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4"/>
  </p:sldMasterIdLst>
  <p:notesMasterIdLst>
    <p:notesMasterId r:id="rId44"/>
  </p:notesMasterIdLst>
  <p:handoutMasterIdLst>
    <p:handoutMasterId r:id="rId45"/>
  </p:handoutMasterIdLst>
  <p:sldIdLst>
    <p:sldId id="2076137265" r:id="rId5"/>
    <p:sldId id="2147479115" r:id="rId6"/>
    <p:sldId id="2147469446" r:id="rId7"/>
    <p:sldId id="2147469636" r:id="rId8"/>
    <p:sldId id="2147469630" r:id="rId9"/>
    <p:sldId id="337" r:id="rId10"/>
    <p:sldId id="2076137338" r:id="rId11"/>
    <p:sldId id="2076137599" r:id="rId12"/>
    <p:sldId id="2145706103" r:id="rId13"/>
    <p:sldId id="2147479116" r:id="rId14"/>
    <p:sldId id="2076137598" r:id="rId15"/>
    <p:sldId id="2147479119" r:id="rId16"/>
    <p:sldId id="2147479117" r:id="rId17"/>
    <p:sldId id="2076137601" r:id="rId18"/>
    <p:sldId id="2076137600" r:id="rId19"/>
    <p:sldId id="2145706104" r:id="rId20"/>
    <p:sldId id="2076138695" r:id="rId21"/>
    <p:sldId id="2145706102" r:id="rId22"/>
    <p:sldId id="2147479118" r:id="rId23"/>
    <p:sldId id="2147469640" r:id="rId24"/>
    <p:sldId id="2147469566" r:id="rId25"/>
    <p:sldId id="2147469639" r:id="rId26"/>
    <p:sldId id="317" r:id="rId27"/>
    <p:sldId id="303" r:id="rId28"/>
    <p:sldId id="2147469637" r:id="rId29"/>
    <p:sldId id="2147469638" r:id="rId30"/>
    <p:sldId id="299" r:id="rId31"/>
    <p:sldId id="301" r:id="rId32"/>
    <p:sldId id="2147469629" r:id="rId33"/>
    <p:sldId id="2147469628" r:id="rId34"/>
    <p:sldId id="2076136898" r:id="rId35"/>
    <p:sldId id="2076137586" r:id="rId36"/>
    <p:sldId id="2147469631" r:id="rId37"/>
    <p:sldId id="2076136879" r:id="rId38"/>
    <p:sldId id="2076136880" r:id="rId39"/>
    <p:sldId id="2147469632" r:id="rId40"/>
    <p:sldId id="2076138698" r:id="rId41"/>
    <p:sldId id="2076137474" r:id="rId42"/>
    <p:sldId id="319"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B5C5A4A-4E3E-486F-BD22-3223F35733BB}">
          <p14:sldIdLst>
            <p14:sldId id="2076137265"/>
          </p14:sldIdLst>
        </p14:section>
        <p14:section name="Framing" id="{96AD3FD5-84BB-4929-8648-361178604434}">
          <p14:sldIdLst>
            <p14:sldId id="2147479115"/>
          </p14:sldIdLst>
        </p14:section>
        <p14:section name="Application Platform" id="{0DA5C874-6DAE-4FD7-B2B9-5CF52DC2552D}">
          <p14:sldIdLst>
            <p14:sldId id="2147469446"/>
            <p14:sldId id="2147469636"/>
            <p14:sldId id="2147469630"/>
            <p14:sldId id="337"/>
          </p14:sldIdLst>
        </p14:section>
        <p14:section name="Features and Benefits" id="{F6C9F7AD-7891-4D57-B94C-234F2503F787}">
          <p14:sldIdLst>
            <p14:sldId id="2076137338"/>
            <p14:sldId id="2076137599"/>
            <p14:sldId id="2145706103"/>
            <p14:sldId id="2147479116"/>
            <p14:sldId id="2076137598"/>
            <p14:sldId id="2147479119"/>
            <p14:sldId id="2147479117"/>
            <p14:sldId id="2076137601"/>
            <p14:sldId id="2076137600"/>
            <p14:sldId id="2145706104"/>
            <p14:sldId id="2076138695"/>
            <p14:sldId id="2145706102"/>
            <p14:sldId id="2147479118"/>
            <p14:sldId id="2147469640"/>
          </p14:sldIdLst>
        </p14:section>
        <p14:section name="Common Scenarios" id="{D90A42D2-3793-41BD-9B86-8B418B6B98FC}">
          <p14:sldIdLst>
            <p14:sldId id="2147469566"/>
            <p14:sldId id="2147469639"/>
            <p14:sldId id="317"/>
            <p14:sldId id="303"/>
            <p14:sldId id="2147469637"/>
            <p14:sldId id="2147469638"/>
            <p14:sldId id="299"/>
            <p14:sldId id="301"/>
          </p14:sldIdLst>
        </p14:section>
        <p14:section name="Functions on Arc" id="{6BF7B13E-FED0-4AC3-9ABE-EA314327B4B1}">
          <p14:sldIdLst>
            <p14:sldId id="2147469629"/>
            <p14:sldId id="2147469628"/>
          </p14:sldIdLst>
        </p14:section>
        <p14:section name="Open Source" id="{3115BD01-BCAC-45E1-8123-2471A0E9A529}">
          <p14:sldIdLst/>
        </p14:section>
        <p14:section name="Customer Stories" id="{6C144ACB-19B0-46B5-8EFB-150534DF7A6A}">
          <p14:sldIdLst>
            <p14:sldId id="2076136898"/>
            <p14:sldId id="2076137586"/>
            <p14:sldId id="2147469631"/>
            <p14:sldId id="2076136879"/>
            <p14:sldId id="2076136880"/>
            <p14:sldId id="2147469632"/>
          </p14:sldIdLst>
        </p14:section>
        <p14:section name="CTA" id="{DB063B62-3F9D-4793-A5C6-73BDE6648F7B}">
          <p14:sldIdLst>
            <p14:sldId id="2076138698"/>
            <p14:sldId id="2076137474"/>
            <p14:sldId id="31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Joshua Jorgensen" initials="JJ" lastIdx="32" clrIdx="5">
    <p:extLst>
      <p:ext uri="{19B8F6BF-5375-455C-9EA6-DF929625EA0E}">
        <p15:presenceInfo xmlns:p15="http://schemas.microsoft.com/office/powerpoint/2012/main" userId="S::joshuaj@silverfoxprod.com::405bb410-bb1d-44fc-8762-18c07bbbbade" providerId="AD"/>
      </p:ext>
    </p:extLst>
  </p:cmAuthor>
  <p:cmAuthor id="6" name="Priscila Croxall" initials="PC" lastIdx="13" clrIdx="6">
    <p:extLst>
      <p:ext uri="{19B8F6BF-5375-455C-9EA6-DF929625EA0E}">
        <p15:presenceInfo xmlns:p15="http://schemas.microsoft.com/office/powerpoint/2012/main" userId="S::priscilac@silverfoxprod.com::2de501d8-af24-445a-b1d7-0e7f67d6710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DCFB"/>
    <a:srgbClr val="DA901E"/>
    <a:srgbClr val="89C402"/>
    <a:srgbClr val="E1E1E3"/>
    <a:srgbClr val="D83B01"/>
    <a:srgbClr val="8661C5"/>
    <a:srgbClr val="9BF00B"/>
    <a:srgbClr val="A6A6A6"/>
    <a:srgbClr val="000000"/>
    <a:srgbClr val="7474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400579-5291-49BC-A407-6E2209F2F18B}" v="896" dt="2022-12-07T00:13:35.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796" autoAdjust="0"/>
  </p:normalViewPr>
  <p:slideViewPr>
    <p:cSldViewPr snapToGrid="0">
      <p:cViewPr varScale="1">
        <p:scale>
          <a:sx n="101" d="100"/>
          <a:sy n="101" d="100"/>
        </p:scale>
        <p:origin x="1544"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12/13/22 11:58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12/13/22 11:58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kedacore/ked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We are going through a period of historic economic, societal and technological change.  But for all the uncertainty we continue to see in the world, one thing is clear: organizations in every industry are turning to you to help them do more with less, so that they can navigate this change and emerge much stronger. </a:t>
            </a:r>
          </a:p>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You are the change agents who make doing more with less possible – less time, less cost, less complexity, with more innovation, more agility and more resilience. </a:t>
            </a:r>
          </a:p>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Doing more with less doesn’t mean working harder or longer. </a:t>
            </a:r>
          </a:p>
          <a:p>
            <a:pPr marL="171450" marR="0" lvl="0" indent="-171450" algn="l" defTabSz="914400" rtl="0" eaLnBrk="1" fontAlgn="base" latinLnBrk="0" hangingPunct="1">
              <a:lnSpc>
                <a:spcPct val="107000"/>
              </a:lnSpc>
              <a:spcBef>
                <a:spcPts val="0"/>
              </a:spcBef>
              <a:spcAft>
                <a:spcPts val="0"/>
              </a:spcAft>
              <a:buFont typeface="Arial" panose="020B0604020202020204" pitchFamily="34" charset="0"/>
              <a:buChar char="•"/>
            </a:pPr>
            <a:r>
              <a:rPr lang="en-US" sz="1200" kern="1200" dirty="0">
                <a:solidFill>
                  <a:schemeClr val="tx1"/>
                </a:solidFill>
                <a:effectLst/>
                <a:latin typeface="Segoe UI" panose="020B0502040204020203" pitchFamily="34" charset="0"/>
                <a:cs typeface="Times New Roman" panose="02020603050405020304" pitchFamily="18" charset="0"/>
              </a:rPr>
              <a:t>It means applying technology to amplify what you can do, and ultimately, what an organization can achieve amidst today’s constraints.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12/13/22 11:58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70371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12/13/22 11:58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90350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2545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Consumption plan:</a:t>
            </a: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Pay only for what you use, charges apply per execution and per GB-second</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Premium plan:</a:t>
            </a: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dirty="0">
                <a:ln>
                  <a:noFill/>
                </a:ln>
                <a:solidFill>
                  <a:prstClr val="black"/>
                </a:solidFill>
                <a:effectLst/>
                <a:uLnTx/>
                <a:uFillTx/>
                <a:latin typeface="Calibri"/>
                <a:ea typeface="+mn-ea"/>
                <a:cs typeface="+mn-cs"/>
              </a:rPr>
              <a:t>Get the best of both serverless and dedicated hosting - you can leverage fast, dynamic scale while benefiting from consistent performance avoiding cold start, network isolation, and more predictable costs.</a:t>
            </a:r>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 Service plan:</a:t>
            </a: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Run your functions on the same resources you already have dedicated for web apps on an App Service plan</a:t>
            </a:r>
            <a:endParaRPr kumimoji="0" lang="en-US" sz="1000" b="1"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Kubernetes:</a:t>
            </a: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Add event-driven autoscaling and triggers to your Kubernetes clusters by hosting serverless functions in containers with </a:t>
            </a:r>
            <a:r>
              <a:rPr kumimoji="0" lang="en-US" sz="1200" b="0" i="0" u="none" strike="noStrike" kern="1200" cap="none" spc="0" normalizeH="0" baseline="0" noProof="0" dirty="0">
                <a:ln>
                  <a:noFill/>
                </a:ln>
                <a:solidFill>
                  <a:prstClr val="black"/>
                </a:solidFill>
                <a:effectLst/>
                <a:uLnTx/>
                <a:uFillTx/>
                <a:latin typeface="Calibri"/>
                <a:ea typeface="+mn-ea"/>
                <a:cs typeface="+mn-cs"/>
                <a:hlinkClick r:id="rId3"/>
              </a:rPr>
              <a:t>KEDA</a:t>
            </a:r>
            <a:endPar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Stack:</a:t>
            </a: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Bring the power of serverless functions along with the entire Azure stack to your own data centers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IoT Edge:</a:t>
            </a: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0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light" panose="020B0402040204020203" pitchFamily="34" charset="0"/>
                <a:ea typeface="+mn-ea"/>
                <a:cs typeface="Segoe UI Semilight" panose="020B0402040204020203" pitchFamily="34" charset="0"/>
              </a:rPr>
              <a:t>Deploy custom Azure modules on IoT devices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12/13/22 11:58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324877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There’s no better way to leverage the serverless advantages than using a fully managed service in the cloud like Azure Functions, but some applications might need to run on disconnected environments, or require custom hardware and dependencies. Customers usually take a containerized approach for these scenarios, in which Kubernetes is the de facto industry standard.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Managing event-driven aware applications in these environments is non-trivial and usually insufficient, as it’s based only on resource usage, such as CPU or memory. And when you run out of those, it’s often too late as your application may already be failing.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It may also be as simple as wanting to leverage an existing Kubernetes clusters that you have.</a:t>
            </a:r>
          </a:p>
          <a:p>
            <a:pPr marL="0" indent="0">
              <a:buFontTx/>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12/13/22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8697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KEDA is a product out of a partnership between Microsoft and Red Hat. KEDA means Kubernetes Event-Driven Autoscaling.</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KEDA is an open source component for Kubernetes that provides event-driven scale for any container workload, enabling containers to scale from zero to thousands of instances based on event metrics like the length of an Azure Queue or Kafka stream, and back to zero again when done processing.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Since Azure Functions can be containerized, you can now deploy a Function App to any Kubernetes cluster keeping the same scaling behavior you would have on the Azure Functions service. </a:t>
            </a:r>
          </a:p>
          <a:p>
            <a:pPr marL="0" indent="0">
              <a:buFontTx/>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12/13/22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9720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KEDA, in a nutshell, will exist within your cluster and based on your choice of </a:t>
            </a:r>
            <a:r>
              <a:rPr kumimoji="0" lang="en-US" sz="882" b="0" i="0" u="none" strike="noStrike" kern="1200" cap="none" spc="0" normalizeH="0" baseline="0" noProof="0" err="1">
                <a:ln>
                  <a:noFill/>
                </a:ln>
                <a:solidFill>
                  <a:prstClr val="black"/>
                </a:solidFill>
                <a:effectLst/>
                <a:uLnTx/>
                <a:uFillTx/>
                <a:latin typeface="Segoe UI" panose="020B0502040204020203" pitchFamily="34" charset="0"/>
                <a:ea typeface="+mn-ea"/>
                <a:cs typeface="+mn-cs"/>
              </a:rPr>
              <a:t>autoscaler</a:t>
            </a: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 will monitor the events coming in and adjust your workload accordingly. As more events are coming in or as a Queue becomes larger, KEDA will automatically create more containers to handle the workload surge. </a:t>
            </a:r>
          </a:p>
          <a:p>
            <a:pPr marL="0" indent="0">
              <a:buFontTx/>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12/13/22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9595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12/13/22 11:58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198650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a:gradFill>
                <a:gsLst>
                  <a:gs pos="2917">
                    <a:schemeClr val="tx1"/>
                  </a:gs>
                  <a:gs pos="30000">
                    <a:schemeClr val="tx1"/>
                  </a:gs>
                </a:gsLst>
                <a:lin ang="5400000" scaled="0"/>
              </a:gra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F9F575-5B77-BF43-906F-95894CC4ED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463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938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0483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The app of </a:t>
            </a:r>
            <a:r>
              <a:rPr lang="en-US" sz="1800" b="0" i="0" kern="1200" dirty="0">
                <a:solidFill>
                  <a:srgbClr val="000000"/>
                </a:solidFill>
                <a:effectLst/>
                <a:latin typeface="Segoe UI" panose="020B0502040204020203" pitchFamily="34" charset="0"/>
                <a:ea typeface="Times New Roman" panose="02020603050405020304" pitchFamily="18" charset="0"/>
              </a:rPr>
              <a:t> </a:t>
            </a:r>
            <a:r>
              <a:rPr lang="en-US" sz="1800" kern="1200" dirty="0">
                <a:solidFill>
                  <a:srgbClr val="000000"/>
                </a:solidFill>
                <a:effectLst/>
                <a:latin typeface="Segoe UI" panose="020B0502040204020203" pitchFamily="34" charset="0"/>
                <a:ea typeface="Times New Roman" panose="02020603050405020304" pitchFamily="18" charset="0"/>
              </a:rPr>
              <a:t>the future is cloud native.</a:t>
            </a: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Designed to take full advantage of the latest innovation in public cloud</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Intelligent, and infused with AI to provide advanced insights</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Quickly able to incorporate open-source technology and libraries from across the globe</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Cloud native technology is how developers can achieve the agility, reliability, and security demanded by the next generation of applications</a:t>
            </a:r>
            <a:r>
              <a:rPr lang="en-US" sz="2000" dirty="0">
                <a:effectLst/>
              </a:rPr>
              <a:t> </a:t>
            </a:r>
            <a:r>
              <a:rPr lang="en-US" sz="1800" b="0" i="0" kern="1200" dirty="0">
                <a:solidFill>
                  <a:srgbClr val="000000"/>
                </a:solidFill>
                <a:effectLst/>
                <a:latin typeface="Segoe UI" panose="020B0502040204020203" pitchFamily="34" charset="0"/>
                <a:ea typeface="Times New Roman" panose="02020603050405020304" pitchFamily="18" charset="0"/>
              </a:rPr>
              <a:t> </a:t>
            </a:r>
            <a:r>
              <a:rPr lang="en-US" sz="1800" kern="1200" dirty="0">
                <a:solidFill>
                  <a:srgbClr val="000000"/>
                </a:solidFill>
                <a:effectLst/>
                <a:latin typeface="Segoe UI" panose="020B0502040204020203" pitchFamily="34" charset="0"/>
                <a:ea typeface="Times New Roman" panose="02020603050405020304" pitchFamily="18" charset="0"/>
              </a:rPr>
              <a:t>call back to the challenges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71E0F-FBE5-41D3-A510-9C7AAE6631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0162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panose="020B0502040204020203" pitchFamily="34" charset="0"/>
                <a:cs typeface="Segoe UI" panose="020B0502040204020203" pitchFamily="34" charset="0"/>
              </a:rPr>
              <a:t>Imagine a scenario where I have to take the output of a Function and use it as the input to call another Function. I’ll have to coordinate the chaining manually. </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If I have to have a function that takes some sort of event and then parallelizes it into multiple Functions, I can still do that but how will I know when all Functions have finished executing so I can aggregate the results and move on. </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What if I had to listen on multiple events and aggregate their outcome to determine which specific job or function to run in my application. </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What if I wanted to do some kind of extended monitoring on an endpoint? For example, if I were to monitor the temperature of a remote machine and take action x if the temperature were lower than a certain threshold, else do y or run job </a:t>
            </a:r>
            <a:r>
              <a:rPr lang="en-US" sz="1000" dirty="0" err="1">
                <a:latin typeface="Segoe UI" panose="020B0502040204020203" pitchFamily="34" charset="0"/>
                <a:cs typeface="Segoe UI" panose="020B0502040204020203" pitchFamily="34" charset="0"/>
              </a:rPr>
              <a:t>y.</a:t>
            </a:r>
            <a:r>
              <a:rPr lang="en-US" sz="1000" dirty="0">
                <a:latin typeface="Segoe UI" panose="020B0502040204020203" pitchFamily="34" charset="0"/>
                <a:cs typeface="Segoe UI" panose="020B0502040204020203" pitchFamily="34" charset="0"/>
              </a:rPr>
              <a:t> </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What if I have an API or endpoint that was running for a long time? I know Functions are short-lived but sometimes you guys put some serious load on them. Could there be a mechanism to provide status of the execution back to the client so they’re not left hanging? </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And lastly, what if I wanted to get some sort of human interaction in there? For example, if I am to do some sort of 2FA in the middle of my function execution but also don’t want to wait forever because sometimes people take forever to reply especially when the texts are automated. </a:t>
            </a:r>
          </a:p>
          <a:p>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Today, I’m going to be talking about some of these problems – how you can approach them in regular </a:t>
            </a:r>
            <a:r>
              <a:rPr lang="en-US" sz="1000" dirty="0" err="1">
                <a:latin typeface="Segoe UI" panose="020B0502040204020203" pitchFamily="34" charset="0"/>
                <a:cs typeface="Segoe UI" panose="020B0502040204020203" pitchFamily="34" charset="0"/>
              </a:rPr>
              <a:t>FaaS</a:t>
            </a:r>
            <a:r>
              <a:rPr lang="en-US" sz="1000" dirty="0">
                <a:latin typeface="Segoe UI" panose="020B0502040204020203" pitchFamily="34" charset="0"/>
                <a:cs typeface="Segoe UI" panose="020B0502040204020203" pitchFamily="34" charset="0"/>
              </a:rPr>
              <a:t>? And how they can be simplified with the technology of Durable Functions. </a:t>
            </a: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3668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23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874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861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Now in preview, customers don’t have to choose between the productivity of platform-as-a-service and the control of Kubernetes because the same application services can run with either model.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The application services are now Azure Arc-enabled, which means customers can deploy Web Apps, Functions, API gateways, Logic Apps and Event Grid services on pre-provisioned Kubernetes clusters, taking advantage of features including deployment slots for A/B testing, storage queue triggers, and out-of-box connectors from the application services regardless of where they run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12/13/22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9159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The three key benefits you get from using Azure application services are</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Enable your development teams to accelerate their continuous development and deployment of their applications using purpose-built services</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Your organization can now choose between hosting the PaaS services on Azure or on your own Kubernetes if added control is required or if the application needs to run outside of Azure</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kumimoji="0" lang="en-US" sz="882" b="0" i="0" u="none" strike="noStrike" kern="1200" cap="none" spc="0" normalizeH="0" baseline="0" noProof="0">
                <a:ln>
                  <a:noFill/>
                </a:ln>
                <a:solidFill>
                  <a:prstClr val="black"/>
                </a:solidFill>
                <a:effectLst/>
                <a:uLnTx/>
                <a:uFillTx/>
                <a:latin typeface="Segoe UI" panose="020B0502040204020203" pitchFamily="34" charset="0"/>
                <a:ea typeface="+mn-ea"/>
                <a:cs typeface="+mn-cs"/>
              </a:rPr>
              <a:t>and lastly, with Arc, you can now build your applications once and run them anywhere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12/13/22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7773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ea typeface="Segoe UI" pitchFamily="34" charset="0"/>
              <a:cs typeface="Segoe UI" pitchFamily="34" charset="0"/>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12/13/22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362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1600">
              <a:gradFill>
                <a:gsLst>
                  <a:gs pos="2917">
                    <a:schemeClr val="tx1"/>
                  </a:gs>
                  <a:gs pos="30000">
                    <a:schemeClr val="tx1"/>
                  </a:gs>
                </a:gsLst>
                <a:lin ang="5400000" scaled="0"/>
              </a:gra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445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3444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https://customers.microsoft.com/en-us/story/finastra-fusion-fabric-cloud-azure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891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The app of </a:t>
            </a:r>
            <a:r>
              <a:rPr lang="en-US" sz="1800" b="0" i="0" kern="1200" dirty="0">
                <a:solidFill>
                  <a:srgbClr val="000000"/>
                </a:solidFill>
                <a:effectLst/>
                <a:latin typeface="Segoe UI" panose="020B0502040204020203" pitchFamily="34" charset="0"/>
                <a:ea typeface="Times New Roman" panose="02020603050405020304" pitchFamily="18" charset="0"/>
              </a:rPr>
              <a:t> </a:t>
            </a:r>
            <a:r>
              <a:rPr lang="en-US" sz="1800" kern="1200" dirty="0">
                <a:solidFill>
                  <a:srgbClr val="000000"/>
                </a:solidFill>
                <a:effectLst/>
                <a:latin typeface="Segoe UI" panose="020B0502040204020203" pitchFamily="34" charset="0"/>
                <a:ea typeface="Times New Roman" panose="02020603050405020304" pitchFamily="18" charset="0"/>
              </a:rPr>
              <a:t>the future is cloud native.</a:t>
            </a: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Designed to take full advantage of the latest innovation in public cloud</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Intelligent, and infused with AI to provide advanced insights</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0"/>
              </a:spcAft>
            </a:pPr>
            <a:r>
              <a:rPr lang="en-US" sz="1800" kern="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Quickly able to incorporate open-source technology and libraries from across the globe</a:t>
            </a:r>
            <a:endParaRPr lang="en-US" sz="1800" kern="900" dirty="0">
              <a:solidFill>
                <a:srgbClr val="0078D4"/>
              </a:solidFill>
              <a:effectLst/>
              <a:latin typeface="Segoe UI Semibold" panose="020B0702040204020203" pitchFamily="34" charset="0"/>
              <a:ea typeface="Times New Roman" panose="02020603050405020304" pitchFamily="18" charset="0"/>
              <a:cs typeface="Segoe UI" panose="020B0502040204020203" pitchFamily="34" charset="0"/>
            </a:endParaRP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 </a:t>
            </a:r>
          </a:p>
          <a:p>
            <a:pPr marL="0" marR="0">
              <a:spcBef>
                <a:spcPts val="0"/>
              </a:spcBef>
              <a:spcAft>
                <a:spcPts val="600"/>
              </a:spcAft>
            </a:pPr>
            <a:r>
              <a:rPr lang="en-US" sz="1800" kern="1200" dirty="0">
                <a:solidFill>
                  <a:srgbClr val="000000"/>
                </a:solidFill>
                <a:effectLst/>
                <a:latin typeface="Segoe UI" panose="020B0502040204020203" pitchFamily="34" charset="0"/>
                <a:ea typeface="Times New Roman" panose="02020603050405020304" pitchFamily="18" charset="0"/>
              </a:rPr>
              <a:t>Cloud native technology is how developers can achieve the agility, reliability, and security demanded by the next generation of applications</a:t>
            </a:r>
            <a:r>
              <a:rPr lang="en-US" sz="2000" dirty="0">
                <a:effectLst/>
              </a:rPr>
              <a:t> </a:t>
            </a:r>
            <a:r>
              <a:rPr lang="en-US" sz="1800" b="0" i="0" kern="1200" dirty="0">
                <a:solidFill>
                  <a:srgbClr val="000000"/>
                </a:solidFill>
                <a:effectLst/>
                <a:latin typeface="Segoe UI" panose="020B0502040204020203" pitchFamily="34" charset="0"/>
                <a:ea typeface="Times New Roman" panose="02020603050405020304" pitchFamily="18" charset="0"/>
              </a:rPr>
              <a:t> </a:t>
            </a:r>
            <a:r>
              <a:rPr lang="en-US" sz="1800" kern="1200" dirty="0">
                <a:solidFill>
                  <a:srgbClr val="000000"/>
                </a:solidFill>
                <a:effectLst/>
                <a:latin typeface="Segoe UI" panose="020B0502040204020203" pitchFamily="34" charset="0"/>
                <a:ea typeface="Times New Roman" panose="02020603050405020304" pitchFamily="18" charset="0"/>
              </a:rPr>
              <a:t>call back to the challenges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71E0F-FBE5-41D3-A510-9C7AAE6631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839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793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https://customers.microsoft.com/en-us/story/finastra-fusion-fabric-cloud-azure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2091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12/13/22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056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110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DengXian" panose="02010600030101010101" pitchFamily="2" charset="-122"/>
                <a:cs typeface="Arial" panose="020B0604020202020204" pitchFamily="34" charset="0"/>
              </a:rPr>
              <a:t>Many modern applications are rapidly adopting event-driven serverless architecture due to the increased demand for real-time application integration and data movement. Event-Driven applications are built with a serverless approach that uses event-driven functions, event routing services, and API management. </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DengXian" panose="02010600030101010101" pitchFamily="2" charset="-122"/>
                <a:cs typeface="Arial" panose="020B0604020202020204" pitchFamily="34" charset="0"/>
              </a:rPr>
              <a:t>Serverless offers increased agility, improved resilience and scalability, and an on-demand consumption-based cost model. By 2025, over 50% of enterprises will have deployed serverless, compared to 20% today</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DengXian" panose="02010600030101010101" pitchFamily="2" charset="-122"/>
                <a:cs typeface="Arial" panose="020B0604020202020204" pitchFamily="34" charset="0"/>
              </a:rPr>
              <a:t>Event-driven applications are ideal for enterprise scenarios that derive the most benefit from scalable and reliable real-time communication, such as IoT, e-commerce, financial applications</a:t>
            </a: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DengXian" panose="02010600030101010101" pitchFamily="2" charset="-122"/>
                <a:cs typeface="Arial" panose="020B0604020202020204" pitchFamily="34" charset="0"/>
              </a:rPr>
              <a:t>You can maximize the benefits of microservices by using event-driven architecture to communicate between decoupled services through events while maintaining independence, abstraction, and flexibility</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DengXian" panose="02010600030101010101" pitchFamily="2" charset="-122"/>
                <a:cs typeface="Arial" panose="020B0604020202020204" pitchFamily="34" charset="0"/>
              </a:rPr>
              <a:t>With Azure you can ingest billions of events with Azure Event Grid and use Azure Functions to processes the events in near-real time</a:t>
            </a:r>
          </a:p>
          <a:p>
            <a:pPr marL="0" indent="0">
              <a:buFontTx/>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12/13/22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2802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12/13/22 11:58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68749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0"/>
              </a:spcBef>
              <a:spcAft>
                <a:spcPts val="3000"/>
              </a:spcAft>
              <a:buClrTx/>
              <a:buSzTx/>
              <a:buFontTx/>
              <a:buNone/>
              <a:tabLst/>
              <a:defRPr/>
            </a:pPr>
            <a:r>
              <a:rPr kumimoji="0" lang="en-US" sz="1000" b="0" i="0" u="none" strike="noStrike" kern="1200" cap="none" spc="0" normalizeH="0" baseline="0" noProof="0" dirty="0">
                <a:ln>
                  <a:noFill/>
                </a:ln>
                <a:gradFill>
                  <a:gsLst>
                    <a:gs pos="1250">
                      <a:prstClr val="white"/>
                    </a:gs>
                    <a:gs pos="100000">
                      <a:prstClr val="white"/>
                    </a:gs>
                  </a:gsLst>
                  <a:lin ang="5400000" scaled="0"/>
                </a:gradFill>
                <a:effectLst/>
                <a:uLnTx/>
                <a:uFillTx/>
                <a:latin typeface="Calibri" panose="020F0502020204030204"/>
                <a:ea typeface="+mn-ea"/>
                <a:cs typeface="+mn-cs"/>
              </a:rPr>
              <a:t>Azure Functions is open source allowing the community to contribute to the future of the service and allows customers to run Functions anywhere – on Azure, in your datacenter, in other public clouds, and notably in Kubernetes using KEDA to scale based on events. This reinforces our commitment to addressing the multi-cloud needs of our customers.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12/13/22 11:58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90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12/13/22 11:58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39005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12/13/22 11:58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81624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Imagine a scenario where I have to take the output of a Function and use it as the input to call another Function. I’ll have to coordinate the chaining manually. </a:t>
            </a:r>
          </a:p>
          <a:p>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If I have to have a function that takes some sort of event and then parallelizes it into multiple Functions, I can still do that but how will I know when all Functions have finished executing so I can aggregate the results and move on. </a:t>
            </a:r>
          </a:p>
          <a:p>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What if I had to listen on multiple events and aggregate their outcome to determine which specific job or function to run in my application. </a:t>
            </a:r>
          </a:p>
          <a:p>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What if I wanted to do some kind of extended monitoring on an endpoint? For example, if I were to monitor the temperature of a remote machine and take action x if the temperature were lower than a certain threshold, else do y or run job y. </a:t>
            </a:r>
          </a:p>
          <a:p>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What if I have an API or endpoint that was running for a long time? I know Functions are short-lived but sometimes you guys put some serious load on them. Could there be a mechanism to provide status of the execution back to the client so they’re not left hanging? </a:t>
            </a:r>
          </a:p>
          <a:p>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And lastly, what if I wanted to get some sort of human interaction in there? For example, if I am to do some sort of 2FA in the middle of my function execution but also don’t want to wait forever because sometimes people take forever to reply especially when the texts are automated. </a:t>
            </a:r>
          </a:p>
          <a:p>
            <a:endParaRPr lang="en-US" sz="1000">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rPr>
              <a:t>Today, I’m going to be talking about some of these problems – how you can approach them in regular FaaS? And how they can be simplified with the technology of Durable Functions. </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842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800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66171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5523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275958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6731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14053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5948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459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480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272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712578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32219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1192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1807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5006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2168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5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4449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074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254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020787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29067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603740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25815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9529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6966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4114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5542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 id="2147485293" r:id="rId22"/>
    <p:sldLayoutId id="2147485294" r:id="rId23"/>
    <p:sldLayoutId id="2147485295" r:id="rId24"/>
    <p:sldLayoutId id="2147485296" r:id="rId25"/>
    <p:sldLayoutId id="2147485297" r:id="rId26"/>
    <p:sldLayoutId id="2147485298" r:id="rId27"/>
    <p:sldLayoutId id="2147485299" r:id="rId28"/>
    <p:sldLayoutId id="2147485300" r:id="rId29"/>
    <p:sldLayoutId id="2147485301" r:id="rId30"/>
    <p:sldLayoutId id="2147485222" r:id="rId31"/>
    <p:sldLayoutId id="2147485223" r:id="rId32"/>
    <p:sldLayoutId id="2147485224" r:id="rId33"/>
    <p:sldLayoutId id="2147485225" r:id="rId34"/>
    <p:sldLayoutId id="2147485226" r:id="rId35"/>
    <p:sldLayoutId id="2147485227" r:id="rId36"/>
    <p:sldLayoutId id="2147485228" r:id="rId37"/>
    <p:sldLayoutId id="2147485229" r:id="rId38"/>
    <p:sldLayoutId id="2147485230" r:id="rId39"/>
    <p:sldLayoutId id="2147485231" r:id="rId40"/>
    <p:sldLayoutId id="2147485232" r:id="rId41"/>
    <p:sldLayoutId id="2147485233" r:id="rId42"/>
    <p:sldLayoutId id="2147485234" r:id="rId43"/>
    <p:sldLayoutId id="2147485235" r:id="rId44"/>
    <p:sldLayoutId id="2147485236" r:id="rId45"/>
    <p:sldLayoutId id="2147485237" r:id="rId46"/>
    <p:sldLayoutId id="2147485238" r:id="rId47"/>
    <p:sldLayoutId id="2147485239" r:id="rId48"/>
    <p:sldLayoutId id="2147485240" r:id="rId49"/>
    <p:sldLayoutId id="2147485241" r:id="rId50"/>
    <p:sldLayoutId id="2147485242" r:id="rId51"/>
    <p:sldLayoutId id="2147485243" r:id="rId52"/>
    <p:sldLayoutId id="2147485244" r:id="rId53"/>
    <p:sldLayoutId id="2147485245" r:id="rId54"/>
    <p:sldLayoutId id="2147485246" r:id="rId55"/>
    <p:sldLayoutId id="2147485247" r:id="rId56"/>
    <p:sldLayoutId id="2147485248" r:id="rId57"/>
    <p:sldLayoutId id="2147485249" r:id="rId58"/>
    <p:sldLayoutId id="2147485250" r:id="rId59"/>
    <p:sldLayoutId id="2147485251" r:id="rId60"/>
    <p:sldLayoutId id="2147485252" r:id="rId61"/>
    <p:sldLayoutId id="2147485253" r:id="rId62"/>
    <p:sldLayoutId id="2147485254" r:id="rId63"/>
    <p:sldLayoutId id="2147485255" r:id="rId64"/>
    <p:sldLayoutId id="2147485256" r:id="rId65"/>
    <p:sldLayoutId id="2147485257" r:id="rId66"/>
    <p:sldLayoutId id="2147485258" r:id="rId67"/>
    <p:sldLayoutId id="2147485259" r:id="rId68"/>
    <p:sldLayoutId id="2147485260" r:id="rId69"/>
    <p:sldLayoutId id="2147485261" r:id="rId70"/>
    <p:sldLayoutId id="2147485262" r:id="rId71"/>
    <p:sldLayoutId id="2147485263" r:id="rId72"/>
    <p:sldLayoutId id="2147485264" r:id="rId73"/>
    <p:sldLayoutId id="2147485265" r:id="rId74"/>
    <p:sldLayoutId id="2147485266" r:id="rId75"/>
    <p:sldLayoutId id="2147485267" r:id="rId76"/>
    <p:sldLayoutId id="2147485268" r:id="rId77"/>
    <p:sldLayoutId id="2147485269" r:id="rId78"/>
    <p:sldLayoutId id="2147485270" r:id="rId79"/>
    <p:sldLayoutId id="2147485271"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7.xml"/><Relationship Id="rId6" Type="http://schemas.openxmlformats.org/officeDocument/2006/relationships/image" Target="../media/image48.emf"/><Relationship Id="rId5" Type="http://schemas.openxmlformats.org/officeDocument/2006/relationships/image" Target="../media/image47.png"/><Relationship Id="rId4"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77.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kedacore/keda" TargetMode="External"/><Relationship Id="rId2" Type="http://schemas.openxmlformats.org/officeDocument/2006/relationships/notesSlide" Target="../notesSlides/notesSlide14.xml"/><Relationship Id="rId1" Type="http://schemas.openxmlformats.org/officeDocument/2006/relationships/slideLayout" Target="../slideLayouts/slideLayout4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77.xml"/><Relationship Id="rId5" Type="http://schemas.openxmlformats.org/officeDocument/2006/relationships/image" Target="../media/image62.png"/><Relationship Id="rId4" Type="http://schemas.openxmlformats.org/officeDocument/2006/relationships/image" Target="../media/image6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7.xml"/><Relationship Id="rId1" Type="http://schemas.openxmlformats.org/officeDocument/2006/relationships/slideLayout" Target="../slideLayouts/slideLayout77.xml"/><Relationship Id="rId4" Type="http://schemas.openxmlformats.org/officeDocument/2006/relationships/image" Target="../media/image67.emf"/></Relationships>
</file>

<file path=ppt/slides/_rels/slide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6.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69.png"/><Relationship Id="rId5" Type="http://schemas.openxmlformats.org/officeDocument/2006/relationships/image" Target="../media/image36.sv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50.png"/><Relationship Id="rId5" Type="http://schemas.openxmlformats.org/officeDocument/2006/relationships/image" Target="../media/image36.sv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35.png"/><Relationship Id="rId7"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36.sv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2.xml"/><Relationship Id="rId5" Type="http://schemas.openxmlformats.org/officeDocument/2006/relationships/image" Target="../media/image47.png"/><Relationship Id="rId4" Type="http://schemas.openxmlformats.org/officeDocument/2006/relationships/image" Target="../media/image36.svg"/></Relationships>
</file>

<file path=ppt/slides/_rels/slide2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52.png"/><Relationship Id="rId4" Type="http://schemas.openxmlformats.org/officeDocument/2006/relationships/image" Target="../media/image76.png"/><Relationship Id="rId9" Type="http://schemas.openxmlformats.org/officeDocument/2006/relationships/image" Target="../media/image79.png"/></Relationships>
</file>

<file path=ppt/slides/_rels/slide29.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77.png"/><Relationship Id="rId12" Type="http://schemas.openxmlformats.org/officeDocument/2006/relationships/image" Target="../media/image85.svg"/><Relationship Id="rId2" Type="http://schemas.openxmlformats.org/officeDocument/2006/relationships/notesSlide" Target="../notesSlides/notesSlide24.xml"/><Relationship Id="rId16" Type="http://schemas.openxmlformats.org/officeDocument/2006/relationships/image" Target="../media/image89.svg"/><Relationship Id="rId1" Type="http://schemas.openxmlformats.org/officeDocument/2006/relationships/slideLayout" Target="../slideLayouts/slideLayout77.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png"/><Relationship Id="rId10" Type="http://schemas.openxmlformats.org/officeDocument/2006/relationships/image" Target="../media/image36.svg"/><Relationship Id="rId4" Type="http://schemas.openxmlformats.org/officeDocument/2006/relationships/image" Target="../media/image81.svg"/><Relationship Id="rId9" Type="http://schemas.openxmlformats.org/officeDocument/2006/relationships/image" Target="../media/image35.png"/><Relationship Id="rId14" Type="http://schemas.openxmlformats.org/officeDocument/2006/relationships/image" Target="../media/image87.sv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77.xml"/><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77.xml"/><Relationship Id="rId4" Type="http://schemas.openxmlformats.org/officeDocument/2006/relationships/image" Target="../media/image89.svg"/></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jpeg"/><Relationship Id="rId7"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77.xml"/><Relationship Id="rId6" Type="http://schemas.openxmlformats.org/officeDocument/2006/relationships/image" Target="../media/image93.jpeg"/><Relationship Id="rId11" Type="http://schemas.microsoft.com/office/2007/relationships/hdphoto" Target="../media/hdphoto2.wdp"/><Relationship Id="rId5" Type="http://schemas.openxmlformats.org/officeDocument/2006/relationships/image" Target="../media/image92.png"/><Relationship Id="rId10" Type="http://schemas.openxmlformats.org/officeDocument/2006/relationships/image" Target="../media/image96.png"/><Relationship Id="rId4" Type="http://schemas.openxmlformats.org/officeDocument/2006/relationships/image" Target="../media/image91.jpeg"/><Relationship Id="rId9"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7.xml"/><Relationship Id="rId1" Type="http://schemas.openxmlformats.org/officeDocument/2006/relationships/slideLayout" Target="../slideLayouts/slideLayout42.xml"/><Relationship Id="rId4" Type="http://schemas.openxmlformats.org/officeDocument/2006/relationships/image" Target="../media/image93.jpeg"/></Relationships>
</file>

<file path=ppt/slides/_rels/slide3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8.xml"/><Relationship Id="rId1" Type="http://schemas.openxmlformats.org/officeDocument/2006/relationships/slideLayout" Target="../slideLayouts/slideLayout77.xml"/><Relationship Id="rId5" Type="http://schemas.openxmlformats.org/officeDocument/2006/relationships/image" Target="../media/image98.png"/><Relationship Id="rId4" Type="http://schemas.openxmlformats.org/officeDocument/2006/relationships/image" Target="../media/image93.jpeg"/></Relationships>
</file>

<file path=ppt/slides/_rels/slide3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microsoft.com/office/2007/relationships/hdphoto" Target="../media/hdphoto1.wdp"/><Relationship Id="rId5" Type="http://schemas.openxmlformats.org/officeDocument/2006/relationships/image" Target="../media/image95.png"/><Relationship Id="rId4"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0.xml"/><Relationship Id="rId1" Type="http://schemas.openxmlformats.org/officeDocument/2006/relationships/slideLayout" Target="../slideLayouts/slideLayout77.xml"/><Relationship Id="rId6" Type="http://schemas.microsoft.com/office/2007/relationships/hdphoto" Target="../media/hdphoto1.wdp"/><Relationship Id="rId5" Type="http://schemas.openxmlformats.org/officeDocument/2006/relationships/image" Target="../media/image95.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42.xml"/><Relationship Id="rId5" Type="http://schemas.microsoft.com/office/2007/relationships/hdphoto" Target="../media/hdphoto2.wdp"/><Relationship Id="rId4" Type="http://schemas.openxmlformats.org/officeDocument/2006/relationships/image" Target="../media/image96.png"/></Relationships>
</file>

<file path=ppt/slides/_rels/slide37.xml.rels><?xml version="1.0" encoding="UTF-8" standalone="yes"?>
<Relationships xmlns="http://schemas.openxmlformats.org/package/2006/relationships"><Relationship Id="rId8" Type="http://schemas.openxmlformats.org/officeDocument/2006/relationships/hyperlink" Target="https://azure.microsoft.com/en-us/free/serverless/" TargetMode="External"/><Relationship Id="rId3" Type="http://schemas.openxmlformats.org/officeDocument/2006/relationships/image" Target="../media/image100.png"/><Relationship Id="rId7" Type="http://schemas.openxmlformats.org/officeDocument/2006/relationships/hyperlink" Target="https://docs.microsoft.com/en-us/learn/browse/?products=azure-cosmos-db" TargetMode="External"/><Relationship Id="rId2" Type="http://schemas.openxmlformats.org/officeDocument/2006/relationships/notesSlide" Target="../notesSlides/notesSlide32.xml"/><Relationship Id="rId1" Type="http://schemas.openxmlformats.org/officeDocument/2006/relationships/slideLayout" Target="../slideLayouts/slideLayout77.xml"/><Relationship Id="rId6" Type="http://schemas.openxmlformats.org/officeDocument/2006/relationships/hyperlink" Target="https://azure.microsoft.com/en-us/services/functions/" TargetMode="External"/><Relationship Id="rId5" Type="http://schemas.openxmlformats.org/officeDocument/2006/relationships/image" Target="../media/image102.png"/><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77.xml"/><Relationship Id="rId5" Type="http://schemas.openxmlformats.org/officeDocument/2006/relationships/image" Target="../media/image105.jpeg"/><Relationship Id="rId4" Type="http://schemas.openxmlformats.org/officeDocument/2006/relationships/image" Target="../media/image104.svg"/></Relationships>
</file>

<file path=ppt/slides/_rels/slide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7.xml"/><Relationship Id="rId5" Type="http://schemas.openxmlformats.org/officeDocument/2006/relationships/image" Target="../media/image36.sv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zure/Azure-Functions" TargetMode="External"/><Relationship Id="rId7" Type="http://schemas.openxmlformats.org/officeDocument/2006/relationships/image" Target="../media/image46.sv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45.png"/><Relationship Id="rId5" Type="http://schemas.openxmlformats.org/officeDocument/2006/relationships/image" Target="../media/image36.sv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3DB0-6687-4FE1-803F-11956A29767A}"/>
              </a:ext>
            </a:extLst>
          </p:cNvPr>
          <p:cNvSpPr>
            <a:spLocks noGrp="1"/>
          </p:cNvSpPr>
          <p:nvPr>
            <p:ph type="title"/>
          </p:nvPr>
        </p:nvSpPr>
        <p:spPr/>
        <p:txBody>
          <a:bodyPr/>
          <a:lstStyle/>
          <a:p>
            <a:r>
              <a:rPr lang="en-US" dirty="0"/>
              <a:t>Go Serverless with Azure Functions</a:t>
            </a:r>
          </a:p>
        </p:txBody>
      </p:sp>
      <p:sp>
        <p:nvSpPr>
          <p:cNvPr id="3" name="Text Placeholder 2">
            <a:extLst>
              <a:ext uri="{FF2B5EF4-FFF2-40B4-BE49-F238E27FC236}">
                <a16:creationId xmlns:a16="http://schemas.microsoft.com/office/drawing/2014/main" id="{07526BE0-943C-4628-B5AA-AA022484E825}"/>
              </a:ext>
            </a:extLst>
          </p:cNvPr>
          <p:cNvSpPr>
            <a:spLocks noGrp="1"/>
          </p:cNvSpPr>
          <p:nvPr>
            <p:ph type="body" sz="quarter" idx="12"/>
          </p:nvPr>
        </p:nvSpPr>
        <p:spPr>
          <a:xfrm>
            <a:off x="584200" y="3962400"/>
            <a:ext cx="9144000" cy="1015663"/>
          </a:xfrm>
        </p:spPr>
        <p:txBody>
          <a:bodyPr/>
          <a:lstStyle/>
          <a:p>
            <a:r>
              <a:rPr lang="en-US" dirty="0"/>
              <a:t>Paul Yuknewicz (@paulyuki99)</a:t>
            </a:r>
          </a:p>
          <a:p>
            <a:r>
              <a:rPr lang="en-US" dirty="0"/>
              <a:t>Head of Product</a:t>
            </a:r>
          </a:p>
          <a:p>
            <a:r>
              <a:rPr lang="en-US" dirty="0"/>
              <a:t>Azure Serverless</a:t>
            </a:r>
          </a:p>
        </p:txBody>
      </p:sp>
      <p:pic>
        <p:nvPicPr>
          <p:cNvPr id="6" name="Graphic 5">
            <a:extLst>
              <a:ext uri="{FF2B5EF4-FFF2-40B4-BE49-F238E27FC236}">
                <a16:creationId xmlns:a16="http://schemas.microsoft.com/office/drawing/2014/main" id="{2C132922-8D39-40AA-9A6F-445A28A5334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421" y="2172545"/>
            <a:ext cx="2512910" cy="2512910"/>
          </a:xfrm>
          <a:prstGeom prst="rect">
            <a:avLst/>
          </a:prstGeom>
        </p:spPr>
      </p:pic>
    </p:spTree>
    <p:extLst>
      <p:ext uri="{BB962C8B-B14F-4D97-AF65-F5344CB8AC3E}">
        <p14:creationId xmlns:p14="http://schemas.microsoft.com/office/powerpoint/2010/main" val="306431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552F-E06F-3444-8F42-FE40F4E0289E}"/>
              </a:ext>
            </a:extLst>
          </p:cNvPr>
          <p:cNvSpPr>
            <a:spLocks noGrp="1"/>
          </p:cNvSpPr>
          <p:nvPr>
            <p:ph type="title"/>
          </p:nvPr>
        </p:nvSpPr>
        <p:spPr>
          <a:xfrm>
            <a:off x="588263" y="2979539"/>
            <a:ext cx="4167887" cy="553998"/>
          </a:xfrm>
        </p:spPr>
        <p:txBody>
          <a:bodyPr/>
          <a:lstStyle/>
          <a:p>
            <a:r>
              <a:rPr lang="en-US" dirty="0"/>
              <a:t>DEMO</a:t>
            </a:r>
          </a:p>
        </p:txBody>
      </p:sp>
      <p:sp>
        <p:nvSpPr>
          <p:cNvPr id="3" name="Text Placeholder 2">
            <a:extLst>
              <a:ext uri="{FF2B5EF4-FFF2-40B4-BE49-F238E27FC236}">
                <a16:creationId xmlns:a16="http://schemas.microsoft.com/office/drawing/2014/main" id="{23DF6B54-E25F-9959-81D3-7ED3F9483587}"/>
              </a:ext>
            </a:extLst>
          </p:cNvPr>
          <p:cNvSpPr>
            <a:spLocks noGrp="1"/>
          </p:cNvSpPr>
          <p:nvPr>
            <p:ph type="body" sz="quarter" idx="12"/>
          </p:nvPr>
        </p:nvSpPr>
        <p:spPr/>
        <p:txBody>
          <a:bodyPr/>
          <a:lstStyle/>
          <a:p>
            <a:r>
              <a:rPr lang="en-US" dirty="0"/>
              <a:t>Developer Experience</a:t>
            </a:r>
          </a:p>
        </p:txBody>
      </p:sp>
    </p:spTree>
    <p:extLst>
      <p:ext uri="{BB962C8B-B14F-4D97-AF65-F5344CB8AC3E}">
        <p14:creationId xmlns:p14="http://schemas.microsoft.com/office/powerpoint/2010/main" val="361921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5531F71-5541-4A2C-B4C4-D8A9F731B80E}"/>
              </a:ext>
              <a:ext uri="{C183D7F6-B498-43B3-948B-1728B52AA6E4}">
                <adec:decorative xmlns:adec="http://schemas.microsoft.com/office/drawing/2017/decorative" val="1"/>
              </a:ext>
            </a:extLst>
          </p:cNvPr>
          <p:cNvSpPr/>
          <p:nvPr/>
        </p:nvSpPr>
        <p:spPr bwMode="auto">
          <a:xfrm>
            <a:off x="7718987" y="4107550"/>
            <a:ext cx="1252760" cy="1153714"/>
          </a:xfrm>
          <a:prstGeom prst="rect">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kern="0" err="1">
              <a:solidFill>
                <a:srgbClr val="FFFFFF"/>
              </a:solidFill>
              <a:latin typeface="Segoe UI"/>
              <a:cs typeface="Segoe UI" pitchFamily="34" charset="0"/>
            </a:endParaRPr>
          </a:p>
        </p:txBody>
      </p:sp>
      <p:grpSp>
        <p:nvGrpSpPr>
          <p:cNvPr id="51" name="Group 50">
            <a:extLst>
              <a:ext uri="{FF2B5EF4-FFF2-40B4-BE49-F238E27FC236}">
                <a16:creationId xmlns:a16="http://schemas.microsoft.com/office/drawing/2014/main" id="{6AE14F10-06DD-475D-88B5-7A7BC74B2A2D}"/>
              </a:ext>
              <a:ext uri="{C183D7F6-B498-43B3-948B-1728B52AA6E4}">
                <adec:decorative xmlns:adec="http://schemas.microsoft.com/office/drawing/2017/decorative" val="1"/>
              </a:ext>
            </a:extLst>
          </p:cNvPr>
          <p:cNvGrpSpPr/>
          <p:nvPr/>
        </p:nvGrpSpPr>
        <p:grpSpPr>
          <a:xfrm>
            <a:off x="8687559" y="3990526"/>
            <a:ext cx="458648" cy="409694"/>
            <a:chOff x="6311663" y="3021556"/>
            <a:chExt cx="649207" cy="579914"/>
          </a:xfrm>
        </p:grpSpPr>
        <p:sp>
          <p:nvSpPr>
            <p:cNvPr id="52" name="Rectangle 51">
              <a:extLst>
                <a:ext uri="{FF2B5EF4-FFF2-40B4-BE49-F238E27FC236}">
                  <a16:creationId xmlns:a16="http://schemas.microsoft.com/office/drawing/2014/main" id="{531D32A6-DFA4-4E56-A9E8-13E4D75D1195}"/>
                </a:ext>
              </a:extLst>
            </p:cNvPr>
            <p:cNvSpPr/>
            <p:nvPr/>
          </p:nvSpPr>
          <p:spPr bwMode="auto">
            <a:xfrm>
              <a:off x="6311663" y="3021556"/>
              <a:ext cx="649207" cy="5799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53" name="Graphic 52" descr="Functions icon">
              <a:extLst>
                <a:ext uri="{FF2B5EF4-FFF2-40B4-BE49-F238E27FC236}">
                  <a16:creationId xmlns:a16="http://schemas.microsoft.com/office/drawing/2014/main" id="{7DAA4801-DD9B-4A72-9DCF-216F0998C7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4626" y="3079873"/>
              <a:ext cx="463280" cy="463280"/>
            </a:xfrm>
            <a:prstGeom prst="rect">
              <a:avLst/>
            </a:prstGeom>
          </p:spPr>
        </p:pic>
      </p:grpSp>
      <p:sp>
        <p:nvSpPr>
          <p:cNvPr id="67" name="Rectangle 66">
            <a:extLst>
              <a:ext uri="{FF2B5EF4-FFF2-40B4-BE49-F238E27FC236}">
                <a16:creationId xmlns:a16="http://schemas.microsoft.com/office/drawing/2014/main" id="{406A5785-E840-4250-A3E8-310069CF13E0}"/>
              </a:ext>
              <a:ext uri="{C183D7F6-B498-43B3-948B-1728B52AA6E4}">
                <adec:decorative xmlns:adec="http://schemas.microsoft.com/office/drawing/2017/decorative" val="1"/>
              </a:ext>
            </a:extLst>
          </p:cNvPr>
          <p:cNvSpPr/>
          <p:nvPr/>
        </p:nvSpPr>
        <p:spPr bwMode="auto">
          <a:xfrm>
            <a:off x="8248539" y="4360317"/>
            <a:ext cx="475307" cy="1220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8A388596-0022-4C05-B0A8-A14EB91D1F56}"/>
              </a:ext>
              <a:ext uri="{C183D7F6-B498-43B3-948B-1728B52AA6E4}">
                <adec:decorative xmlns:adec="http://schemas.microsoft.com/office/drawing/2017/decorative" val="1"/>
              </a:ext>
            </a:extLst>
          </p:cNvPr>
          <p:cNvCxnSpPr>
            <a:cxnSpLocks/>
            <a:stCxn id="38" idx="2"/>
            <a:endCxn id="68" idx="0"/>
          </p:cNvCxnSpPr>
          <p:nvPr/>
        </p:nvCxnSpPr>
        <p:spPr>
          <a:xfrm>
            <a:off x="8345368" y="3367968"/>
            <a:ext cx="0" cy="1255399"/>
          </a:xfrm>
          <a:prstGeom prst="line">
            <a:avLst/>
          </a:prstGeom>
          <a:ln w="19050">
            <a:solidFill>
              <a:srgbClr val="8661C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9B72A0DD-0E7D-4BD1-AA6D-92EE839C776D}"/>
              </a:ext>
              <a:ext uri="{C183D7F6-B498-43B3-948B-1728B52AA6E4}">
                <adec:decorative xmlns:adec="http://schemas.microsoft.com/office/drawing/2017/decorative" val="1"/>
              </a:ext>
            </a:extLst>
          </p:cNvPr>
          <p:cNvSpPr>
            <a:spLocks noGrp="1"/>
          </p:cNvSpPr>
          <p:nvPr>
            <p:ph type="title" idx="4294967295"/>
          </p:nvPr>
        </p:nvSpPr>
        <p:spPr bwMode="auto">
          <a:xfrm>
            <a:off x="588261" y="597363"/>
            <a:ext cx="11021127" cy="999943"/>
          </a:xfrm>
          <a:prstGeom prst="rect">
            <a:avLst/>
          </a:prstGeom>
          <a:solidFill>
            <a:schemeClr val="bg1">
              <a:lumMod val="85000"/>
              <a:lumOff val="15000"/>
            </a:schemeClr>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lnSpc>
                <a:spcPct val="100000"/>
              </a:lnSpc>
              <a:spcBef>
                <a:spcPts val="0"/>
              </a:spcBef>
              <a:spcAft>
                <a:spcPts val="1800"/>
              </a:spcAft>
              <a:buClrTx/>
              <a:buSzTx/>
              <a:buFontTx/>
              <a:buNone/>
              <a:tabLst/>
              <a:defRPr/>
            </a:pPr>
            <a:r>
              <a:rPr kumimoji="0" lang="en-US" sz="3600" b="0" i="0" u="none" strike="noStrike" kern="1200" cap="none" spc="-50" normalizeH="0" baseline="0" noProof="0">
                <a:ln w="3175">
                  <a:noFill/>
                </a:ln>
                <a:solidFill>
                  <a:schemeClr val="accent1"/>
                </a:solidFill>
                <a:effectLst/>
                <a:uLnTx/>
                <a:uFillTx/>
                <a:latin typeface="Segoe UI Semibold"/>
                <a:ea typeface="+mn-ea"/>
                <a:cs typeface="Segoe UI" pitchFamily="34" charset="0"/>
              </a:rPr>
              <a:t>Integrated programming model </a:t>
            </a:r>
            <a:endParaRPr kumimoji="0" lang="en-US" sz="2000" b="0" i="0" u="none" strike="noStrike" kern="1200" cap="none" spc="0" normalizeH="0" baseline="0" noProof="0">
              <a:ln>
                <a:noFill/>
              </a:ln>
              <a:solidFill>
                <a:schemeClr val="accent1"/>
              </a:solidFill>
              <a:effectLst/>
              <a:uLnTx/>
              <a:uFillTx/>
              <a:latin typeface="+mn-lt"/>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83E262E4-F619-4C2C-B70F-70014EB31B88}"/>
              </a:ext>
            </a:extLst>
          </p:cNvPr>
          <p:cNvSpPr>
            <a:spLocks noGrp="1"/>
          </p:cNvSpPr>
          <p:nvPr>
            <p:ph type="body" sz="quarter" idx="4294967295"/>
          </p:nvPr>
        </p:nvSpPr>
        <p:spPr>
          <a:xfrm>
            <a:off x="588261" y="2413272"/>
            <a:ext cx="4377278" cy="2539157"/>
          </a:xfrm>
        </p:spPr>
        <p:txBody>
          <a:bodyPr wrap="square" tIns="91440" bIns="91440">
            <a:spAutoFit/>
          </a:bodyPr>
          <a:lstStyle/>
          <a:p>
            <a:pPr>
              <a:spcAft>
                <a:spcPts val="600"/>
              </a:spcAft>
            </a:pPr>
            <a:r>
              <a:rPr lang="en-US" sz="1600" dirty="0"/>
              <a:t>Triggers to handle events</a:t>
            </a:r>
          </a:p>
          <a:p>
            <a:pPr>
              <a:spcAft>
                <a:spcPts val="600"/>
              </a:spcAft>
            </a:pPr>
            <a:r>
              <a:rPr lang="en-US" sz="1600" dirty="0"/>
              <a:t>Input bindings to get data in easily</a:t>
            </a:r>
          </a:p>
          <a:p>
            <a:pPr>
              <a:spcAft>
                <a:spcPts val="600"/>
              </a:spcAft>
            </a:pPr>
            <a:r>
              <a:rPr lang="en-US" sz="1600" dirty="0"/>
              <a:t>Output bindings to push data out easily</a:t>
            </a:r>
          </a:p>
          <a:p>
            <a:pPr>
              <a:spcAft>
                <a:spcPts val="600"/>
              </a:spcAft>
            </a:pPr>
            <a:r>
              <a:rPr lang="en-US" sz="1600" dirty="0"/>
              <a:t>Simplified bindings attributes in .NET 6/7 and Python</a:t>
            </a:r>
          </a:p>
          <a:p>
            <a:pPr>
              <a:spcAft>
                <a:spcPts val="600"/>
              </a:spcAft>
            </a:pPr>
            <a:r>
              <a:rPr lang="en-US" sz="1600" dirty="0"/>
              <a:t>C#, Java, Python, Node.js, PowerShell</a:t>
            </a:r>
          </a:p>
          <a:p>
            <a:pPr>
              <a:spcAft>
                <a:spcPts val="600"/>
              </a:spcAft>
            </a:pPr>
            <a:r>
              <a:rPr lang="en-US" sz="1600" dirty="0"/>
              <a:t>Durable Functions (more later..)</a:t>
            </a:r>
          </a:p>
        </p:txBody>
      </p:sp>
      <p:grpSp>
        <p:nvGrpSpPr>
          <p:cNvPr id="12" name="Group 11">
            <a:extLst>
              <a:ext uri="{FF2B5EF4-FFF2-40B4-BE49-F238E27FC236}">
                <a16:creationId xmlns:a16="http://schemas.microsoft.com/office/drawing/2014/main" id="{51F8AD04-85E0-47C6-B2AA-B866FC858DBF}"/>
              </a:ext>
              <a:ext uri="{C183D7F6-B498-43B3-948B-1728B52AA6E4}">
                <adec:decorative xmlns:adec="http://schemas.microsoft.com/office/drawing/2017/decorative" val="1"/>
              </a:ext>
            </a:extLst>
          </p:cNvPr>
          <p:cNvGrpSpPr/>
          <p:nvPr/>
        </p:nvGrpSpPr>
        <p:grpSpPr>
          <a:xfrm>
            <a:off x="10706253" y="848634"/>
            <a:ext cx="671417" cy="497400"/>
            <a:chOff x="1784067" y="5230544"/>
            <a:chExt cx="671417" cy="497400"/>
          </a:xfrm>
        </p:grpSpPr>
        <p:sp>
          <p:nvSpPr>
            <p:cNvPr id="13" name="data2" descr="data">
              <a:extLst>
                <a:ext uri="{FF2B5EF4-FFF2-40B4-BE49-F238E27FC236}">
                  <a16:creationId xmlns:a16="http://schemas.microsoft.com/office/drawing/2014/main" id="{CDE550C1-AACD-4E31-9E73-E426133C72C6}"/>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endParaRPr lang="en-US"/>
            </a:p>
          </p:txBody>
        </p:sp>
        <p:sp>
          <p:nvSpPr>
            <p:cNvPr id="14" name="data2" descr="data">
              <a:extLst>
                <a:ext uri="{FF2B5EF4-FFF2-40B4-BE49-F238E27FC236}">
                  <a16:creationId xmlns:a16="http://schemas.microsoft.com/office/drawing/2014/main" id="{BCE05815-23CA-4F63-96B1-43D9E54F5B07}"/>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endParaRPr lang="en-US"/>
            </a:p>
          </p:txBody>
        </p:sp>
        <p:sp>
          <p:nvSpPr>
            <p:cNvPr id="15" name="data2" descr="data">
              <a:extLst>
                <a:ext uri="{FF2B5EF4-FFF2-40B4-BE49-F238E27FC236}">
                  <a16:creationId xmlns:a16="http://schemas.microsoft.com/office/drawing/2014/main" id="{ADD4AF19-FDCE-411F-84C3-C1E29D8749F8}"/>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endParaRPr lang="en-US"/>
            </a:p>
          </p:txBody>
        </p:sp>
        <p:sp>
          <p:nvSpPr>
            <p:cNvPr id="16" name="data2" descr="data">
              <a:extLst>
                <a:ext uri="{FF2B5EF4-FFF2-40B4-BE49-F238E27FC236}">
                  <a16:creationId xmlns:a16="http://schemas.microsoft.com/office/drawing/2014/main" id="{FB5E474B-0782-4EEA-8617-E204BA2251F4}"/>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endParaRPr lang="en-US"/>
            </a:p>
          </p:txBody>
        </p:sp>
        <p:sp>
          <p:nvSpPr>
            <p:cNvPr id="17" name="data2" descr="data">
              <a:extLst>
                <a:ext uri="{FF2B5EF4-FFF2-40B4-BE49-F238E27FC236}">
                  <a16:creationId xmlns:a16="http://schemas.microsoft.com/office/drawing/2014/main" id="{ADBF6D5A-CE5E-4BB8-96CE-C91750EF7D5B}"/>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endParaRPr lang="en-US"/>
            </a:p>
          </p:txBody>
        </p:sp>
        <p:sp>
          <p:nvSpPr>
            <p:cNvPr id="18" name="data2" descr="data">
              <a:extLst>
                <a:ext uri="{FF2B5EF4-FFF2-40B4-BE49-F238E27FC236}">
                  <a16:creationId xmlns:a16="http://schemas.microsoft.com/office/drawing/2014/main" id="{CCBE33A6-4287-4DC9-B057-E55A7C40747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endParaRPr lang="en-US"/>
            </a:p>
          </p:txBody>
        </p:sp>
        <p:sp>
          <p:nvSpPr>
            <p:cNvPr id="19" name="data2" descr="data">
              <a:extLst>
                <a:ext uri="{FF2B5EF4-FFF2-40B4-BE49-F238E27FC236}">
                  <a16:creationId xmlns:a16="http://schemas.microsoft.com/office/drawing/2014/main" id="{915C9CFD-5EEC-4ECD-B926-1BB4D4E27A0D}"/>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endParaRPr lang="en-US"/>
            </a:p>
          </p:txBody>
        </p:sp>
        <p:sp>
          <p:nvSpPr>
            <p:cNvPr id="20" name="data2" descr="data">
              <a:extLst>
                <a:ext uri="{FF2B5EF4-FFF2-40B4-BE49-F238E27FC236}">
                  <a16:creationId xmlns:a16="http://schemas.microsoft.com/office/drawing/2014/main" id="{C6123FF2-AD58-4038-87AA-2B6DE722C75F}"/>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endParaRPr lang="en-US"/>
            </a:p>
          </p:txBody>
        </p:sp>
        <p:sp>
          <p:nvSpPr>
            <p:cNvPr id="21" name="data2" descr="data">
              <a:extLst>
                <a:ext uri="{FF2B5EF4-FFF2-40B4-BE49-F238E27FC236}">
                  <a16:creationId xmlns:a16="http://schemas.microsoft.com/office/drawing/2014/main" id="{9AF93F9A-6B4C-4195-BAB1-1D6E4E79DE07}"/>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endParaRPr lang="en-US"/>
            </a:p>
          </p:txBody>
        </p:sp>
        <p:sp>
          <p:nvSpPr>
            <p:cNvPr id="22" name="data2" descr="data">
              <a:extLst>
                <a:ext uri="{FF2B5EF4-FFF2-40B4-BE49-F238E27FC236}">
                  <a16:creationId xmlns:a16="http://schemas.microsoft.com/office/drawing/2014/main" id="{590FF9F6-FF43-4036-B338-BD7302C2F046}"/>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endParaRPr lang="en-US"/>
            </a:p>
          </p:txBody>
        </p:sp>
        <p:sp>
          <p:nvSpPr>
            <p:cNvPr id="23" name="data2" descr="data">
              <a:extLst>
                <a:ext uri="{FF2B5EF4-FFF2-40B4-BE49-F238E27FC236}">
                  <a16:creationId xmlns:a16="http://schemas.microsoft.com/office/drawing/2014/main" id="{0CC05B38-6081-40F0-99F5-37EC3089EB61}"/>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endParaRPr lang="en-US"/>
            </a:p>
          </p:txBody>
        </p:sp>
        <p:sp>
          <p:nvSpPr>
            <p:cNvPr id="24" name="data2" descr="data">
              <a:extLst>
                <a:ext uri="{FF2B5EF4-FFF2-40B4-BE49-F238E27FC236}">
                  <a16:creationId xmlns:a16="http://schemas.microsoft.com/office/drawing/2014/main" id="{361F2FA7-9118-4650-A5D4-F505958F55F9}"/>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endParaRPr lang="en-US"/>
            </a:p>
          </p:txBody>
        </p:sp>
        <p:sp>
          <p:nvSpPr>
            <p:cNvPr id="25" name="data2" descr="data">
              <a:extLst>
                <a:ext uri="{FF2B5EF4-FFF2-40B4-BE49-F238E27FC236}">
                  <a16:creationId xmlns:a16="http://schemas.microsoft.com/office/drawing/2014/main" id="{EAB3B7FE-682C-44FD-930D-3F5D876AFEBA}"/>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endParaRPr lang="en-US"/>
            </a:p>
          </p:txBody>
        </p:sp>
        <p:sp>
          <p:nvSpPr>
            <p:cNvPr id="26" name="data2" descr="data">
              <a:extLst>
                <a:ext uri="{FF2B5EF4-FFF2-40B4-BE49-F238E27FC236}">
                  <a16:creationId xmlns:a16="http://schemas.microsoft.com/office/drawing/2014/main" id="{D7B741B0-6C2F-4A2B-8602-7702A56B19DB}"/>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endParaRPr lang="en-US"/>
            </a:p>
          </p:txBody>
        </p:sp>
        <p:sp>
          <p:nvSpPr>
            <p:cNvPr id="27" name="data2" descr="data">
              <a:extLst>
                <a:ext uri="{FF2B5EF4-FFF2-40B4-BE49-F238E27FC236}">
                  <a16:creationId xmlns:a16="http://schemas.microsoft.com/office/drawing/2014/main" id="{C797A245-39F9-4016-A1DA-F282CC536797}"/>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endParaRPr lang="en-US"/>
            </a:p>
          </p:txBody>
        </p:sp>
        <p:sp>
          <p:nvSpPr>
            <p:cNvPr id="28" name="data2" descr="data">
              <a:extLst>
                <a:ext uri="{FF2B5EF4-FFF2-40B4-BE49-F238E27FC236}">
                  <a16:creationId xmlns:a16="http://schemas.microsoft.com/office/drawing/2014/main" id="{38C8DEB8-9ED6-4EC5-BF0E-FFEE8058F33E}"/>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endParaRPr lang="en-US"/>
            </a:p>
          </p:txBody>
        </p:sp>
        <p:sp>
          <p:nvSpPr>
            <p:cNvPr id="29" name="data2" descr="data">
              <a:extLst>
                <a:ext uri="{FF2B5EF4-FFF2-40B4-BE49-F238E27FC236}">
                  <a16:creationId xmlns:a16="http://schemas.microsoft.com/office/drawing/2014/main" id="{866C0963-8D23-49E3-A1EC-4B7E906B0B58}"/>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endParaRPr lang="en-US"/>
            </a:p>
          </p:txBody>
        </p:sp>
        <p:sp>
          <p:nvSpPr>
            <p:cNvPr id="30" name="data2" descr="data">
              <a:extLst>
                <a:ext uri="{FF2B5EF4-FFF2-40B4-BE49-F238E27FC236}">
                  <a16:creationId xmlns:a16="http://schemas.microsoft.com/office/drawing/2014/main" id="{8DE0741E-D1BC-4BB6-8827-6B33D97740CF}"/>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endParaRPr lang="en-US"/>
            </a:p>
          </p:txBody>
        </p:sp>
      </p:grpSp>
      <p:cxnSp>
        <p:nvCxnSpPr>
          <p:cNvPr id="32" name="Straight Connector 31">
            <a:extLst>
              <a:ext uri="{FF2B5EF4-FFF2-40B4-BE49-F238E27FC236}">
                <a16:creationId xmlns:a16="http://schemas.microsoft.com/office/drawing/2014/main" id="{274CD09F-D34E-4C7B-8C67-6DD3D9CFFC3D}"/>
              </a:ext>
              <a:ext uri="{C183D7F6-B498-43B3-948B-1728B52AA6E4}">
                <adec:decorative xmlns:adec="http://schemas.microsoft.com/office/drawing/2017/decorative" val="1"/>
              </a:ext>
            </a:extLst>
          </p:cNvPr>
          <p:cNvCxnSpPr>
            <a:cxnSpLocks/>
          </p:cNvCxnSpPr>
          <p:nvPr/>
        </p:nvCxnSpPr>
        <p:spPr>
          <a:xfrm>
            <a:off x="588261" y="2327245"/>
            <a:ext cx="456247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DEDA0C7C-8277-437B-957F-321374BA681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054252" y="2785737"/>
            <a:ext cx="582231" cy="582231"/>
          </a:xfrm>
          <a:prstGeom prst="rect">
            <a:avLst/>
          </a:prstGeom>
        </p:spPr>
      </p:pic>
      <p:grpSp>
        <p:nvGrpSpPr>
          <p:cNvPr id="109" name="Group 108">
            <a:extLst>
              <a:ext uri="{FF2B5EF4-FFF2-40B4-BE49-F238E27FC236}">
                <a16:creationId xmlns:a16="http://schemas.microsoft.com/office/drawing/2014/main" id="{7FFC0AAE-C70E-42AA-922D-45DBC0B11CA1}"/>
              </a:ext>
              <a:ext uri="{C183D7F6-B498-43B3-948B-1728B52AA6E4}">
                <adec:decorative xmlns:adec="http://schemas.microsoft.com/office/drawing/2017/decorative" val="1"/>
              </a:ext>
            </a:extLst>
          </p:cNvPr>
          <p:cNvGrpSpPr/>
          <p:nvPr/>
        </p:nvGrpSpPr>
        <p:grpSpPr>
          <a:xfrm>
            <a:off x="8248538" y="3599343"/>
            <a:ext cx="227778" cy="227778"/>
            <a:chOff x="8248538" y="3013542"/>
            <a:chExt cx="227778" cy="227778"/>
          </a:xfrm>
        </p:grpSpPr>
        <p:sp>
          <p:nvSpPr>
            <p:cNvPr id="104" name="Oval 103">
              <a:extLst>
                <a:ext uri="{FF2B5EF4-FFF2-40B4-BE49-F238E27FC236}">
                  <a16:creationId xmlns:a16="http://schemas.microsoft.com/office/drawing/2014/main" id="{4E1CB944-E4E3-41E2-809B-C7E88F88150D}"/>
                </a:ext>
              </a:extLst>
            </p:cNvPr>
            <p:cNvSpPr/>
            <p:nvPr/>
          </p:nvSpPr>
          <p:spPr bwMode="auto">
            <a:xfrm>
              <a:off x="8248538" y="3013542"/>
              <a:ext cx="227778" cy="2277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1888C91A-3259-4B4B-B043-684A8250F780}"/>
                </a:ext>
              </a:extLst>
            </p:cNvPr>
            <p:cNvGrpSpPr/>
            <p:nvPr/>
          </p:nvGrpSpPr>
          <p:grpSpPr>
            <a:xfrm rot="18781914">
              <a:off x="8335986" y="3043742"/>
              <a:ext cx="52882" cy="208018"/>
              <a:chOff x="7124700" y="5875020"/>
              <a:chExt cx="160020" cy="629457"/>
            </a:xfrm>
          </p:grpSpPr>
          <p:sp>
            <p:nvSpPr>
              <p:cNvPr id="39" name="Rectangle: Rounded Corners 38">
                <a:extLst>
                  <a:ext uri="{FF2B5EF4-FFF2-40B4-BE49-F238E27FC236}">
                    <a16:creationId xmlns:a16="http://schemas.microsoft.com/office/drawing/2014/main" id="{9B937504-55F1-40CE-8870-8DF428EA13D3}"/>
                  </a:ext>
                </a:extLst>
              </p:cNvPr>
              <p:cNvSpPr/>
              <p:nvPr/>
            </p:nvSpPr>
            <p:spPr bwMode="auto">
              <a:xfrm>
                <a:off x="7124700" y="5875020"/>
                <a:ext cx="160020" cy="243840"/>
              </a:xfrm>
              <a:prstGeom prst="roundRect">
                <a:avLst>
                  <a:gd name="adj" fmla="val 28572"/>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A413A97E-2287-4F8B-95EC-03AE91B6D7EC}"/>
                  </a:ext>
                </a:extLst>
              </p:cNvPr>
              <p:cNvSpPr/>
              <p:nvPr/>
            </p:nvSpPr>
            <p:spPr bwMode="auto">
              <a:xfrm>
                <a:off x="7124700" y="6260637"/>
                <a:ext cx="160020" cy="243840"/>
              </a:xfrm>
              <a:prstGeom prst="roundRect">
                <a:avLst>
                  <a:gd name="adj" fmla="val 28572"/>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AD0D4F98-4991-41B5-9B19-FA6C7222BE1D}"/>
                  </a:ext>
                </a:extLst>
              </p:cNvPr>
              <p:cNvCxnSpPr>
                <a:cxnSpLocks/>
              </p:cNvCxnSpPr>
              <p:nvPr/>
            </p:nvCxnSpPr>
            <p:spPr>
              <a:xfrm>
                <a:off x="7204710" y="6044968"/>
                <a:ext cx="0" cy="28956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042EABF-576B-433A-891C-83852216A09A}"/>
              </a:ext>
              <a:ext uri="{C183D7F6-B498-43B3-948B-1728B52AA6E4}">
                <adec:decorative xmlns:adec="http://schemas.microsoft.com/office/drawing/2017/decorative" val="1"/>
              </a:ext>
            </a:extLst>
          </p:cNvPr>
          <p:cNvGrpSpPr/>
          <p:nvPr/>
        </p:nvGrpSpPr>
        <p:grpSpPr>
          <a:xfrm>
            <a:off x="7551885" y="4976267"/>
            <a:ext cx="458648" cy="428466"/>
            <a:chOff x="8021566" y="4390466"/>
            <a:chExt cx="458648" cy="428466"/>
          </a:xfrm>
        </p:grpSpPr>
        <p:sp>
          <p:nvSpPr>
            <p:cNvPr id="55" name="Rectangle 54">
              <a:extLst>
                <a:ext uri="{FF2B5EF4-FFF2-40B4-BE49-F238E27FC236}">
                  <a16:creationId xmlns:a16="http://schemas.microsoft.com/office/drawing/2014/main" id="{CD76C79F-EAE5-43D6-98F0-B3D9AF593DF6}"/>
                </a:ext>
              </a:extLst>
            </p:cNvPr>
            <p:cNvSpPr/>
            <p:nvPr/>
          </p:nvSpPr>
          <p:spPr bwMode="auto">
            <a:xfrm>
              <a:off x="8021566" y="4390466"/>
              <a:ext cx="458648" cy="4096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7CFB1711-DA4D-47C1-8AD6-044937101CAF}"/>
                </a:ext>
              </a:extLst>
            </p:cNvPr>
            <p:cNvPicPr>
              <a:picLocks noChangeAspect="1"/>
            </p:cNvPicPr>
            <p:nvPr/>
          </p:nvPicPr>
          <p:blipFill>
            <a:blip r:embed="rId6"/>
            <a:stretch>
              <a:fillRect/>
            </a:stretch>
          </p:blipFill>
          <p:spPr>
            <a:xfrm>
              <a:off x="8073338" y="4463829"/>
              <a:ext cx="355103" cy="355103"/>
            </a:xfrm>
            <a:prstGeom prst="rect">
              <a:avLst/>
            </a:prstGeom>
          </p:spPr>
        </p:pic>
      </p:grpSp>
      <p:sp>
        <p:nvSpPr>
          <p:cNvPr id="57" name="TextBox 56">
            <a:extLst>
              <a:ext uri="{FF2B5EF4-FFF2-40B4-BE49-F238E27FC236}">
                <a16:creationId xmlns:a16="http://schemas.microsoft.com/office/drawing/2014/main" id="{32FA5710-4B92-4449-819D-F5DB3AE8504E}"/>
              </a:ext>
              <a:ext uri="{C183D7F6-B498-43B3-948B-1728B52AA6E4}">
                <adec:decorative xmlns:adec="http://schemas.microsoft.com/office/drawing/2017/decorative" val="1"/>
              </a:ext>
            </a:extLst>
          </p:cNvPr>
          <p:cNvSpPr txBox="1"/>
          <p:nvPr/>
        </p:nvSpPr>
        <p:spPr>
          <a:xfrm>
            <a:off x="6139338" y="4675998"/>
            <a:ext cx="758349" cy="400110"/>
          </a:xfrm>
          <a:prstGeom prst="rect">
            <a:avLst/>
          </a:prstGeom>
          <a:noFill/>
        </p:spPr>
        <p:txBody>
          <a:bodyPr wrap="none" lIns="91440" tIns="91440" rIns="91440" bIns="91440" rtlCol="0">
            <a:spAutoFit/>
          </a:bodyPr>
          <a:lstStyle/>
          <a:p>
            <a:pPr algn="l"/>
            <a:r>
              <a:rPr lang="en-US" sz="1400">
                <a:latin typeface="+mj-lt"/>
              </a:rPr>
              <a:t>Trigger</a:t>
            </a:r>
          </a:p>
        </p:txBody>
      </p:sp>
      <p:sp>
        <p:nvSpPr>
          <p:cNvPr id="63" name="TextBox 62">
            <a:extLst>
              <a:ext uri="{FF2B5EF4-FFF2-40B4-BE49-F238E27FC236}">
                <a16:creationId xmlns:a16="http://schemas.microsoft.com/office/drawing/2014/main" id="{24E7DDFC-C934-4E26-A9B8-D6C31B09F5EF}"/>
              </a:ext>
              <a:ext uri="{C183D7F6-B498-43B3-948B-1728B52AA6E4}">
                <adec:decorative xmlns:adec="http://schemas.microsoft.com/office/drawing/2017/decorative" val="1"/>
              </a:ext>
            </a:extLst>
          </p:cNvPr>
          <p:cNvSpPr txBox="1"/>
          <p:nvPr/>
        </p:nvSpPr>
        <p:spPr>
          <a:xfrm>
            <a:off x="8471679" y="3547624"/>
            <a:ext cx="1056700" cy="353943"/>
          </a:xfrm>
          <a:prstGeom prst="rect">
            <a:avLst/>
          </a:prstGeom>
          <a:noFill/>
        </p:spPr>
        <p:txBody>
          <a:bodyPr wrap="none" lIns="91440" tIns="91440" rIns="91440" bIns="91440" rtlCol="0">
            <a:spAutoFit/>
          </a:bodyPr>
          <a:lstStyle/>
          <a:p>
            <a:pPr algn="l"/>
            <a:r>
              <a:rPr lang="en-US" sz="1100">
                <a:latin typeface="+mj-lt"/>
              </a:rPr>
              <a:t>Input binding</a:t>
            </a:r>
          </a:p>
        </p:txBody>
      </p:sp>
      <p:sp>
        <p:nvSpPr>
          <p:cNvPr id="65" name="TextBox 64">
            <a:extLst>
              <a:ext uri="{FF2B5EF4-FFF2-40B4-BE49-F238E27FC236}">
                <a16:creationId xmlns:a16="http://schemas.microsoft.com/office/drawing/2014/main" id="{AD67E254-3F8D-452E-B991-FB58ECB3F461}"/>
              </a:ext>
              <a:ext uri="{C183D7F6-B498-43B3-948B-1728B52AA6E4}">
                <adec:decorative xmlns:adec="http://schemas.microsoft.com/office/drawing/2017/decorative" val="1"/>
              </a:ext>
            </a:extLst>
          </p:cNvPr>
          <p:cNvSpPr txBox="1"/>
          <p:nvPr/>
        </p:nvSpPr>
        <p:spPr>
          <a:xfrm>
            <a:off x="9365587" y="5029576"/>
            <a:ext cx="1056700" cy="353943"/>
          </a:xfrm>
          <a:prstGeom prst="rect">
            <a:avLst/>
          </a:prstGeom>
          <a:noFill/>
        </p:spPr>
        <p:txBody>
          <a:bodyPr wrap="none" lIns="91440" tIns="91440" rIns="91440" bIns="91440" rtlCol="0">
            <a:spAutoFit/>
          </a:bodyPr>
          <a:lstStyle/>
          <a:p>
            <a:pPr algn="ctr"/>
            <a:r>
              <a:rPr lang="en-US" sz="1100">
                <a:latin typeface="+mj-lt"/>
              </a:rPr>
              <a:t>Input binding</a:t>
            </a:r>
          </a:p>
        </p:txBody>
      </p:sp>
      <p:sp>
        <p:nvSpPr>
          <p:cNvPr id="62" name="Rectangle 61">
            <a:extLst>
              <a:ext uri="{FF2B5EF4-FFF2-40B4-BE49-F238E27FC236}">
                <a16:creationId xmlns:a16="http://schemas.microsoft.com/office/drawing/2014/main" id="{5A8DDCE0-B159-4D09-BFF4-143DACBF1471}"/>
              </a:ext>
              <a:ext uri="{C183D7F6-B498-43B3-948B-1728B52AA6E4}">
                <adec:decorative xmlns:adec="http://schemas.microsoft.com/office/drawing/2017/decorative" val="1"/>
              </a:ext>
            </a:extLst>
          </p:cNvPr>
          <p:cNvSpPr/>
          <p:nvPr/>
        </p:nvSpPr>
        <p:spPr bwMode="auto">
          <a:xfrm>
            <a:off x="7966889" y="4360317"/>
            <a:ext cx="230054" cy="122081"/>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CAC2861F-D012-44F7-8A0F-3FC56037365F}"/>
              </a:ext>
              <a:ext uri="{C183D7F6-B498-43B3-948B-1728B52AA6E4}">
                <adec:decorative xmlns:adec="http://schemas.microsoft.com/office/drawing/2017/decorative" val="1"/>
              </a:ext>
            </a:extLst>
          </p:cNvPr>
          <p:cNvSpPr/>
          <p:nvPr/>
        </p:nvSpPr>
        <p:spPr bwMode="auto">
          <a:xfrm>
            <a:off x="8199440" y="4623367"/>
            <a:ext cx="291855" cy="122081"/>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96BCC3C8-8DB3-41B8-AAA8-B99FD5C6BD77}"/>
              </a:ext>
              <a:ext uri="{C183D7F6-B498-43B3-948B-1728B52AA6E4}">
                <adec:decorative xmlns:adec="http://schemas.microsoft.com/office/drawing/2017/decorative" val="1"/>
              </a:ext>
            </a:extLst>
          </p:cNvPr>
          <p:cNvSpPr/>
          <p:nvPr/>
        </p:nvSpPr>
        <p:spPr bwMode="auto">
          <a:xfrm>
            <a:off x="7966890" y="4623367"/>
            <a:ext cx="183482" cy="1220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A69C3E47-5F18-425F-AA65-0A16044544B7}"/>
              </a:ext>
              <a:ext uri="{C183D7F6-B498-43B3-948B-1728B52AA6E4}">
                <adec:decorative xmlns:adec="http://schemas.microsoft.com/office/drawing/2017/decorative" val="1"/>
              </a:ext>
            </a:extLst>
          </p:cNvPr>
          <p:cNvSpPr/>
          <p:nvPr/>
        </p:nvSpPr>
        <p:spPr bwMode="auto">
          <a:xfrm>
            <a:off x="8540364" y="4623367"/>
            <a:ext cx="183482" cy="1220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FFA8AA05-C130-4D77-ADA8-1389A802BAB3}"/>
              </a:ext>
              <a:ext uri="{C183D7F6-B498-43B3-948B-1728B52AA6E4}">
                <adec:decorative xmlns:adec="http://schemas.microsoft.com/office/drawing/2017/decorative" val="1"/>
              </a:ext>
            </a:extLst>
          </p:cNvPr>
          <p:cNvSpPr/>
          <p:nvPr/>
        </p:nvSpPr>
        <p:spPr bwMode="auto">
          <a:xfrm>
            <a:off x="7966889" y="4886417"/>
            <a:ext cx="475307" cy="1220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DDC1BECD-7F60-487D-B79C-BEEB4B1E7534}"/>
              </a:ext>
              <a:ext uri="{C183D7F6-B498-43B3-948B-1728B52AA6E4}">
                <adec:decorative xmlns:adec="http://schemas.microsoft.com/office/drawing/2017/decorative" val="1"/>
              </a:ext>
            </a:extLst>
          </p:cNvPr>
          <p:cNvSpPr/>
          <p:nvPr/>
        </p:nvSpPr>
        <p:spPr bwMode="auto">
          <a:xfrm>
            <a:off x="8493792" y="4886417"/>
            <a:ext cx="230054" cy="1220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82" name="Picture 2">
            <a:extLst>
              <a:ext uri="{FF2B5EF4-FFF2-40B4-BE49-F238E27FC236}">
                <a16:creationId xmlns:a16="http://schemas.microsoft.com/office/drawing/2014/main" id="{451743E2-59AA-419A-989A-3E353AE933E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01081" y="4671472"/>
            <a:ext cx="545411" cy="545411"/>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DB6C3E6F-4161-4A2A-B7A3-1CC8821634A0}"/>
              </a:ext>
              <a:ext uri="{C183D7F6-B498-43B3-948B-1728B52AA6E4}">
                <adec:decorative xmlns:adec="http://schemas.microsoft.com/office/drawing/2017/decorative" val="1"/>
              </a:ext>
            </a:extLst>
          </p:cNvPr>
          <p:cNvGrpSpPr/>
          <p:nvPr/>
        </p:nvGrpSpPr>
        <p:grpSpPr>
          <a:xfrm>
            <a:off x="10128558" y="2285432"/>
            <a:ext cx="1257112" cy="1252546"/>
            <a:chOff x="9931404" y="1956313"/>
            <a:chExt cx="1257112" cy="1252546"/>
          </a:xfrm>
        </p:grpSpPr>
        <p:grpSp>
          <p:nvGrpSpPr>
            <p:cNvPr id="94" name="Group 93">
              <a:extLst>
                <a:ext uri="{FF2B5EF4-FFF2-40B4-BE49-F238E27FC236}">
                  <a16:creationId xmlns:a16="http://schemas.microsoft.com/office/drawing/2014/main" id="{61FBCFFC-246F-4C6A-B44A-DDA10F392825}"/>
                </a:ext>
              </a:extLst>
            </p:cNvPr>
            <p:cNvGrpSpPr/>
            <p:nvPr/>
          </p:nvGrpSpPr>
          <p:grpSpPr>
            <a:xfrm>
              <a:off x="9931404" y="1956313"/>
              <a:ext cx="1257112" cy="353943"/>
              <a:chOff x="9931404" y="1956313"/>
              <a:chExt cx="1257112" cy="353943"/>
            </a:xfrm>
          </p:grpSpPr>
          <p:sp>
            <p:nvSpPr>
              <p:cNvPr id="83" name="Rectangle 82">
                <a:extLst>
                  <a:ext uri="{FF2B5EF4-FFF2-40B4-BE49-F238E27FC236}">
                    <a16:creationId xmlns:a16="http://schemas.microsoft.com/office/drawing/2014/main" id="{16ADE67E-33C7-41E9-BE0E-7964CE0B2116}"/>
                  </a:ext>
                </a:extLst>
              </p:cNvPr>
              <p:cNvSpPr/>
              <p:nvPr/>
            </p:nvSpPr>
            <p:spPr bwMode="auto">
              <a:xfrm>
                <a:off x="9931404" y="2056698"/>
                <a:ext cx="153172" cy="153172"/>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8" name="TextBox 87">
                <a:extLst>
                  <a:ext uri="{FF2B5EF4-FFF2-40B4-BE49-F238E27FC236}">
                    <a16:creationId xmlns:a16="http://schemas.microsoft.com/office/drawing/2014/main" id="{6A32B042-B259-496D-832D-572A1DF36560}"/>
                  </a:ext>
                </a:extLst>
              </p:cNvPr>
              <p:cNvSpPr txBox="1"/>
              <p:nvPr/>
            </p:nvSpPr>
            <p:spPr>
              <a:xfrm>
                <a:off x="10099756" y="1956313"/>
                <a:ext cx="1088760" cy="353943"/>
              </a:xfrm>
              <a:prstGeom prst="rect">
                <a:avLst/>
              </a:prstGeom>
              <a:noFill/>
            </p:spPr>
            <p:txBody>
              <a:bodyPr wrap="none" lIns="91440" tIns="91440" rIns="91440" bIns="91440" rtlCol="0">
                <a:spAutoFit/>
              </a:bodyPr>
              <a:lstStyle/>
              <a:p>
                <a:pPr algn="l"/>
                <a:r>
                  <a:rPr lang="en-US" sz="1100">
                    <a:latin typeface="+mj-lt"/>
                  </a:rPr>
                  <a:t>Trigger object</a:t>
                </a:r>
              </a:p>
            </p:txBody>
          </p:sp>
        </p:grpSp>
        <p:grpSp>
          <p:nvGrpSpPr>
            <p:cNvPr id="93" name="Group 92">
              <a:extLst>
                <a:ext uri="{FF2B5EF4-FFF2-40B4-BE49-F238E27FC236}">
                  <a16:creationId xmlns:a16="http://schemas.microsoft.com/office/drawing/2014/main" id="{F489690D-D08A-4426-A784-3C3B0DC05DA6}"/>
                </a:ext>
              </a:extLst>
            </p:cNvPr>
            <p:cNvGrpSpPr/>
            <p:nvPr/>
          </p:nvGrpSpPr>
          <p:grpSpPr>
            <a:xfrm>
              <a:off x="9931404" y="2255847"/>
              <a:ext cx="1003837" cy="353943"/>
              <a:chOff x="9931404" y="2238700"/>
              <a:chExt cx="1003837" cy="353943"/>
            </a:xfrm>
          </p:grpSpPr>
          <p:sp>
            <p:nvSpPr>
              <p:cNvPr id="85" name="Rectangle 84">
                <a:extLst>
                  <a:ext uri="{FF2B5EF4-FFF2-40B4-BE49-F238E27FC236}">
                    <a16:creationId xmlns:a16="http://schemas.microsoft.com/office/drawing/2014/main" id="{30559C13-33A5-498E-AA31-669DAA902B8A}"/>
                  </a:ext>
                </a:extLst>
              </p:cNvPr>
              <p:cNvSpPr/>
              <p:nvPr/>
            </p:nvSpPr>
            <p:spPr bwMode="auto">
              <a:xfrm>
                <a:off x="9931404" y="2339085"/>
                <a:ext cx="153172" cy="153172"/>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FA647F12-0201-4178-8675-FFDB9E07F765}"/>
                  </a:ext>
                </a:extLst>
              </p:cNvPr>
              <p:cNvSpPr txBox="1"/>
              <p:nvPr/>
            </p:nvSpPr>
            <p:spPr>
              <a:xfrm>
                <a:off x="10099756" y="2238700"/>
                <a:ext cx="835485" cy="353943"/>
              </a:xfrm>
              <a:prstGeom prst="rect">
                <a:avLst/>
              </a:prstGeom>
              <a:noFill/>
            </p:spPr>
            <p:txBody>
              <a:bodyPr wrap="none" lIns="91440" tIns="91440" rIns="91440" bIns="91440" rtlCol="0">
                <a:spAutoFit/>
              </a:bodyPr>
              <a:lstStyle/>
              <a:p>
                <a:pPr algn="l"/>
                <a:r>
                  <a:rPr lang="en-US" sz="1100">
                    <a:latin typeface="+mj-lt"/>
                  </a:rPr>
                  <a:t>Your code</a:t>
                </a:r>
              </a:p>
            </p:txBody>
          </p:sp>
        </p:grpSp>
        <p:grpSp>
          <p:nvGrpSpPr>
            <p:cNvPr id="92" name="Group 91">
              <a:extLst>
                <a:ext uri="{FF2B5EF4-FFF2-40B4-BE49-F238E27FC236}">
                  <a16:creationId xmlns:a16="http://schemas.microsoft.com/office/drawing/2014/main" id="{C9EECF63-1B13-48CD-9322-0ACC8AFD79FA}"/>
                </a:ext>
              </a:extLst>
            </p:cNvPr>
            <p:cNvGrpSpPr/>
            <p:nvPr/>
          </p:nvGrpSpPr>
          <p:grpSpPr>
            <a:xfrm>
              <a:off x="9931404" y="2555381"/>
              <a:ext cx="1132077" cy="353943"/>
              <a:chOff x="9931404" y="2482503"/>
              <a:chExt cx="1132077" cy="353943"/>
            </a:xfrm>
          </p:grpSpPr>
          <p:sp>
            <p:nvSpPr>
              <p:cNvPr id="86" name="Rectangle 85">
                <a:extLst>
                  <a:ext uri="{FF2B5EF4-FFF2-40B4-BE49-F238E27FC236}">
                    <a16:creationId xmlns:a16="http://schemas.microsoft.com/office/drawing/2014/main" id="{F352529E-4B27-49D4-AC16-A6889FE41624}"/>
                  </a:ext>
                </a:extLst>
              </p:cNvPr>
              <p:cNvSpPr/>
              <p:nvPr/>
            </p:nvSpPr>
            <p:spPr bwMode="auto">
              <a:xfrm>
                <a:off x="9931404" y="2582888"/>
                <a:ext cx="153172" cy="153172"/>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F7A4B5AF-6669-428B-9257-67BB664C6607}"/>
                  </a:ext>
                </a:extLst>
              </p:cNvPr>
              <p:cNvSpPr txBox="1"/>
              <p:nvPr/>
            </p:nvSpPr>
            <p:spPr>
              <a:xfrm>
                <a:off x="10099756" y="2482503"/>
                <a:ext cx="963725" cy="353943"/>
              </a:xfrm>
              <a:prstGeom prst="rect">
                <a:avLst/>
              </a:prstGeom>
              <a:noFill/>
            </p:spPr>
            <p:txBody>
              <a:bodyPr wrap="none" lIns="91440" tIns="91440" rIns="91440" bIns="91440" rtlCol="0">
                <a:spAutoFit/>
              </a:bodyPr>
              <a:lstStyle/>
              <a:p>
                <a:pPr algn="l"/>
                <a:r>
                  <a:rPr lang="en-US" sz="1100">
                    <a:latin typeface="+mj-lt"/>
                  </a:rPr>
                  <a:t>Input object</a:t>
                </a:r>
              </a:p>
            </p:txBody>
          </p:sp>
        </p:grpSp>
        <p:grpSp>
          <p:nvGrpSpPr>
            <p:cNvPr id="84" name="Group 83">
              <a:extLst>
                <a:ext uri="{FF2B5EF4-FFF2-40B4-BE49-F238E27FC236}">
                  <a16:creationId xmlns:a16="http://schemas.microsoft.com/office/drawing/2014/main" id="{380BEC9C-84F7-4F1F-958D-68FE9C0276B4}"/>
                </a:ext>
              </a:extLst>
            </p:cNvPr>
            <p:cNvGrpSpPr/>
            <p:nvPr/>
          </p:nvGrpSpPr>
          <p:grpSpPr>
            <a:xfrm>
              <a:off x="9931404" y="2854916"/>
              <a:ext cx="1249097" cy="353943"/>
              <a:chOff x="9931404" y="2743794"/>
              <a:chExt cx="1249097" cy="353943"/>
            </a:xfrm>
          </p:grpSpPr>
          <p:sp>
            <p:nvSpPr>
              <p:cNvPr id="87" name="Rectangle 86">
                <a:extLst>
                  <a:ext uri="{FF2B5EF4-FFF2-40B4-BE49-F238E27FC236}">
                    <a16:creationId xmlns:a16="http://schemas.microsoft.com/office/drawing/2014/main" id="{7EF62160-0030-45FD-ABB4-1BC57F4B4E7D}"/>
                  </a:ext>
                </a:extLst>
              </p:cNvPr>
              <p:cNvSpPr/>
              <p:nvPr/>
            </p:nvSpPr>
            <p:spPr bwMode="auto">
              <a:xfrm>
                <a:off x="9931404" y="2844179"/>
                <a:ext cx="153172" cy="15317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FEC39343-0B09-4912-944A-FB3A4362FB3C}"/>
                  </a:ext>
                </a:extLst>
              </p:cNvPr>
              <p:cNvSpPr txBox="1"/>
              <p:nvPr/>
            </p:nvSpPr>
            <p:spPr>
              <a:xfrm>
                <a:off x="10099756" y="2743794"/>
                <a:ext cx="1080745" cy="353943"/>
              </a:xfrm>
              <a:prstGeom prst="rect">
                <a:avLst/>
              </a:prstGeom>
              <a:noFill/>
            </p:spPr>
            <p:txBody>
              <a:bodyPr wrap="none" lIns="91440" tIns="91440" rIns="91440" bIns="91440" rtlCol="0">
                <a:spAutoFit/>
              </a:bodyPr>
              <a:lstStyle/>
              <a:p>
                <a:pPr algn="l"/>
                <a:r>
                  <a:rPr lang="en-US" sz="1100">
                    <a:latin typeface="+mj-lt"/>
                  </a:rPr>
                  <a:t>Output object</a:t>
                </a:r>
              </a:p>
            </p:txBody>
          </p:sp>
        </p:grpSp>
      </p:grpSp>
      <p:cxnSp>
        <p:nvCxnSpPr>
          <p:cNvPr id="96" name="Straight Connector 95">
            <a:extLst>
              <a:ext uri="{FF2B5EF4-FFF2-40B4-BE49-F238E27FC236}">
                <a16:creationId xmlns:a16="http://schemas.microsoft.com/office/drawing/2014/main" id="{171945D2-8F80-4434-85E8-0C291FEDF88B}"/>
              </a:ext>
              <a:ext uri="{C183D7F6-B498-43B3-948B-1728B52AA6E4}">
                <adec:decorative xmlns:adec="http://schemas.microsoft.com/office/drawing/2017/decorative" val="1"/>
              </a:ext>
            </a:extLst>
          </p:cNvPr>
          <p:cNvCxnSpPr>
            <a:cxnSpLocks/>
            <a:endCxn id="62" idx="1"/>
          </p:cNvCxnSpPr>
          <p:nvPr/>
        </p:nvCxnSpPr>
        <p:spPr>
          <a:xfrm>
            <a:off x="6753585" y="4421358"/>
            <a:ext cx="1213304" cy="0"/>
          </a:xfrm>
          <a:prstGeom prst="line">
            <a:avLst/>
          </a:prstGeom>
          <a:ln w="19050">
            <a:solidFill>
              <a:srgbClr val="9BF00B"/>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AE0EA82-2614-4C25-A1EF-CED4C152C4FC}"/>
              </a:ext>
              <a:ext uri="{C183D7F6-B498-43B3-948B-1728B52AA6E4}">
                <adec:decorative xmlns:adec="http://schemas.microsoft.com/office/drawing/2017/decorative" val="1"/>
              </a:ext>
            </a:extLst>
          </p:cNvPr>
          <p:cNvCxnSpPr>
            <a:cxnSpLocks/>
            <a:stCxn id="76" idx="3"/>
          </p:cNvCxnSpPr>
          <p:nvPr/>
        </p:nvCxnSpPr>
        <p:spPr>
          <a:xfrm>
            <a:off x="8723846" y="4947458"/>
            <a:ext cx="2084129" cy="0"/>
          </a:xfrm>
          <a:prstGeom prst="line">
            <a:avLst/>
          </a:prstGeom>
          <a:ln w="19050">
            <a:solidFill>
              <a:srgbClr val="D83B0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CF43F56B-76B0-4637-A090-E810947222F0}"/>
              </a:ext>
              <a:ext uri="{C183D7F6-B498-43B3-948B-1728B52AA6E4}">
                <adec:decorative xmlns:adec="http://schemas.microsoft.com/office/drawing/2017/decorative" val="1"/>
              </a:ext>
            </a:extLst>
          </p:cNvPr>
          <p:cNvGrpSpPr/>
          <p:nvPr/>
        </p:nvGrpSpPr>
        <p:grpSpPr>
          <a:xfrm>
            <a:off x="9780968" y="4806628"/>
            <a:ext cx="227778" cy="227778"/>
            <a:chOff x="8248538" y="3013542"/>
            <a:chExt cx="227778" cy="227778"/>
          </a:xfrm>
        </p:grpSpPr>
        <p:sp>
          <p:nvSpPr>
            <p:cNvPr id="116" name="Oval 115">
              <a:extLst>
                <a:ext uri="{FF2B5EF4-FFF2-40B4-BE49-F238E27FC236}">
                  <a16:creationId xmlns:a16="http://schemas.microsoft.com/office/drawing/2014/main" id="{D9F28E0E-A67B-411D-B016-6EEB2A71769A}"/>
                </a:ext>
              </a:extLst>
            </p:cNvPr>
            <p:cNvSpPr/>
            <p:nvPr/>
          </p:nvSpPr>
          <p:spPr bwMode="auto">
            <a:xfrm>
              <a:off x="8248538" y="3013542"/>
              <a:ext cx="227778" cy="22777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117" name="Group 116">
              <a:extLst>
                <a:ext uri="{FF2B5EF4-FFF2-40B4-BE49-F238E27FC236}">
                  <a16:creationId xmlns:a16="http://schemas.microsoft.com/office/drawing/2014/main" id="{561B0BA4-38BA-49A9-BBC6-6C8E3085C849}"/>
                </a:ext>
              </a:extLst>
            </p:cNvPr>
            <p:cNvGrpSpPr/>
            <p:nvPr/>
          </p:nvGrpSpPr>
          <p:grpSpPr>
            <a:xfrm rot="18781914">
              <a:off x="8335986" y="3043742"/>
              <a:ext cx="52882" cy="208018"/>
              <a:chOff x="7124700" y="5875020"/>
              <a:chExt cx="160020" cy="629457"/>
            </a:xfrm>
          </p:grpSpPr>
          <p:sp>
            <p:nvSpPr>
              <p:cNvPr id="118" name="Rectangle: Rounded Corners 117">
                <a:extLst>
                  <a:ext uri="{FF2B5EF4-FFF2-40B4-BE49-F238E27FC236}">
                    <a16:creationId xmlns:a16="http://schemas.microsoft.com/office/drawing/2014/main" id="{625B2944-55FC-470A-A8AF-F50AF2308B34}"/>
                  </a:ext>
                </a:extLst>
              </p:cNvPr>
              <p:cNvSpPr/>
              <p:nvPr/>
            </p:nvSpPr>
            <p:spPr bwMode="auto">
              <a:xfrm>
                <a:off x="7124700" y="5875020"/>
                <a:ext cx="160020" cy="243840"/>
              </a:xfrm>
              <a:prstGeom prst="roundRect">
                <a:avLst>
                  <a:gd name="adj" fmla="val 28572"/>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86AC125F-0F87-4189-8238-EA6E2F525008}"/>
                  </a:ext>
                </a:extLst>
              </p:cNvPr>
              <p:cNvSpPr/>
              <p:nvPr/>
            </p:nvSpPr>
            <p:spPr bwMode="auto">
              <a:xfrm>
                <a:off x="7124700" y="6260637"/>
                <a:ext cx="160020" cy="243840"/>
              </a:xfrm>
              <a:prstGeom prst="roundRect">
                <a:avLst>
                  <a:gd name="adj" fmla="val 28572"/>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D79966DE-0546-411E-81DC-18E48F6A7F99}"/>
                  </a:ext>
                </a:extLst>
              </p:cNvPr>
              <p:cNvCxnSpPr>
                <a:cxnSpLocks/>
              </p:cNvCxnSpPr>
              <p:nvPr/>
            </p:nvCxnSpPr>
            <p:spPr>
              <a:xfrm>
                <a:off x="7204710" y="6044968"/>
                <a:ext cx="0" cy="28956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25" name="lightning">
            <a:extLst>
              <a:ext uri="{FF2B5EF4-FFF2-40B4-BE49-F238E27FC236}">
                <a16:creationId xmlns:a16="http://schemas.microsoft.com/office/drawing/2014/main" id="{C1139FAA-7865-4C96-839E-09D55C9BA734}"/>
              </a:ext>
              <a:ext uri="{C183D7F6-B498-43B3-948B-1728B52AA6E4}">
                <adec:decorative xmlns:adec="http://schemas.microsoft.com/office/drawing/2017/decorative" val="1"/>
              </a:ext>
            </a:extLst>
          </p:cNvPr>
          <p:cNvGrpSpPr/>
          <p:nvPr/>
        </p:nvGrpSpPr>
        <p:grpSpPr>
          <a:xfrm>
            <a:off x="6398042" y="4184696"/>
            <a:ext cx="240940" cy="467348"/>
            <a:chOff x="3404177" y="1724129"/>
            <a:chExt cx="544355" cy="1055884"/>
          </a:xfrm>
        </p:grpSpPr>
        <p:sp>
          <p:nvSpPr>
            <p:cNvPr id="126" name="Freeform: Shape 125">
              <a:extLst>
                <a:ext uri="{FF2B5EF4-FFF2-40B4-BE49-F238E27FC236}">
                  <a16:creationId xmlns:a16="http://schemas.microsoft.com/office/drawing/2014/main" id="{E4C3DB08-E24E-40F7-9BB6-C8A4757BA6A1}"/>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p>
              <a:pPr defTabSz="914192">
                <a:defRPr/>
              </a:pPr>
              <a:endParaRPr lang="en-US" sz="1600" kern="0">
                <a:solidFill>
                  <a:srgbClr val="FFFFFF"/>
                </a:solidFill>
                <a:latin typeface="Segoe UI"/>
              </a:endParaRPr>
            </a:p>
          </p:txBody>
        </p:sp>
        <p:sp>
          <p:nvSpPr>
            <p:cNvPr id="127" name="Freeform: Shape 126">
              <a:extLst>
                <a:ext uri="{FF2B5EF4-FFF2-40B4-BE49-F238E27FC236}">
                  <a16:creationId xmlns:a16="http://schemas.microsoft.com/office/drawing/2014/main" id="{06DB8F42-55AF-4DE7-AFE2-2029B1C38B12}"/>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p>
              <a:pPr defTabSz="914192">
                <a:defRPr/>
              </a:pPr>
              <a:endParaRPr lang="en-US" sz="1600" kern="0">
                <a:solidFill>
                  <a:srgbClr val="FFFFFF"/>
                </a:solidFill>
                <a:latin typeface="Segoe UI"/>
              </a:endParaRPr>
            </a:p>
          </p:txBody>
        </p:sp>
      </p:grpSp>
    </p:spTree>
    <p:extLst>
      <p:ext uri="{BB962C8B-B14F-4D97-AF65-F5344CB8AC3E}">
        <p14:creationId xmlns:p14="http://schemas.microsoft.com/office/powerpoint/2010/main" val="350518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32"/>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par>
                                <p:cTn id="38" presetID="42" presetClass="path" presetSubtype="0" decel="100000" fill="hold" grpId="1" nodeType="withEffect">
                                  <p:stCondLst>
                                    <p:cond delay="0"/>
                                  </p:stCondLst>
                                  <p:childTnLst>
                                    <p:animMotion origin="layout" path="M -3.95833E-6 3.7037E-7 L -3.95833E-6 0.03495 " pathEditMode="relative" rAng="0" ptsTypes="AA">
                                      <p:cBhvr>
                                        <p:cTn id="39" dur="500" spd="-100000" fill="hold"/>
                                        <p:tgtEl>
                                          <p:spTgt spid="3">
                                            <p:txEl>
                                              <p:pRg st="0" end="0"/>
                                            </p:txEl>
                                          </p:spTgt>
                                        </p:tgtEl>
                                        <p:attrNameLst>
                                          <p:attrName>ppt_x</p:attrName>
                                          <p:attrName>ppt_y</p:attrName>
                                        </p:attrNameLst>
                                      </p:cBhvr>
                                      <p:rCtr x="0" y="1736"/>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decel="100000" fill="hold" grpId="1" nodeType="clickEffect">
                                  <p:stCondLst>
                                    <p:cond delay="0"/>
                                  </p:stCondLst>
                                  <p:childTnLst>
                                    <p:animMotion origin="layout" path="M -3.95833E-6 3.7037E-7 L -3.95833E-6 0.03495 " pathEditMode="relative" rAng="0" ptsTypes="AA">
                                      <p:cBhvr>
                                        <p:cTn id="43" dur="500" spd="-100000" fill="hold"/>
                                        <p:tgtEl>
                                          <p:spTgt spid="3">
                                            <p:txEl>
                                              <p:pRg st="1" end="1"/>
                                            </p:txEl>
                                          </p:spTgt>
                                        </p:tgtEl>
                                        <p:attrNameLst>
                                          <p:attrName>ppt_x</p:attrName>
                                          <p:attrName>ppt_y</p:attrName>
                                        </p:attrNameLst>
                                      </p:cBhvr>
                                      <p:rCtr x="0" y="1736"/>
                                    </p:animMotion>
                                  </p:childTnLst>
                                </p:cTn>
                              </p:par>
                            </p:childTnLst>
                          </p:cTn>
                        </p:par>
                      </p:childTnLst>
                    </p:cTn>
                  </p:par>
                  <p:par>
                    <p:cTn id="44" fill="hold">
                      <p:stCondLst>
                        <p:cond delay="indefinite"/>
                      </p:stCondLst>
                      <p:childTnLst>
                        <p:par>
                          <p:cTn id="45" fill="hold">
                            <p:stCondLst>
                              <p:cond delay="0"/>
                            </p:stCondLst>
                            <p:childTnLst>
                              <p:par>
                                <p:cTn id="46" presetID="42" presetClass="path" presetSubtype="0" decel="100000" fill="hold" grpId="1" nodeType="clickEffect">
                                  <p:stCondLst>
                                    <p:cond delay="0"/>
                                  </p:stCondLst>
                                  <p:childTnLst>
                                    <p:animMotion origin="layout" path="M -3.95833E-6 3.7037E-7 L -3.95833E-6 0.03495 " pathEditMode="relative" rAng="0" ptsTypes="AA">
                                      <p:cBhvr>
                                        <p:cTn id="47" dur="500" spd="-100000" fill="hold"/>
                                        <p:tgtEl>
                                          <p:spTgt spid="3">
                                            <p:txEl>
                                              <p:pRg st="2" end="2"/>
                                            </p:txEl>
                                          </p:spTgt>
                                        </p:tgtEl>
                                        <p:attrNameLst>
                                          <p:attrName>ppt_x</p:attrName>
                                          <p:attrName>ppt_y</p:attrName>
                                        </p:attrNameLst>
                                      </p:cBhvr>
                                      <p:rCtr x="0" y="1736"/>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decel="100000" fill="hold" grpId="1" nodeType="clickEffect">
                                  <p:stCondLst>
                                    <p:cond delay="0"/>
                                  </p:stCondLst>
                                  <p:childTnLst>
                                    <p:animMotion origin="layout" path="M -3.95833E-6 3.7037E-7 L -3.95833E-6 0.03495 " pathEditMode="relative" rAng="0" ptsTypes="AA">
                                      <p:cBhvr>
                                        <p:cTn id="51" dur="500" spd="-100000" fill="hold"/>
                                        <p:tgtEl>
                                          <p:spTgt spid="3">
                                            <p:txEl>
                                              <p:pRg st="3" end="3"/>
                                            </p:txEl>
                                          </p:spTgt>
                                        </p:tgtEl>
                                        <p:attrNameLst>
                                          <p:attrName>ppt_x</p:attrName>
                                          <p:attrName>ppt_y</p:attrName>
                                        </p:attrNameLst>
                                      </p:cBhvr>
                                      <p:rCtr x="0" y="1736"/>
                                    </p:animMotion>
                                  </p:childTnLst>
                                </p:cTn>
                              </p:par>
                            </p:childTnLst>
                          </p:cTn>
                        </p:par>
                      </p:childTnLst>
                    </p:cTn>
                  </p:par>
                  <p:par>
                    <p:cTn id="52" fill="hold">
                      <p:stCondLst>
                        <p:cond delay="indefinite"/>
                      </p:stCondLst>
                      <p:childTnLst>
                        <p:par>
                          <p:cTn id="53" fill="hold">
                            <p:stCondLst>
                              <p:cond delay="0"/>
                            </p:stCondLst>
                            <p:childTnLst>
                              <p:par>
                                <p:cTn id="54" presetID="42" presetClass="path" presetSubtype="0" decel="100000" fill="hold" grpId="1" nodeType="clickEffect">
                                  <p:stCondLst>
                                    <p:cond delay="0"/>
                                  </p:stCondLst>
                                  <p:childTnLst>
                                    <p:animMotion origin="layout" path="M -3.95833E-6 3.7037E-7 L -3.95833E-6 0.03495 " pathEditMode="relative" rAng="0" ptsTypes="AA">
                                      <p:cBhvr>
                                        <p:cTn id="55" dur="500" spd="-100000" fill="hold"/>
                                        <p:tgtEl>
                                          <p:spTgt spid="3">
                                            <p:txEl>
                                              <p:pRg st="4" end="4"/>
                                            </p:txEl>
                                          </p:spTgt>
                                        </p:tgtEl>
                                        <p:attrNameLst>
                                          <p:attrName>ppt_x</p:attrName>
                                          <p:attrName>ppt_y</p:attrName>
                                        </p:attrNameLst>
                                      </p:cBhvr>
                                      <p:rCtr x="0" y="1736"/>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grpId="1" nodeType="clickEffect">
                                  <p:stCondLst>
                                    <p:cond delay="0"/>
                                  </p:stCondLst>
                                  <p:childTnLst>
                                    <p:animMotion origin="layout" path="M -3.95833E-6 3.7037E-7 L -3.95833E-6 0.03495 " pathEditMode="relative" rAng="0" ptsTypes="AA">
                                      <p:cBhvr>
                                        <p:cTn id="59" dur="500" spd="-100000" fill="hold"/>
                                        <p:tgtEl>
                                          <p:spTgt spid="3">
                                            <p:txEl>
                                              <p:pRg st="5" end="5"/>
                                            </p:txEl>
                                          </p:spTgt>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5443927F-D3AF-48B5-AD26-D7966A6BA095}"/>
              </a:ext>
              <a:ext uri="{C183D7F6-B498-43B3-948B-1728B52AA6E4}">
                <adec:decorative xmlns:adec="http://schemas.microsoft.com/office/drawing/2017/decorative" val="1"/>
              </a:ext>
            </a:extLst>
          </p:cNvPr>
          <p:cNvGrpSpPr/>
          <p:nvPr/>
        </p:nvGrpSpPr>
        <p:grpSpPr>
          <a:xfrm>
            <a:off x="3711438" y="2521202"/>
            <a:ext cx="2224359" cy="463280"/>
            <a:chOff x="3981123" y="2181426"/>
            <a:chExt cx="2224359" cy="463280"/>
          </a:xfrm>
        </p:grpSpPr>
        <p:pic>
          <p:nvPicPr>
            <p:cNvPr id="12" name="Graphic 11" descr="Functions icon">
              <a:extLst>
                <a:ext uri="{FF2B5EF4-FFF2-40B4-BE49-F238E27FC236}">
                  <a16:creationId xmlns:a16="http://schemas.microsoft.com/office/drawing/2014/main" id="{8D2FE861-9C97-45B2-AF40-63ADFA6CD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1123" y="2181426"/>
              <a:ext cx="463280" cy="463280"/>
            </a:xfrm>
            <a:prstGeom prst="rect">
              <a:avLst/>
            </a:prstGeom>
          </p:spPr>
        </p:pic>
        <p:pic>
          <p:nvPicPr>
            <p:cNvPr id="17" name="Graphic 16" descr="Functions icon">
              <a:extLst>
                <a:ext uri="{FF2B5EF4-FFF2-40B4-BE49-F238E27FC236}">
                  <a16:creationId xmlns:a16="http://schemas.microsoft.com/office/drawing/2014/main" id="{7FA3BAD9-8A4A-4C64-943B-957FC9B8BB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1662" y="2181426"/>
              <a:ext cx="463280" cy="463280"/>
            </a:xfrm>
            <a:prstGeom prst="rect">
              <a:avLst/>
            </a:prstGeom>
          </p:spPr>
        </p:pic>
        <p:pic>
          <p:nvPicPr>
            <p:cNvPr id="18" name="Graphic 17" descr="Functions icon">
              <a:extLst>
                <a:ext uri="{FF2B5EF4-FFF2-40B4-BE49-F238E27FC236}">
                  <a16:creationId xmlns:a16="http://schemas.microsoft.com/office/drawing/2014/main" id="{81937592-BEB8-4DD4-A1DA-1877442C6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202" y="2181426"/>
              <a:ext cx="463280" cy="463280"/>
            </a:xfrm>
            <a:prstGeom prst="rect">
              <a:avLst/>
            </a:prstGeom>
          </p:spPr>
        </p:pic>
        <p:grpSp>
          <p:nvGrpSpPr>
            <p:cNvPr id="31" name="Group 30">
              <a:extLst>
                <a:ext uri="{FF2B5EF4-FFF2-40B4-BE49-F238E27FC236}">
                  <a16:creationId xmlns:a16="http://schemas.microsoft.com/office/drawing/2014/main" id="{FA648618-8AE2-4E5A-99FE-B2BAFB4C3896}"/>
                </a:ext>
              </a:extLst>
            </p:cNvPr>
            <p:cNvGrpSpPr/>
            <p:nvPr/>
          </p:nvGrpSpPr>
          <p:grpSpPr>
            <a:xfrm>
              <a:off x="4500104" y="2347026"/>
              <a:ext cx="305857" cy="132080"/>
              <a:chOff x="4444403" y="2769811"/>
              <a:chExt cx="384182" cy="132080"/>
            </a:xfrm>
          </p:grpSpPr>
          <p:cxnSp>
            <p:nvCxnSpPr>
              <p:cNvPr id="37" name="Straight Connector 36">
                <a:extLst>
                  <a:ext uri="{FF2B5EF4-FFF2-40B4-BE49-F238E27FC236}">
                    <a16:creationId xmlns:a16="http://schemas.microsoft.com/office/drawing/2014/main" id="{5B67DFB9-825E-49F8-9919-7A47DBB91BF8}"/>
                  </a:ext>
                </a:extLst>
              </p:cNvPr>
              <p:cNvCxnSpPr>
                <a:cxnSpLocks/>
              </p:cNvCxnSpPr>
              <p:nvPr/>
            </p:nvCxnSpPr>
            <p:spPr>
              <a:xfrm>
                <a:off x="4444403" y="276981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51F92BF-A6F4-4ED6-91AA-FA675DD195DE}"/>
                  </a:ext>
                </a:extLst>
              </p:cNvPr>
              <p:cNvCxnSpPr>
                <a:cxnSpLocks/>
              </p:cNvCxnSpPr>
              <p:nvPr/>
            </p:nvCxnSpPr>
            <p:spPr>
              <a:xfrm flipH="1">
                <a:off x="4444403" y="290189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38CCCE9D-03CB-46A5-A23D-6D739CC6B394}"/>
                </a:ext>
              </a:extLst>
            </p:cNvPr>
            <p:cNvGrpSpPr/>
            <p:nvPr/>
          </p:nvGrpSpPr>
          <p:grpSpPr>
            <a:xfrm>
              <a:off x="5380643" y="2347026"/>
              <a:ext cx="305857" cy="132080"/>
              <a:chOff x="4444403" y="2769811"/>
              <a:chExt cx="384182" cy="132080"/>
            </a:xfrm>
          </p:grpSpPr>
          <p:cxnSp>
            <p:nvCxnSpPr>
              <p:cNvPr id="42" name="Straight Connector 41">
                <a:extLst>
                  <a:ext uri="{FF2B5EF4-FFF2-40B4-BE49-F238E27FC236}">
                    <a16:creationId xmlns:a16="http://schemas.microsoft.com/office/drawing/2014/main" id="{16E17E5B-7199-4909-B119-6496D7BE86E1}"/>
                  </a:ext>
                </a:extLst>
              </p:cNvPr>
              <p:cNvCxnSpPr>
                <a:cxnSpLocks/>
              </p:cNvCxnSpPr>
              <p:nvPr/>
            </p:nvCxnSpPr>
            <p:spPr>
              <a:xfrm>
                <a:off x="4444403" y="276981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E75A68-1F54-4088-85C5-22DC31CC4527}"/>
                  </a:ext>
                </a:extLst>
              </p:cNvPr>
              <p:cNvCxnSpPr>
                <a:cxnSpLocks/>
              </p:cNvCxnSpPr>
              <p:nvPr/>
            </p:nvCxnSpPr>
            <p:spPr>
              <a:xfrm flipH="1">
                <a:off x="4444403" y="290189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91259168-7D25-49DA-99AD-738453974F7F}"/>
              </a:ext>
              <a:ext uri="{C183D7F6-B498-43B3-948B-1728B52AA6E4}">
                <adec:decorative xmlns:adec="http://schemas.microsoft.com/office/drawing/2017/decorative" val="1"/>
              </a:ext>
            </a:extLst>
          </p:cNvPr>
          <p:cNvGrpSpPr/>
          <p:nvPr/>
        </p:nvGrpSpPr>
        <p:grpSpPr>
          <a:xfrm>
            <a:off x="6738841" y="2116500"/>
            <a:ext cx="1888503" cy="1272685"/>
            <a:chOff x="7154160" y="1765577"/>
            <a:chExt cx="1888503" cy="1272685"/>
          </a:xfrm>
        </p:grpSpPr>
        <p:pic>
          <p:nvPicPr>
            <p:cNvPr id="24" name="Graphic 23" descr="Functions icon">
              <a:extLst>
                <a:ext uri="{FF2B5EF4-FFF2-40B4-BE49-F238E27FC236}">
                  <a16:creationId xmlns:a16="http://schemas.microsoft.com/office/drawing/2014/main" id="{FE62B518-ED73-420A-8D1F-569151F6E2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4160" y="2228183"/>
              <a:ext cx="350923" cy="350923"/>
            </a:xfrm>
            <a:prstGeom prst="rect">
              <a:avLst/>
            </a:prstGeom>
          </p:spPr>
        </p:pic>
        <p:pic>
          <p:nvPicPr>
            <p:cNvPr id="25" name="Graphic 24" descr="Functions icon">
              <a:extLst>
                <a:ext uri="{FF2B5EF4-FFF2-40B4-BE49-F238E27FC236}">
                  <a16:creationId xmlns:a16="http://schemas.microsoft.com/office/drawing/2014/main" id="{042F0575-DD59-40FA-8316-23D1933666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950" y="1765577"/>
              <a:ext cx="350923" cy="350923"/>
            </a:xfrm>
            <a:prstGeom prst="rect">
              <a:avLst/>
            </a:prstGeom>
          </p:spPr>
        </p:pic>
        <p:pic>
          <p:nvPicPr>
            <p:cNvPr id="26" name="Graphic 25" descr="Functions icon">
              <a:extLst>
                <a:ext uri="{FF2B5EF4-FFF2-40B4-BE49-F238E27FC236}">
                  <a16:creationId xmlns:a16="http://schemas.microsoft.com/office/drawing/2014/main" id="{A0A68CAE-5ECA-40B6-B103-7286A6AA6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950" y="2228183"/>
              <a:ext cx="350923" cy="350923"/>
            </a:xfrm>
            <a:prstGeom prst="rect">
              <a:avLst/>
            </a:prstGeom>
          </p:spPr>
        </p:pic>
        <p:pic>
          <p:nvPicPr>
            <p:cNvPr id="27" name="Graphic 26" descr="Functions icon">
              <a:extLst>
                <a:ext uri="{FF2B5EF4-FFF2-40B4-BE49-F238E27FC236}">
                  <a16:creationId xmlns:a16="http://schemas.microsoft.com/office/drawing/2014/main" id="{D3BB9ED9-847C-4229-BE12-D7364666A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950" y="2687339"/>
              <a:ext cx="350923" cy="350923"/>
            </a:xfrm>
            <a:prstGeom prst="rect">
              <a:avLst/>
            </a:prstGeom>
          </p:spPr>
        </p:pic>
        <p:pic>
          <p:nvPicPr>
            <p:cNvPr id="28" name="Graphic 27" descr="Functions icon">
              <a:extLst>
                <a:ext uri="{FF2B5EF4-FFF2-40B4-BE49-F238E27FC236}">
                  <a16:creationId xmlns:a16="http://schemas.microsoft.com/office/drawing/2014/main" id="{563948F5-4C5F-44C2-A025-860B279973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1740" y="2228183"/>
              <a:ext cx="350923" cy="350923"/>
            </a:xfrm>
            <a:prstGeom prst="rect">
              <a:avLst/>
            </a:prstGeom>
          </p:spPr>
        </p:pic>
        <p:cxnSp>
          <p:nvCxnSpPr>
            <p:cNvPr id="45" name="Straight Connector 44">
              <a:extLst>
                <a:ext uri="{FF2B5EF4-FFF2-40B4-BE49-F238E27FC236}">
                  <a16:creationId xmlns:a16="http://schemas.microsoft.com/office/drawing/2014/main" id="{BDE9F2B2-650C-4880-BC4D-93B32F6259F3}"/>
                </a:ext>
              </a:extLst>
            </p:cNvPr>
            <p:cNvCxnSpPr>
              <a:cxnSpLocks/>
              <a:stCxn id="24" idx="3"/>
              <a:endCxn id="26" idx="1"/>
            </p:cNvCxnSpPr>
            <p:nvPr/>
          </p:nvCxnSpPr>
          <p:spPr>
            <a:xfrm>
              <a:off x="7505083" y="2403645"/>
              <a:ext cx="41786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D69D19-8130-42CB-9681-A737F82D3E49}"/>
                </a:ext>
              </a:extLst>
            </p:cNvPr>
            <p:cNvCxnSpPr>
              <a:cxnSpLocks/>
              <a:stCxn id="26" idx="3"/>
              <a:endCxn id="28" idx="1"/>
            </p:cNvCxnSpPr>
            <p:nvPr/>
          </p:nvCxnSpPr>
          <p:spPr>
            <a:xfrm>
              <a:off x="8273873" y="2403645"/>
              <a:ext cx="41786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D7D56E1-F340-437F-B65A-3CB171E6A2E6}"/>
                </a:ext>
              </a:extLst>
            </p:cNvPr>
            <p:cNvCxnSpPr>
              <a:cxnSpLocks/>
              <a:stCxn id="24" idx="3"/>
              <a:endCxn id="25" idx="1"/>
            </p:cNvCxnSpPr>
            <p:nvPr/>
          </p:nvCxnSpPr>
          <p:spPr>
            <a:xfrm flipV="1">
              <a:off x="7505083" y="1941039"/>
              <a:ext cx="417867" cy="462606"/>
            </a:xfrm>
            <a:prstGeom prst="bentConnector3">
              <a:avLst>
                <a:gd name="adj1" fmla="val 50000"/>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B8BDE0F-D93C-4291-B831-15DA5255CF81}"/>
                </a:ext>
              </a:extLst>
            </p:cNvPr>
            <p:cNvCxnSpPr>
              <a:cxnSpLocks/>
              <a:stCxn id="24" idx="3"/>
              <a:endCxn id="27" idx="1"/>
            </p:cNvCxnSpPr>
            <p:nvPr/>
          </p:nvCxnSpPr>
          <p:spPr>
            <a:xfrm>
              <a:off x="7505083" y="2403645"/>
              <a:ext cx="417867" cy="459156"/>
            </a:xfrm>
            <a:prstGeom prst="bentConnector3">
              <a:avLst>
                <a:gd name="adj1" fmla="val 50000"/>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33E3A8B1-C236-4A7F-9676-52EACD905B60}"/>
                </a:ext>
              </a:extLst>
            </p:cNvPr>
            <p:cNvCxnSpPr>
              <a:cxnSpLocks/>
              <a:stCxn id="27" idx="3"/>
            </p:cNvCxnSpPr>
            <p:nvPr/>
          </p:nvCxnSpPr>
          <p:spPr>
            <a:xfrm flipV="1">
              <a:off x="8273873" y="2413067"/>
              <a:ext cx="208933" cy="449734"/>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657BFF5-4050-451E-B91C-35E0F1A8D107}"/>
                </a:ext>
              </a:extLst>
            </p:cNvPr>
            <p:cNvCxnSpPr>
              <a:cxnSpLocks/>
              <a:stCxn id="25" idx="3"/>
            </p:cNvCxnSpPr>
            <p:nvPr/>
          </p:nvCxnSpPr>
          <p:spPr>
            <a:xfrm>
              <a:off x="8273873" y="1941039"/>
              <a:ext cx="208933" cy="450371"/>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C36DDAA-59BE-4F05-9446-AB023FF97B1E}"/>
              </a:ext>
              <a:ext uri="{C183D7F6-B498-43B3-948B-1728B52AA6E4}">
                <adec:decorative xmlns:adec="http://schemas.microsoft.com/office/drawing/2017/decorative" val="1"/>
              </a:ext>
            </a:extLst>
          </p:cNvPr>
          <p:cNvGrpSpPr/>
          <p:nvPr/>
        </p:nvGrpSpPr>
        <p:grpSpPr>
          <a:xfrm>
            <a:off x="9950432" y="2161369"/>
            <a:ext cx="1091673" cy="1182947"/>
            <a:chOff x="9886487" y="1810446"/>
            <a:chExt cx="1091673" cy="1182947"/>
          </a:xfrm>
        </p:grpSpPr>
        <p:pic>
          <p:nvPicPr>
            <p:cNvPr id="32" name="Graphic 31">
              <a:extLst>
                <a:ext uri="{FF2B5EF4-FFF2-40B4-BE49-F238E27FC236}">
                  <a16:creationId xmlns:a16="http://schemas.microsoft.com/office/drawing/2014/main" id="{20C4AEAE-9D62-4F9A-A942-49A50B363B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6487" y="1810446"/>
              <a:ext cx="293834" cy="261185"/>
            </a:xfrm>
            <a:prstGeom prst="rect">
              <a:avLst/>
            </a:prstGeom>
          </p:spPr>
        </p:pic>
        <p:pic>
          <p:nvPicPr>
            <p:cNvPr id="33" name="Graphic 32">
              <a:extLst>
                <a:ext uri="{FF2B5EF4-FFF2-40B4-BE49-F238E27FC236}">
                  <a16:creationId xmlns:a16="http://schemas.microsoft.com/office/drawing/2014/main" id="{C22644BD-C9A6-4DBB-9474-532CB4B2E5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6487" y="2273052"/>
              <a:ext cx="293834" cy="261185"/>
            </a:xfrm>
            <a:prstGeom prst="rect">
              <a:avLst/>
            </a:prstGeom>
          </p:spPr>
        </p:pic>
        <p:pic>
          <p:nvPicPr>
            <p:cNvPr id="34" name="Graphic 33">
              <a:extLst>
                <a:ext uri="{FF2B5EF4-FFF2-40B4-BE49-F238E27FC236}">
                  <a16:creationId xmlns:a16="http://schemas.microsoft.com/office/drawing/2014/main" id="{06246AE5-BE1C-46A0-B324-96A4764D71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6487" y="2732208"/>
              <a:ext cx="293834" cy="261185"/>
            </a:xfrm>
            <a:prstGeom prst="rect">
              <a:avLst/>
            </a:prstGeom>
          </p:spPr>
        </p:pic>
        <p:pic>
          <p:nvPicPr>
            <p:cNvPr id="75" name="Graphic 74" descr="Functions icon">
              <a:extLst>
                <a:ext uri="{FF2B5EF4-FFF2-40B4-BE49-F238E27FC236}">
                  <a16:creationId xmlns:a16="http://schemas.microsoft.com/office/drawing/2014/main" id="{E7499AC3-2751-4E1C-BEEE-F191B7C2C5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27237" y="2228183"/>
              <a:ext cx="350923" cy="350923"/>
            </a:xfrm>
            <a:prstGeom prst="rect">
              <a:avLst/>
            </a:prstGeom>
          </p:spPr>
        </p:pic>
        <p:cxnSp>
          <p:nvCxnSpPr>
            <p:cNvPr id="76" name="Straight Connector 75">
              <a:extLst>
                <a:ext uri="{FF2B5EF4-FFF2-40B4-BE49-F238E27FC236}">
                  <a16:creationId xmlns:a16="http://schemas.microsoft.com/office/drawing/2014/main" id="{FE1A7055-26B2-4E48-9F8E-8DAE5E1A31C9}"/>
                </a:ext>
              </a:extLst>
            </p:cNvPr>
            <p:cNvCxnSpPr>
              <a:cxnSpLocks/>
            </p:cNvCxnSpPr>
            <p:nvPr/>
          </p:nvCxnSpPr>
          <p:spPr>
            <a:xfrm>
              <a:off x="10194845" y="2403645"/>
              <a:ext cx="41786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CBB51840-E328-47F1-ADAC-7E53D13CD463}"/>
                </a:ext>
              </a:extLst>
            </p:cNvPr>
            <p:cNvCxnSpPr>
              <a:cxnSpLocks/>
            </p:cNvCxnSpPr>
            <p:nvPr/>
          </p:nvCxnSpPr>
          <p:spPr>
            <a:xfrm flipV="1">
              <a:off x="10194845" y="2413067"/>
              <a:ext cx="208933" cy="449734"/>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FE14437E-0BD5-48DE-90F6-7393CE33DFBF}"/>
                </a:ext>
              </a:extLst>
            </p:cNvPr>
            <p:cNvCxnSpPr>
              <a:cxnSpLocks/>
            </p:cNvCxnSpPr>
            <p:nvPr/>
          </p:nvCxnSpPr>
          <p:spPr>
            <a:xfrm>
              <a:off x="10194845" y="1941039"/>
              <a:ext cx="208933" cy="450371"/>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9638A3DE-4362-4AB9-A150-2F145C6B5BFD}"/>
              </a:ext>
              <a:ext uri="{C183D7F6-B498-43B3-948B-1728B52AA6E4}">
                <adec:decorative xmlns:adec="http://schemas.microsoft.com/office/drawing/2017/decorative" val="1"/>
              </a:ext>
            </a:extLst>
          </p:cNvPr>
          <p:cNvGrpSpPr/>
          <p:nvPr/>
        </p:nvGrpSpPr>
        <p:grpSpPr>
          <a:xfrm>
            <a:off x="3984415" y="4574115"/>
            <a:ext cx="1678404" cy="721477"/>
            <a:chOff x="4226116" y="3646702"/>
            <a:chExt cx="1678404" cy="721477"/>
          </a:xfrm>
        </p:grpSpPr>
        <p:pic>
          <p:nvPicPr>
            <p:cNvPr id="20" name="Graphic 19" descr="Functions icon">
              <a:extLst>
                <a:ext uri="{FF2B5EF4-FFF2-40B4-BE49-F238E27FC236}">
                  <a16:creationId xmlns:a16="http://schemas.microsoft.com/office/drawing/2014/main" id="{848AAD06-7B5E-417F-BDEC-9A4F1E88E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1240" y="3775800"/>
              <a:ext cx="463280" cy="463280"/>
            </a:xfrm>
            <a:prstGeom prst="rect">
              <a:avLst/>
            </a:prstGeom>
          </p:spPr>
        </p:pic>
        <p:grpSp>
          <p:nvGrpSpPr>
            <p:cNvPr id="73" name="Group 72">
              <a:extLst>
                <a:ext uri="{FF2B5EF4-FFF2-40B4-BE49-F238E27FC236}">
                  <a16:creationId xmlns:a16="http://schemas.microsoft.com/office/drawing/2014/main" id="{BBCEB465-6179-4940-98A2-C5C8A0657452}"/>
                </a:ext>
              </a:extLst>
            </p:cNvPr>
            <p:cNvGrpSpPr/>
            <p:nvPr/>
          </p:nvGrpSpPr>
          <p:grpSpPr>
            <a:xfrm>
              <a:off x="4226116" y="3646702"/>
              <a:ext cx="721477" cy="721477"/>
              <a:chOff x="4137903" y="3523387"/>
              <a:chExt cx="721477" cy="721477"/>
            </a:xfrm>
          </p:grpSpPr>
          <p:pic>
            <p:nvPicPr>
              <p:cNvPr id="19" name="Graphic 18" descr="Functions icon">
                <a:extLst>
                  <a:ext uri="{FF2B5EF4-FFF2-40B4-BE49-F238E27FC236}">
                    <a16:creationId xmlns:a16="http://schemas.microsoft.com/office/drawing/2014/main" id="{C7A2EF42-01CA-4C8B-B181-EBF790972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7001" y="3652485"/>
                <a:ext cx="463280" cy="463280"/>
              </a:xfrm>
              <a:prstGeom prst="rect">
                <a:avLst/>
              </a:prstGeom>
            </p:spPr>
          </p:pic>
          <p:grpSp>
            <p:nvGrpSpPr>
              <p:cNvPr id="72" name="Group 71">
                <a:extLst>
                  <a:ext uri="{FF2B5EF4-FFF2-40B4-BE49-F238E27FC236}">
                    <a16:creationId xmlns:a16="http://schemas.microsoft.com/office/drawing/2014/main" id="{890B73CC-D162-4EFC-BAF2-F3EA73A609B2}"/>
                  </a:ext>
                </a:extLst>
              </p:cNvPr>
              <p:cNvGrpSpPr/>
              <p:nvPr/>
            </p:nvGrpSpPr>
            <p:grpSpPr>
              <a:xfrm rot="623809">
                <a:off x="4137903" y="3523387"/>
                <a:ext cx="721477" cy="721477"/>
                <a:chOff x="8482806" y="4591002"/>
                <a:chExt cx="914400" cy="914400"/>
              </a:xfrm>
            </p:grpSpPr>
            <p:sp>
              <p:nvSpPr>
                <p:cNvPr id="71" name="Arc 70">
                  <a:extLst>
                    <a:ext uri="{FF2B5EF4-FFF2-40B4-BE49-F238E27FC236}">
                      <a16:creationId xmlns:a16="http://schemas.microsoft.com/office/drawing/2014/main" id="{AB27C777-04D1-47DC-8F97-C1BF27B8E739}"/>
                    </a:ext>
                  </a:extLst>
                </p:cNvPr>
                <p:cNvSpPr/>
                <p:nvPr/>
              </p:nvSpPr>
              <p:spPr>
                <a:xfrm>
                  <a:off x="8482806" y="4591002"/>
                  <a:ext cx="914400" cy="914400"/>
                </a:xfrm>
                <a:prstGeom prst="arc">
                  <a:avLst>
                    <a:gd name="adj1" fmla="val 16200000"/>
                    <a:gd name="adj2" fmla="val 83609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02B75E32-9FE3-4072-AE0D-7E2774008107}"/>
                    </a:ext>
                  </a:extLst>
                </p:cNvPr>
                <p:cNvSpPr/>
                <p:nvPr/>
              </p:nvSpPr>
              <p:spPr>
                <a:xfrm rot="14521689">
                  <a:off x="8482806" y="4591002"/>
                  <a:ext cx="914400" cy="914400"/>
                </a:xfrm>
                <a:prstGeom prst="arc">
                  <a:avLst>
                    <a:gd name="adj1" fmla="val 16200000"/>
                    <a:gd name="adj2" fmla="val 83609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Arc 80">
                  <a:extLst>
                    <a:ext uri="{FF2B5EF4-FFF2-40B4-BE49-F238E27FC236}">
                      <a16:creationId xmlns:a16="http://schemas.microsoft.com/office/drawing/2014/main" id="{470DD556-B587-46CC-A2E6-6890377F2998}"/>
                    </a:ext>
                  </a:extLst>
                </p:cNvPr>
                <p:cNvSpPr/>
                <p:nvPr/>
              </p:nvSpPr>
              <p:spPr>
                <a:xfrm rot="7303273">
                  <a:off x="8482806" y="4591002"/>
                  <a:ext cx="914400" cy="914400"/>
                </a:xfrm>
                <a:prstGeom prst="arc">
                  <a:avLst>
                    <a:gd name="adj1" fmla="val 16200000"/>
                    <a:gd name="adj2" fmla="val 83609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85" name="Group 84">
              <a:extLst>
                <a:ext uri="{FF2B5EF4-FFF2-40B4-BE49-F238E27FC236}">
                  <a16:creationId xmlns:a16="http://schemas.microsoft.com/office/drawing/2014/main" id="{9602FAB8-6A22-4679-B71B-50AAD584DD28}"/>
                </a:ext>
              </a:extLst>
            </p:cNvPr>
            <p:cNvGrpSpPr/>
            <p:nvPr/>
          </p:nvGrpSpPr>
          <p:grpSpPr>
            <a:xfrm>
              <a:off x="5040837" y="3941400"/>
              <a:ext cx="305857" cy="132080"/>
              <a:chOff x="4444403" y="2769811"/>
              <a:chExt cx="384182" cy="132080"/>
            </a:xfrm>
          </p:grpSpPr>
          <p:cxnSp>
            <p:nvCxnSpPr>
              <p:cNvPr id="86" name="Straight Connector 85">
                <a:extLst>
                  <a:ext uri="{FF2B5EF4-FFF2-40B4-BE49-F238E27FC236}">
                    <a16:creationId xmlns:a16="http://schemas.microsoft.com/office/drawing/2014/main" id="{D6B71B18-5DB0-4D89-9942-DEBEAC6416F8}"/>
                  </a:ext>
                </a:extLst>
              </p:cNvPr>
              <p:cNvCxnSpPr>
                <a:cxnSpLocks/>
              </p:cNvCxnSpPr>
              <p:nvPr/>
            </p:nvCxnSpPr>
            <p:spPr>
              <a:xfrm>
                <a:off x="4444403" y="276981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E048D5-EA8E-4A28-8DC9-94F0E18E2478}"/>
                  </a:ext>
                </a:extLst>
              </p:cNvPr>
              <p:cNvCxnSpPr>
                <a:cxnSpLocks/>
              </p:cNvCxnSpPr>
              <p:nvPr/>
            </p:nvCxnSpPr>
            <p:spPr>
              <a:xfrm flipH="1">
                <a:off x="4444403" y="290189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132" name="Group 131">
            <a:extLst>
              <a:ext uri="{FF2B5EF4-FFF2-40B4-BE49-F238E27FC236}">
                <a16:creationId xmlns:a16="http://schemas.microsoft.com/office/drawing/2014/main" id="{34D30381-4D73-474A-BEC9-D0055187F3B0}"/>
              </a:ext>
              <a:ext uri="{C183D7F6-B498-43B3-948B-1728B52AA6E4}">
                <adec:decorative xmlns:adec="http://schemas.microsoft.com/office/drawing/2017/decorative" val="1"/>
              </a:ext>
            </a:extLst>
          </p:cNvPr>
          <p:cNvGrpSpPr/>
          <p:nvPr/>
        </p:nvGrpSpPr>
        <p:grpSpPr>
          <a:xfrm>
            <a:off x="9375187" y="4192997"/>
            <a:ext cx="2242162" cy="1412741"/>
            <a:chOff x="9532222" y="3436604"/>
            <a:chExt cx="2242162" cy="1412741"/>
          </a:xfrm>
        </p:grpSpPr>
        <p:pic>
          <p:nvPicPr>
            <p:cNvPr id="22" name="Graphic 21" descr="Functions icon">
              <a:extLst>
                <a:ext uri="{FF2B5EF4-FFF2-40B4-BE49-F238E27FC236}">
                  <a16:creationId xmlns:a16="http://schemas.microsoft.com/office/drawing/2014/main" id="{003EB81D-303F-40CF-8382-49846C41FD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2222" y="3968517"/>
              <a:ext cx="463280" cy="463280"/>
            </a:xfrm>
            <a:prstGeom prst="rect">
              <a:avLst/>
            </a:prstGeom>
          </p:spPr>
        </p:pic>
        <p:grpSp>
          <p:nvGrpSpPr>
            <p:cNvPr id="83" name="Group 82">
              <a:extLst>
                <a:ext uri="{FF2B5EF4-FFF2-40B4-BE49-F238E27FC236}">
                  <a16:creationId xmlns:a16="http://schemas.microsoft.com/office/drawing/2014/main" id="{F8D83DF2-5081-4789-8732-0A2C991433D2}"/>
                </a:ext>
              </a:extLst>
            </p:cNvPr>
            <p:cNvGrpSpPr/>
            <p:nvPr/>
          </p:nvGrpSpPr>
          <p:grpSpPr>
            <a:xfrm>
              <a:off x="10439326" y="3436604"/>
              <a:ext cx="484354" cy="455817"/>
              <a:chOff x="10299311" y="3410259"/>
              <a:chExt cx="664150" cy="625020"/>
            </a:xfrm>
          </p:grpSpPr>
          <p:grpSp>
            <p:nvGrpSpPr>
              <p:cNvPr id="97" name="Group 96" descr="person">
                <a:extLst>
                  <a:ext uri="{FF2B5EF4-FFF2-40B4-BE49-F238E27FC236}">
                    <a16:creationId xmlns:a16="http://schemas.microsoft.com/office/drawing/2014/main" id="{A28AAFFD-77EB-44FB-BF97-C65562BD0E09}"/>
                  </a:ext>
                </a:extLst>
              </p:cNvPr>
              <p:cNvGrpSpPr/>
              <p:nvPr/>
            </p:nvGrpSpPr>
            <p:grpSpPr>
              <a:xfrm>
                <a:off x="10299311" y="3624605"/>
                <a:ext cx="339355" cy="410674"/>
                <a:chOff x="5517875" y="3368919"/>
                <a:chExt cx="233375" cy="282423"/>
              </a:xfrm>
            </p:grpSpPr>
            <p:sp>
              <p:nvSpPr>
                <p:cNvPr id="98" name="Freeform: Shape 97">
                  <a:extLst>
                    <a:ext uri="{FF2B5EF4-FFF2-40B4-BE49-F238E27FC236}">
                      <a16:creationId xmlns:a16="http://schemas.microsoft.com/office/drawing/2014/main" id="{3B879C67-9076-42E8-8267-9B2A19C306D3}"/>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1097240"/>
                  <a:endParaRPr lang="en-US" sz="2118">
                    <a:solidFill>
                      <a:srgbClr val="1A1A1A"/>
                    </a:solidFill>
                    <a:latin typeface="Segoe UI"/>
                  </a:endParaRPr>
                </a:p>
              </p:txBody>
            </p:sp>
            <p:sp>
              <p:nvSpPr>
                <p:cNvPr id="99" name="Freeform: Shape 98">
                  <a:extLst>
                    <a:ext uri="{FF2B5EF4-FFF2-40B4-BE49-F238E27FC236}">
                      <a16:creationId xmlns:a16="http://schemas.microsoft.com/office/drawing/2014/main" id="{8BE0A6C3-0558-4CCE-A341-8242C17D3114}"/>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1097240"/>
                  <a:endParaRPr lang="en-US" sz="2118">
                    <a:solidFill>
                      <a:srgbClr val="1A1A1A"/>
                    </a:solidFill>
                    <a:latin typeface="Segoe UI"/>
                  </a:endParaRPr>
                </a:p>
              </p:txBody>
            </p:sp>
          </p:grpSp>
          <p:sp>
            <p:nvSpPr>
              <p:cNvPr id="82" name="Oval 81">
                <a:extLst>
                  <a:ext uri="{FF2B5EF4-FFF2-40B4-BE49-F238E27FC236}">
                    <a16:creationId xmlns:a16="http://schemas.microsoft.com/office/drawing/2014/main" id="{3F444E5A-3C74-4D6D-8658-83B24CD1860C}"/>
                  </a:ext>
                </a:extLst>
              </p:cNvPr>
              <p:cNvSpPr/>
              <p:nvPr/>
            </p:nvSpPr>
            <p:spPr bwMode="auto">
              <a:xfrm>
                <a:off x="10686590" y="3410259"/>
                <a:ext cx="276871" cy="2768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a:t>
                </a:r>
              </a:p>
            </p:txBody>
          </p:sp>
        </p:grpSp>
        <p:grpSp>
          <p:nvGrpSpPr>
            <p:cNvPr id="102" name="Group 101" descr="clock, file">
              <a:extLst>
                <a:ext uri="{FF2B5EF4-FFF2-40B4-BE49-F238E27FC236}">
                  <a16:creationId xmlns:a16="http://schemas.microsoft.com/office/drawing/2014/main" id="{2D929A2B-77DC-4BDB-A4F6-70017D473EBB}"/>
                </a:ext>
              </a:extLst>
            </p:cNvPr>
            <p:cNvGrpSpPr/>
            <p:nvPr/>
          </p:nvGrpSpPr>
          <p:grpSpPr>
            <a:xfrm>
              <a:off x="10519659" y="4481595"/>
              <a:ext cx="269822" cy="367750"/>
              <a:chOff x="11092408" y="3943350"/>
              <a:chExt cx="308318" cy="420218"/>
            </a:xfrm>
          </p:grpSpPr>
          <p:sp>
            <p:nvSpPr>
              <p:cNvPr id="103" name="Freeform 12">
                <a:extLst>
                  <a:ext uri="{FF2B5EF4-FFF2-40B4-BE49-F238E27FC236}">
                    <a16:creationId xmlns:a16="http://schemas.microsoft.com/office/drawing/2014/main" id="{56FFE868-793C-47DA-801B-A8207A21180A}"/>
                  </a:ext>
                </a:extLst>
              </p:cNvPr>
              <p:cNvSpPr>
                <a:spLocks/>
              </p:cNvSpPr>
              <p:nvPr/>
            </p:nvSpPr>
            <p:spPr bwMode="auto">
              <a:xfrm>
                <a:off x="11092408" y="3943350"/>
                <a:ext cx="308318" cy="420218"/>
              </a:xfrm>
              <a:custGeom>
                <a:avLst/>
                <a:gdLst>
                  <a:gd name="T0" fmla="*/ 259 w 259"/>
                  <a:gd name="T1" fmla="*/ 353 h 353"/>
                  <a:gd name="T2" fmla="*/ 0 w 259"/>
                  <a:gd name="T3" fmla="*/ 353 h 353"/>
                  <a:gd name="T4" fmla="*/ 0 w 259"/>
                  <a:gd name="T5" fmla="*/ 79 h 353"/>
                  <a:gd name="T6" fmla="*/ 81 w 259"/>
                  <a:gd name="T7" fmla="*/ 0 h 353"/>
                  <a:gd name="T8" fmla="*/ 259 w 259"/>
                  <a:gd name="T9" fmla="*/ 0 h 353"/>
                  <a:gd name="T10" fmla="*/ 259 w 259"/>
                  <a:gd name="T11" fmla="*/ 353 h 353"/>
                </a:gdLst>
                <a:ahLst/>
                <a:cxnLst>
                  <a:cxn ang="0">
                    <a:pos x="T0" y="T1"/>
                  </a:cxn>
                  <a:cxn ang="0">
                    <a:pos x="T2" y="T3"/>
                  </a:cxn>
                  <a:cxn ang="0">
                    <a:pos x="T4" y="T5"/>
                  </a:cxn>
                  <a:cxn ang="0">
                    <a:pos x="T6" y="T7"/>
                  </a:cxn>
                  <a:cxn ang="0">
                    <a:pos x="T8" y="T9"/>
                  </a:cxn>
                  <a:cxn ang="0">
                    <a:pos x="T10" y="T11"/>
                  </a:cxn>
                </a:cxnLst>
                <a:rect l="0" t="0" r="r" b="b"/>
                <a:pathLst>
                  <a:path w="259" h="353">
                    <a:moveTo>
                      <a:pt x="259" y="353"/>
                    </a:moveTo>
                    <a:lnTo>
                      <a:pt x="0" y="353"/>
                    </a:lnTo>
                    <a:lnTo>
                      <a:pt x="0" y="79"/>
                    </a:lnTo>
                    <a:lnTo>
                      <a:pt x="81" y="0"/>
                    </a:lnTo>
                    <a:lnTo>
                      <a:pt x="259" y="0"/>
                    </a:lnTo>
                    <a:lnTo>
                      <a:pt x="259" y="35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4" name="Freeform 13">
                <a:extLst>
                  <a:ext uri="{FF2B5EF4-FFF2-40B4-BE49-F238E27FC236}">
                    <a16:creationId xmlns:a16="http://schemas.microsoft.com/office/drawing/2014/main" id="{CD4ED625-F94F-42E5-A1A2-521EA5247B7A}"/>
                  </a:ext>
                </a:extLst>
              </p:cNvPr>
              <p:cNvSpPr>
                <a:spLocks/>
              </p:cNvSpPr>
              <p:nvPr/>
            </p:nvSpPr>
            <p:spPr bwMode="auto">
              <a:xfrm>
                <a:off x="11092408" y="3943350"/>
                <a:ext cx="96424" cy="94043"/>
              </a:xfrm>
              <a:custGeom>
                <a:avLst/>
                <a:gdLst>
                  <a:gd name="T0" fmla="*/ 81 w 81"/>
                  <a:gd name="T1" fmla="*/ 79 h 79"/>
                  <a:gd name="T2" fmla="*/ 0 w 81"/>
                  <a:gd name="T3" fmla="*/ 79 h 79"/>
                  <a:gd name="T4" fmla="*/ 81 w 81"/>
                  <a:gd name="T5" fmla="*/ 0 h 79"/>
                  <a:gd name="T6" fmla="*/ 81 w 81"/>
                  <a:gd name="T7" fmla="*/ 79 h 79"/>
                </a:gdLst>
                <a:ahLst/>
                <a:cxnLst>
                  <a:cxn ang="0">
                    <a:pos x="T0" y="T1"/>
                  </a:cxn>
                  <a:cxn ang="0">
                    <a:pos x="T2" y="T3"/>
                  </a:cxn>
                  <a:cxn ang="0">
                    <a:pos x="T4" y="T5"/>
                  </a:cxn>
                  <a:cxn ang="0">
                    <a:pos x="T6" y="T7"/>
                  </a:cxn>
                </a:cxnLst>
                <a:rect l="0" t="0" r="r" b="b"/>
                <a:pathLst>
                  <a:path w="81" h="79">
                    <a:moveTo>
                      <a:pt x="81" y="79"/>
                    </a:moveTo>
                    <a:lnTo>
                      <a:pt x="0" y="79"/>
                    </a:lnTo>
                    <a:lnTo>
                      <a:pt x="81" y="0"/>
                    </a:lnTo>
                    <a:lnTo>
                      <a:pt x="81" y="79"/>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5" name="Freeform 14">
                <a:extLst>
                  <a:ext uri="{FF2B5EF4-FFF2-40B4-BE49-F238E27FC236}">
                    <a16:creationId xmlns:a16="http://schemas.microsoft.com/office/drawing/2014/main" id="{3C0D4E5C-5F3A-4CE2-834E-C589F9678133}"/>
                  </a:ext>
                </a:extLst>
              </p:cNvPr>
              <p:cNvSpPr>
                <a:spLocks/>
              </p:cNvSpPr>
              <p:nvPr/>
            </p:nvSpPr>
            <p:spPr bwMode="auto">
              <a:xfrm>
                <a:off x="11092408" y="3943350"/>
                <a:ext cx="308318" cy="420218"/>
              </a:xfrm>
              <a:custGeom>
                <a:avLst/>
                <a:gdLst>
                  <a:gd name="T0" fmla="*/ 259 w 259"/>
                  <a:gd name="T1" fmla="*/ 353 h 353"/>
                  <a:gd name="T2" fmla="*/ 0 w 259"/>
                  <a:gd name="T3" fmla="*/ 353 h 353"/>
                  <a:gd name="T4" fmla="*/ 0 w 259"/>
                  <a:gd name="T5" fmla="*/ 79 h 353"/>
                  <a:gd name="T6" fmla="*/ 81 w 259"/>
                  <a:gd name="T7" fmla="*/ 0 h 353"/>
                  <a:gd name="T8" fmla="*/ 259 w 259"/>
                  <a:gd name="T9" fmla="*/ 0 h 353"/>
                  <a:gd name="T10" fmla="*/ 259 w 259"/>
                  <a:gd name="T11" fmla="*/ 353 h 353"/>
                </a:gdLst>
                <a:ahLst/>
                <a:cxnLst>
                  <a:cxn ang="0">
                    <a:pos x="T0" y="T1"/>
                  </a:cxn>
                  <a:cxn ang="0">
                    <a:pos x="T2" y="T3"/>
                  </a:cxn>
                  <a:cxn ang="0">
                    <a:pos x="T4" y="T5"/>
                  </a:cxn>
                  <a:cxn ang="0">
                    <a:pos x="T6" y="T7"/>
                  </a:cxn>
                  <a:cxn ang="0">
                    <a:pos x="T8" y="T9"/>
                  </a:cxn>
                  <a:cxn ang="0">
                    <a:pos x="T10" y="T11"/>
                  </a:cxn>
                </a:cxnLst>
                <a:rect l="0" t="0" r="r" b="b"/>
                <a:pathLst>
                  <a:path w="259" h="353">
                    <a:moveTo>
                      <a:pt x="259" y="353"/>
                    </a:moveTo>
                    <a:lnTo>
                      <a:pt x="0" y="353"/>
                    </a:lnTo>
                    <a:lnTo>
                      <a:pt x="0" y="79"/>
                    </a:lnTo>
                    <a:lnTo>
                      <a:pt x="81" y="0"/>
                    </a:lnTo>
                    <a:lnTo>
                      <a:pt x="259" y="0"/>
                    </a:lnTo>
                    <a:lnTo>
                      <a:pt x="259" y="35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6" name="Freeform 15">
                <a:extLst>
                  <a:ext uri="{FF2B5EF4-FFF2-40B4-BE49-F238E27FC236}">
                    <a16:creationId xmlns:a16="http://schemas.microsoft.com/office/drawing/2014/main" id="{D7190570-7CF2-4596-ABE5-99794B94ED99}"/>
                  </a:ext>
                </a:extLst>
              </p:cNvPr>
              <p:cNvSpPr>
                <a:spLocks/>
              </p:cNvSpPr>
              <p:nvPr/>
            </p:nvSpPr>
            <p:spPr bwMode="auto">
              <a:xfrm>
                <a:off x="11092408" y="3943350"/>
                <a:ext cx="96424" cy="94043"/>
              </a:xfrm>
              <a:custGeom>
                <a:avLst/>
                <a:gdLst>
                  <a:gd name="T0" fmla="*/ 81 w 81"/>
                  <a:gd name="T1" fmla="*/ 79 h 79"/>
                  <a:gd name="T2" fmla="*/ 0 w 81"/>
                  <a:gd name="T3" fmla="*/ 79 h 79"/>
                  <a:gd name="T4" fmla="*/ 81 w 81"/>
                  <a:gd name="T5" fmla="*/ 0 h 79"/>
                  <a:gd name="T6" fmla="*/ 81 w 81"/>
                  <a:gd name="T7" fmla="*/ 79 h 79"/>
                </a:gdLst>
                <a:ahLst/>
                <a:cxnLst>
                  <a:cxn ang="0">
                    <a:pos x="T0" y="T1"/>
                  </a:cxn>
                  <a:cxn ang="0">
                    <a:pos x="T2" y="T3"/>
                  </a:cxn>
                  <a:cxn ang="0">
                    <a:pos x="T4" y="T5"/>
                  </a:cxn>
                  <a:cxn ang="0">
                    <a:pos x="T6" y="T7"/>
                  </a:cxn>
                </a:cxnLst>
                <a:rect l="0" t="0" r="r" b="b"/>
                <a:pathLst>
                  <a:path w="81" h="79">
                    <a:moveTo>
                      <a:pt x="81" y="79"/>
                    </a:moveTo>
                    <a:lnTo>
                      <a:pt x="0" y="79"/>
                    </a:lnTo>
                    <a:lnTo>
                      <a:pt x="81" y="0"/>
                    </a:lnTo>
                    <a:lnTo>
                      <a:pt x="81" y="7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7" name="Oval 16">
                <a:extLst>
                  <a:ext uri="{FF2B5EF4-FFF2-40B4-BE49-F238E27FC236}">
                    <a16:creationId xmlns:a16="http://schemas.microsoft.com/office/drawing/2014/main" id="{B9FF0313-37CE-4ED6-A832-76FA0BFDBA33}"/>
                  </a:ext>
                </a:extLst>
              </p:cNvPr>
              <p:cNvSpPr>
                <a:spLocks noChangeArrowheads="1"/>
              </p:cNvSpPr>
              <p:nvPr/>
            </p:nvSpPr>
            <p:spPr bwMode="auto">
              <a:xfrm>
                <a:off x="11155500" y="4079058"/>
                <a:ext cx="194038" cy="19284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8" name="Freeform 17">
                <a:extLst>
                  <a:ext uri="{FF2B5EF4-FFF2-40B4-BE49-F238E27FC236}">
                    <a16:creationId xmlns:a16="http://schemas.microsoft.com/office/drawing/2014/main" id="{73A7F993-C657-40EF-989A-AE825EE974B6}"/>
                  </a:ext>
                </a:extLst>
              </p:cNvPr>
              <p:cNvSpPr>
                <a:spLocks/>
              </p:cNvSpPr>
              <p:nvPr/>
            </p:nvSpPr>
            <p:spPr bwMode="auto">
              <a:xfrm>
                <a:off x="11234068" y="4106437"/>
                <a:ext cx="89281" cy="89281"/>
              </a:xfrm>
              <a:custGeom>
                <a:avLst/>
                <a:gdLst>
                  <a:gd name="T0" fmla="*/ 75 w 75"/>
                  <a:gd name="T1" fmla="*/ 54 h 75"/>
                  <a:gd name="T2" fmla="*/ 20 w 75"/>
                  <a:gd name="T3" fmla="*/ 54 h 75"/>
                  <a:gd name="T4" fmla="*/ 20 w 75"/>
                  <a:gd name="T5" fmla="*/ 0 h 75"/>
                  <a:gd name="T6" fmla="*/ 0 w 75"/>
                  <a:gd name="T7" fmla="*/ 0 h 75"/>
                  <a:gd name="T8" fmla="*/ 0 w 75"/>
                  <a:gd name="T9" fmla="*/ 51 h 75"/>
                  <a:gd name="T10" fmla="*/ 0 w 75"/>
                  <a:gd name="T11" fmla="*/ 75 h 75"/>
                  <a:gd name="T12" fmla="*/ 24 w 75"/>
                  <a:gd name="T13" fmla="*/ 75 h 75"/>
                  <a:gd name="T14" fmla="*/ 75 w 75"/>
                  <a:gd name="T15" fmla="*/ 75 h 75"/>
                  <a:gd name="T16" fmla="*/ 75 w 75"/>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54"/>
                    </a:moveTo>
                    <a:lnTo>
                      <a:pt x="20" y="54"/>
                    </a:lnTo>
                    <a:lnTo>
                      <a:pt x="20" y="0"/>
                    </a:lnTo>
                    <a:lnTo>
                      <a:pt x="0" y="0"/>
                    </a:lnTo>
                    <a:lnTo>
                      <a:pt x="0" y="51"/>
                    </a:lnTo>
                    <a:lnTo>
                      <a:pt x="0" y="75"/>
                    </a:lnTo>
                    <a:lnTo>
                      <a:pt x="24" y="75"/>
                    </a:lnTo>
                    <a:lnTo>
                      <a:pt x="75" y="75"/>
                    </a:lnTo>
                    <a:lnTo>
                      <a:pt x="75" y="54"/>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cxnSp>
          <p:nvCxnSpPr>
            <p:cNvPr id="115" name="Connector: Elbow 114">
              <a:extLst>
                <a:ext uri="{FF2B5EF4-FFF2-40B4-BE49-F238E27FC236}">
                  <a16:creationId xmlns:a16="http://schemas.microsoft.com/office/drawing/2014/main" id="{3D3606AF-04F3-40B0-B9FC-3D2D4E32436E}"/>
                </a:ext>
              </a:extLst>
            </p:cNvPr>
            <p:cNvCxnSpPr>
              <a:cxnSpLocks/>
            </p:cNvCxnSpPr>
            <p:nvPr/>
          </p:nvCxnSpPr>
          <p:spPr>
            <a:xfrm flipV="1">
              <a:off x="10006337" y="3743708"/>
              <a:ext cx="417867" cy="462606"/>
            </a:xfrm>
            <a:prstGeom prst="bentConnector3">
              <a:avLst>
                <a:gd name="adj1" fmla="val 50000"/>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53FE7A34-3484-46FB-94F9-ECA1FEB65368}"/>
                </a:ext>
              </a:extLst>
            </p:cNvPr>
            <p:cNvCxnSpPr>
              <a:cxnSpLocks/>
            </p:cNvCxnSpPr>
            <p:nvPr/>
          </p:nvCxnSpPr>
          <p:spPr>
            <a:xfrm>
              <a:off x="10006337" y="4206314"/>
              <a:ext cx="417867" cy="459156"/>
            </a:xfrm>
            <a:prstGeom prst="bentConnector3">
              <a:avLst>
                <a:gd name="adj1" fmla="val 50000"/>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17" name="Graphic 116" descr="Functions icon">
              <a:extLst>
                <a:ext uri="{FF2B5EF4-FFF2-40B4-BE49-F238E27FC236}">
                  <a16:creationId xmlns:a16="http://schemas.microsoft.com/office/drawing/2014/main" id="{5C5C8860-E388-4B0C-8CE7-0EB6DF2C1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1104" y="3968517"/>
              <a:ext cx="463280" cy="463280"/>
            </a:xfrm>
            <a:prstGeom prst="rect">
              <a:avLst/>
            </a:prstGeom>
          </p:spPr>
        </p:pic>
        <p:grpSp>
          <p:nvGrpSpPr>
            <p:cNvPr id="111" name="Group 110">
              <a:extLst>
                <a:ext uri="{FF2B5EF4-FFF2-40B4-BE49-F238E27FC236}">
                  <a16:creationId xmlns:a16="http://schemas.microsoft.com/office/drawing/2014/main" id="{0CF4F18E-7B28-4E11-AC72-077E1D4385BB}"/>
                </a:ext>
              </a:extLst>
            </p:cNvPr>
            <p:cNvGrpSpPr/>
            <p:nvPr/>
          </p:nvGrpSpPr>
          <p:grpSpPr>
            <a:xfrm>
              <a:off x="10883098" y="3743708"/>
              <a:ext cx="417867" cy="921762"/>
              <a:chOff x="10883098" y="3587524"/>
              <a:chExt cx="417867" cy="921762"/>
            </a:xfrm>
          </p:grpSpPr>
          <p:cxnSp>
            <p:nvCxnSpPr>
              <p:cNvPr id="121" name="Straight Connector 120">
                <a:extLst>
                  <a:ext uri="{FF2B5EF4-FFF2-40B4-BE49-F238E27FC236}">
                    <a16:creationId xmlns:a16="http://schemas.microsoft.com/office/drawing/2014/main" id="{B688C6FD-A657-4703-BE9C-9026581ADD2B}"/>
                  </a:ext>
                </a:extLst>
              </p:cNvPr>
              <p:cNvCxnSpPr>
                <a:cxnSpLocks/>
              </p:cNvCxnSpPr>
              <p:nvPr/>
            </p:nvCxnSpPr>
            <p:spPr>
              <a:xfrm>
                <a:off x="10883098" y="4050130"/>
                <a:ext cx="41786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D18D823-5A5B-40BB-9653-EA96981853A4}"/>
                  </a:ext>
                </a:extLst>
              </p:cNvPr>
              <p:cNvCxnSpPr>
                <a:cxnSpLocks/>
              </p:cNvCxnSpPr>
              <p:nvPr/>
            </p:nvCxnSpPr>
            <p:spPr>
              <a:xfrm flipV="1">
                <a:off x="10883098" y="4059552"/>
                <a:ext cx="208933" cy="449734"/>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E8D33B1-DD07-4014-B612-457C4D71F33E}"/>
                  </a:ext>
                </a:extLst>
              </p:cNvPr>
              <p:cNvCxnSpPr>
                <a:cxnSpLocks/>
              </p:cNvCxnSpPr>
              <p:nvPr/>
            </p:nvCxnSpPr>
            <p:spPr>
              <a:xfrm>
                <a:off x="10883098" y="3587524"/>
                <a:ext cx="208933" cy="450371"/>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11F1B99A-CD27-4EDA-BD56-282B00129235}"/>
              </a:ext>
              <a:ext uri="{C183D7F6-B498-43B3-948B-1728B52AA6E4}">
                <adec:decorative xmlns:adec="http://schemas.microsoft.com/office/drawing/2017/decorative" val="1"/>
              </a:ext>
            </a:extLst>
          </p:cNvPr>
          <p:cNvGrpSpPr/>
          <p:nvPr/>
        </p:nvGrpSpPr>
        <p:grpSpPr>
          <a:xfrm>
            <a:off x="7013532" y="4703274"/>
            <a:ext cx="1339121" cy="478899"/>
            <a:chOff x="7273443" y="3967134"/>
            <a:chExt cx="1339121" cy="478899"/>
          </a:xfrm>
        </p:grpSpPr>
        <p:pic>
          <p:nvPicPr>
            <p:cNvPr id="8" name="Picture 7" descr="Icon&#10;&#10;Description automatically generated">
              <a:extLst>
                <a:ext uri="{FF2B5EF4-FFF2-40B4-BE49-F238E27FC236}">
                  <a16:creationId xmlns:a16="http://schemas.microsoft.com/office/drawing/2014/main" id="{41D31544-1DFD-494C-95BE-E2E5DC9F3E62}"/>
                </a:ext>
              </a:extLst>
            </p:cNvPr>
            <p:cNvPicPr>
              <a:picLocks noChangeAspect="1"/>
            </p:cNvPicPr>
            <p:nvPr/>
          </p:nvPicPr>
          <p:blipFill>
            <a:blip r:embed="rId7"/>
            <a:stretch>
              <a:fillRect/>
            </a:stretch>
          </p:blipFill>
          <p:spPr>
            <a:xfrm>
              <a:off x="7273443" y="3982752"/>
              <a:ext cx="463281" cy="463281"/>
            </a:xfrm>
            <a:prstGeom prst="rect">
              <a:avLst/>
            </a:prstGeom>
          </p:spPr>
        </p:pic>
        <p:pic>
          <p:nvPicPr>
            <p:cNvPr id="89" name="Graphic 88" descr="Functions icon">
              <a:extLst>
                <a:ext uri="{FF2B5EF4-FFF2-40B4-BE49-F238E27FC236}">
                  <a16:creationId xmlns:a16="http://schemas.microsoft.com/office/drawing/2014/main" id="{A0616C60-ABD0-40A9-BB90-355055B106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9284" y="3982752"/>
              <a:ext cx="463280" cy="463280"/>
            </a:xfrm>
            <a:prstGeom prst="rect">
              <a:avLst/>
            </a:prstGeom>
          </p:spPr>
        </p:pic>
        <p:grpSp>
          <p:nvGrpSpPr>
            <p:cNvPr id="79" name="Group 78">
              <a:extLst>
                <a:ext uri="{FF2B5EF4-FFF2-40B4-BE49-F238E27FC236}">
                  <a16:creationId xmlns:a16="http://schemas.microsoft.com/office/drawing/2014/main" id="{9BD98D19-6EE4-475A-8982-FD0C6FEC23C8}"/>
                </a:ext>
              </a:extLst>
            </p:cNvPr>
            <p:cNvGrpSpPr/>
            <p:nvPr/>
          </p:nvGrpSpPr>
          <p:grpSpPr>
            <a:xfrm>
              <a:off x="7776150" y="3967134"/>
              <a:ext cx="305857" cy="448216"/>
              <a:chOff x="7776150" y="3662059"/>
              <a:chExt cx="305857" cy="448216"/>
            </a:xfrm>
          </p:grpSpPr>
          <p:grpSp>
            <p:nvGrpSpPr>
              <p:cNvPr id="90" name="Group 89">
                <a:extLst>
                  <a:ext uri="{FF2B5EF4-FFF2-40B4-BE49-F238E27FC236}">
                    <a16:creationId xmlns:a16="http://schemas.microsoft.com/office/drawing/2014/main" id="{ACF3CA61-60A2-4448-BB3C-9F582F77EE0E}"/>
                  </a:ext>
                </a:extLst>
              </p:cNvPr>
              <p:cNvGrpSpPr/>
              <p:nvPr/>
            </p:nvGrpSpPr>
            <p:grpSpPr>
              <a:xfrm>
                <a:off x="7776150" y="3978195"/>
                <a:ext cx="305857" cy="132080"/>
                <a:chOff x="4444403" y="2769811"/>
                <a:chExt cx="384182" cy="132080"/>
              </a:xfrm>
            </p:grpSpPr>
            <p:cxnSp>
              <p:nvCxnSpPr>
                <p:cNvPr id="91" name="Straight Connector 90">
                  <a:extLst>
                    <a:ext uri="{FF2B5EF4-FFF2-40B4-BE49-F238E27FC236}">
                      <a16:creationId xmlns:a16="http://schemas.microsoft.com/office/drawing/2014/main" id="{357BC222-9498-4E5C-B6B0-511994422E8B}"/>
                    </a:ext>
                  </a:extLst>
                </p:cNvPr>
                <p:cNvCxnSpPr>
                  <a:cxnSpLocks/>
                </p:cNvCxnSpPr>
                <p:nvPr/>
              </p:nvCxnSpPr>
              <p:spPr>
                <a:xfrm>
                  <a:off x="4444403" y="276981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9CA731E-92E3-4662-BC67-B5FB74008080}"/>
                    </a:ext>
                  </a:extLst>
                </p:cNvPr>
                <p:cNvCxnSpPr>
                  <a:cxnSpLocks/>
                </p:cNvCxnSpPr>
                <p:nvPr/>
              </p:nvCxnSpPr>
              <p:spPr>
                <a:xfrm flipH="1">
                  <a:off x="4444403" y="290189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cxnSp>
            <p:nvCxnSpPr>
              <p:cNvPr id="94" name="Straight Connector 93">
                <a:extLst>
                  <a:ext uri="{FF2B5EF4-FFF2-40B4-BE49-F238E27FC236}">
                    <a16:creationId xmlns:a16="http://schemas.microsoft.com/office/drawing/2014/main" id="{637FB971-9C7F-4AF7-B4A4-EA43141E11A1}"/>
                  </a:ext>
                </a:extLst>
              </p:cNvPr>
              <p:cNvCxnSpPr>
                <a:cxnSpLocks/>
              </p:cNvCxnSpPr>
              <p:nvPr/>
            </p:nvCxnSpPr>
            <p:spPr>
              <a:xfrm>
                <a:off x="7776150" y="3662059"/>
                <a:ext cx="30585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1CAC76C-E97D-4AA5-B8D3-6AEF3EA22BE1}"/>
              </a:ext>
            </a:extLst>
          </p:cNvPr>
          <p:cNvSpPr>
            <a:spLocks noGrp="1"/>
          </p:cNvSpPr>
          <p:nvPr>
            <p:ph type="title"/>
          </p:nvPr>
        </p:nvSpPr>
        <p:spPr>
          <a:xfrm>
            <a:off x="588263" y="457200"/>
            <a:ext cx="11018520" cy="1661993"/>
          </a:xfrm>
        </p:spPr>
        <p:txBody>
          <a:bodyPr/>
          <a:lstStyle/>
          <a:p>
            <a:r>
              <a:rPr lang="en-US"/>
              <a:t>Workflows and orchestration </a:t>
            </a:r>
            <a:br>
              <a:rPr lang="en-US"/>
            </a:br>
            <a:r>
              <a:rPr lang="en-US"/>
              <a:t>with Durable Functions</a:t>
            </a:r>
            <a:br>
              <a:rPr lang="en-US"/>
            </a:br>
            <a:endParaRPr lang="en-US"/>
          </a:p>
        </p:txBody>
      </p:sp>
      <p:sp>
        <p:nvSpPr>
          <p:cNvPr id="16" name="Rectangle 15">
            <a:extLst>
              <a:ext uri="{FF2B5EF4-FFF2-40B4-BE49-F238E27FC236}">
                <a16:creationId xmlns:a16="http://schemas.microsoft.com/office/drawing/2014/main" id="{400D3024-C7F1-4F62-AE2F-0C4574A66C8E}"/>
              </a:ext>
            </a:extLst>
          </p:cNvPr>
          <p:cNvSpPr/>
          <p:nvPr/>
        </p:nvSpPr>
        <p:spPr>
          <a:xfrm>
            <a:off x="588262" y="2116500"/>
            <a:ext cx="2615917" cy="1508105"/>
          </a:xfrm>
          <a:prstGeom prst="rect">
            <a:avLst/>
          </a:prstGeom>
        </p:spPr>
        <p:txBody>
          <a:bodyPr wrap="square" lIns="0" rIns="0">
            <a:spAutoFit/>
          </a:bodyPr>
          <a:lstStyle/>
          <a:p>
            <a:pPr defTabSz="914225">
              <a:spcAft>
                <a:spcPts val="600"/>
              </a:spcAft>
            </a:pPr>
            <a:r>
              <a:rPr lang="en-US" sz="1200" spc="300">
                <a:solidFill>
                  <a:schemeClr val="accent1"/>
                </a:solidFill>
                <a:latin typeface="Segoe UI Semibold" panose="020B0702040204020203" pitchFamily="34" charset="0"/>
                <a:cs typeface="Segoe UI Semibold" panose="020B0702040204020203" pitchFamily="34" charset="0"/>
              </a:rPr>
              <a:t>PATTERNS/USE CASES </a:t>
            </a:r>
          </a:p>
          <a:p>
            <a:pPr defTabSz="914225">
              <a:spcBef>
                <a:spcPts val="600"/>
              </a:spcBef>
            </a:pPr>
            <a:r>
              <a:rPr lang="en-US" sz="1400">
                <a:latin typeface="Segoe UI" panose="020B0502040204020203" pitchFamily="34" charset="0"/>
                <a:cs typeface="Segoe UI" panose="020B0502040204020203" pitchFamily="34" charset="0"/>
              </a:rPr>
              <a:t>Durable Functions is an extension of Azure Functions that lets you write stateful functions in a serverless compute environment</a:t>
            </a:r>
          </a:p>
        </p:txBody>
      </p:sp>
      <p:sp>
        <p:nvSpPr>
          <p:cNvPr id="36" name="TextBox 35">
            <a:extLst>
              <a:ext uri="{FF2B5EF4-FFF2-40B4-BE49-F238E27FC236}">
                <a16:creationId xmlns:a16="http://schemas.microsoft.com/office/drawing/2014/main" id="{5AFDF211-56B2-4700-9015-83D70EABCE74}"/>
              </a:ext>
            </a:extLst>
          </p:cNvPr>
          <p:cNvSpPr txBox="1"/>
          <p:nvPr/>
        </p:nvSpPr>
        <p:spPr>
          <a:xfrm>
            <a:off x="3545501" y="3019399"/>
            <a:ext cx="2556232"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Manageable sequencing + </a:t>
            </a:r>
            <a:br>
              <a:rPr lang="en-US" sz="1200">
                <a:solidFill>
                  <a:schemeClr val="tx1"/>
                </a:solidFill>
                <a:latin typeface="+mj-lt"/>
                <a:cs typeface="Segoe UI Semilight" panose="020B0402040204020203" pitchFamily="34" charset="0"/>
              </a:rPr>
            </a:br>
            <a:r>
              <a:rPr lang="en-US" sz="1200">
                <a:solidFill>
                  <a:schemeClr val="tx1"/>
                </a:solidFill>
                <a:latin typeface="+mj-lt"/>
                <a:cs typeface="Segoe UI Semilight" panose="020B0402040204020203" pitchFamily="34" charset="0"/>
              </a:rPr>
              <a:t>error handling/compensation</a:t>
            </a:r>
          </a:p>
        </p:txBody>
      </p:sp>
      <p:sp>
        <p:nvSpPr>
          <p:cNvPr id="125" name="TextBox 124">
            <a:extLst>
              <a:ext uri="{FF2B5EF4-FFF2-40B4-BE49-F238E27FC236}">
                <a16:creationId xmlns:a16="http://schemas.microsoft.com/office/drawing/2014/main" id="{E423317E-288B-4E66-BD4D-5C2F2EC95FED}"/>
              </a:ext>
            </a:extLst>
          </p:cNvPr>
          <p:cNvSpPr txBox="1"/>
          <p:nvPr/>
        </p:nvSpPr>
        <p:spPr>
          <a:xfrm>
            <a:off x="6404976" y="3412475"/>
            <a:ext cx="2556232" cy="276999"/>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Fanning out and fanning in</a:t>
            </a:r>
          </a:p>
        </p:txBody>
      </p:sp>
      <p:sp>
        <p:nvSpPr>
          <p:cNvPr id="126" name="TextBox 125">
            <a:extLst>
              <a:ext uri="{FF2B5EF4-FFF2-40B4-BE49-F238E27FC236}">
                <a16:creationId xmlns:a16="http://schemas.microsoft.com/office/drawing/2014/main" id="{26A13CFF-6A81-4E65-8D78-84B964C253F5}"/>
              </a:ext>
            </a:extLst>
          </p:cNvPr>
          <p:cNvSpPr txBox="1"/>
          <p:nvPr/>
        </p:nvSpPr>
        <p:spPr>
          <a:xfrm>
            <a:off x="9218152" y="3412475"/>
            <a:ext cx="2556232" cy="276999"/>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External events correlation</a:t>
            </a:r>
          </a:p>
        </p:txBody>
      </p:sp>
      <p:sp>
        <p:nvSpPr>
          <p:cNvPr id="127" name="TextBox 126">
            <a:extLst>
              <a:ext uri="{FF2B5EF4-FFF2-40B4-BE49-F238E27FC236}">
                <a16:creationId xmlns:a16="http://schemas.microsoft.com/office/drawing/2014/main" id="{B8C5C313-C726-4AE1-BF52-510B3692455F}"/>
              </a:ext>
            </a:extLst>
          </p:cNvPr>
          <p:cNvSpPr txBox="1"/>
          <p:nvPr/>
        </p:nvSpPr>
        <p:spPr>
          <a:xfrm>
            <a:off x="3545501" y="5404866"/>
            <a:ext cx="2556232"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Flexible automated long-running process monitoring</a:t>
            </a:r>
          </a:p>
        </p:txBody>
      </p:sp>
      <p:sp>
        <p:nvSpPr>
          <p:cNvPr id="130" name="TextBox 129">
            <a:extLst>
              <a:ext uri="{FF2B5EF4-FFF2-40B4-BE49-F238E27FC236}">
                <a16:creationId xmlns:a16="http://schemas.microsoft.com/office/drawing/2014/main" id="{42087739-A035-43ED-8A42-71FA9795587B}"/>
              </a:ext>
            </a:extLst>
          </p:cNvPr>
          <p:cNvSpPr txBox="1"/>
          <p:nvPr/>
        </p:nvSpPr>
        <p:spPr>
          <a:xfrm>
            <a:off x="7215135" y="4451728"/>
            <a:ext cx="914400" cy="26161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050">
                <a:solidFill>
                  <a:schemeClr val="tx1"/>
                </a:solidFill>
                <a:latin typeface="+mj-lt"/>
                <a:cs typeface="Segoe UI Semilight" panose="020B0402040204020203" pitchFamily="34" charset="0"/>
              </a:rPr>
              <a:t>Start</a:t>
            </a:r>
          </a:p>
        </p:txBody>
      </p:sp>
      <p:sp>
        <p:nvSpPr>
          <p:cNvPr id="131" name="TextBox 130">
            <a:extLst>
              <a:ext uri="{FF2B5EF4-FFF2-40B4-BE49-F238E27FC236}">
                <a16:creationId xmlns:a16="http://schemas.microsoft.com/office/drawing/2014/main" id="{18049575-D355-4F06-BDF9-85C2E7BAFADD}"/>
              </a:ext>
            </a:extLst>
          </p:cNvPr>
          <p:cNvSpPr txBox="1"/>
          <p:nvPr/>
        </p:nvSpPr>
        <p:spPr>
          <a:xfrm>
            <a:off x="7215135" y="5156369"/>
            <a:ext cx="914400" cy="26161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050">
                <a:solidFill>
                  <a:schemeClr val="tx1"/>
                </a:solidFill>
                <a:latin typeface="+mj-lt"/>
                <a:cs typeface="Segoe UI Semilight" panose="020B0402040204020203" pitchFamily="34" charset="0"/>
              </a:rPr>
              <a:t>Get status</a:t>
            </a:r>
          </a:p>
        </p:txBody>
      </p:sp>
      <p:sp>
        <p:nvSpPr>
          <p:cNvPr id="128" name="TextBox 127">
            <a:extLst>
              <a:ext uri="{FF2B5EF4-FFF2-40B4-BE49-F238E27FC236}">
                <a16:creationId xmlns:a16="http://schemas.microsoft.com/office/drawing/2014/main" id="{273CC132-0992-4FC9-BA24-1177E8A1995B}"/>
              </a:ext>
            </a:extLst>
          </p:cNvPr>
          <p:cNvSpPr txBox="1"/>
          <p:nvPr/>
        </p:nvSpPr>
        <p:spPr>
          <a:xfrm>
            <a:off x="6404976" y="5404866"/>
            <a:ext cx="2556232"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Http-based async long-</a:t>
            </a:r>
            <a:br>
              <a:rPr lang="en-US" sz="1200">
                <a:solidFill>
                  <a:schemeClr val="tx1"/>
                </a:solidFill>
                <a:latin typeface="+mj-lt"/>
                <a:cs typeface="Segoe UI Semilight" panose="020B0402040204020203" pitchFamily="34" charset="0"/>
              </a:rPr>
            </a:br>
            <a:r>
              <a:rPr lang="en-US" sz="1200">
                <a:solidFill>
                  <a:schemeClr val="tx1"/>
                </a:solidFill>
                <a:latin typeface="+mj-lt"/>
                <a:cs typeface="Segoe UI Semilight" panose="020B0402040204020203" pitchFamily="34" charset="0"/>
              </a:rPr>
              <a:t>running APIs</a:t>
            </a:r>
          </a:p>
        </p:txBody>
      </p:sp>
      <p:sp>
        <p:nvSpPr>
          <p:cNvPr id="129" name="TextBox 128">
            <a:extLst>
              <a:ext uri="{FF2B5EF4-FFF2-40B4-BE49-F238E27FC236}">
                <a16:creationId xmlns:a16="http://schemas.microsoft.com/office/drawing/2014/main" id="{716D302B-E0F3-45A0-B2C8-153410C44217}"/>
              </a:ext>
            </a:extLst>
          </p:cNvPr>
          <p:cNvSpPr txBox="1"/>
          <p:nvPr/>
        </p:nvSpPr>
        <p:spPr>
          <a:xfrm>
            <a:off x="9218152" y="5661067"/>
            <a:ext cx="2556232" cy="276999"/>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Human interaction</a:t>
            </a:r>
          </a:p>
        </p:txBody>
      </p:sp>
    </p:spTree>
    <p:extLst>
      <p:ext uri="{BB962C8B-B14F-4D97-AF65-F5344CB8AC3E}">
        <p14:creationId xmlns:p14="http://schemas.microsoft.com/office/powerpoint/2010/main" val="2244376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552F-E06F-3444-8F42-FE40F4E0289E}"/>
              </a:ext>
            </a:extLst>
          </p:cNvPr>
          <p:cNvSpPr>
            <a:spLocks noGrp="1"/>
          </p:cNvSpPr>
          <p:nvPr>
            <p:ph type="title"/>
          </p:nvPr>
        </p:nvSpPr>
        <p:spPr>
          <a:xfrm>
            <a:off x="588263" y="2979539"/>
            <a:ext cx="4167887" cy="553998"/>
          </a:xfrm>
        </p:spPr>
        <p:txBody>
          <a:bodyPr/>
          <a:lstStyle/>
          <a:p>
            <a:r>
              <a:rPr lang="en-US" dirty="0"/>
              <a:t>DEMO</a:t>
            </a:r>
          </a:p>
        </p:txBody>
      </p:sp>
      <p:sp>
        <p:nvSpPr>
          <p:cNvPr id="3" name="Text Placeholder 2">
            <a:extLst>
              <a:ext uri="{FF2B5EF4-FFF2-40B4-BE49-F238E27FC236}">
                <a16:creationId xmlns:a16="http://schemas.microsoft.com/office/drawing/2014/main" id="{23DF6B54-E25F-9959-81D3-7ED3F9483587}"/>
              </a:ext>
            </a:extLst>
          </p:cNvPr>
          <p:cNvSpPr>
            <a:spLocks noGrp="1"/>
          </p:cNvSpPr>
          <p:nvPr>
            <p:ph type="body" sz="quarter" idx="12"/>
          </p:nvPr>
        </p:nvSpPr>
        <p:spPr/>
        <p:txBody>
          <a:bodyPr/>
          <a:lstStyle/>
          <a:p>
            <a:r>
              <a:rPr lang="en-US" dirty="0"/>
              <a:t>Programming Model</a:t>
            </a:r>
          </a:p>
        </p:txBody>
      </p:sp>
    </p:spTree>
    <p:extLst>
      <p:ext uri="{BB962C8B-B14F-4D97-AF65-F5344CB8AC3E}">
        <p14:creationId xmlns:p14="http://schemas.microsoft.com/office/powerpoint/2010/main" val="209396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1955219-BFB9-46A2-897C-CEE6A08D188C}"/>
              </a:ext>
              <a:ext uri="{C183D7F6-B498-43B3-948B-1728B52AA6E4}">
                <adec:decorative xmlns:adec="http://schemas.microsoft.com/office/drawing/2017/decorative" val="1"/>
              </a:ext>
            </a:extLst>
          </p:cNvPr>
          <p:cNvSpPr>
            <a:spLocks noGrp="1"/>
          </p:cNvSpPr>
          <p:nvPr>
            <p:ph type="title" idx="4294967295"/>
          </p:nvPr>
        </p:nvSpPr>
        <p:spPr bwMode="auto">
          <a:xfrm>
            <a:off x="588261" y="597363"/>
            <a:ext cx="11021127" cy="999943"/>
          </a:xfrm>
          <a:prstGeom prst="rect">
            <a:avLst/>
          </a:prstGeom>
          <a:solidFill>
            <a:schemeClr val="bg1">
              <a:lumMod val="85000"/>
              <a:lumOff val="15000"/>
            </a:schemeClr>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lnSpc>
                <a:spcPct val="100000"/>
              </a:lnSpc>
              <a:spcBef>
                <a:spcPts val="0"/>
              </a:spcBef>
              <a:spcAft>
                <a:spcPts val="1800"/>
              </a:spcAft>
              <a:buClrTx/>
              <a:buSzTx/>
              <a:buFontTx/>
              <a:buNone/>
              <a:tabLst/>
              <a:defRPr/>
            </a:pPr>
            <a:r>
              <a:rPr kumimoji="0" lang="en-US" sz="3600" b="0" i="0" u="none" strike="noStrike" kern="1200" cap="none" spc="-50" normalizeH="0" baseline="0" noProof="0">
                <a:ln w="3175">
                  <a:noFill/>
                </a:ln>
                <a:solidFill>
                  <a:schemeClr val="accent1"/>
                </a:solidFill>
                <a:effectLst/>
                <a:uLnTx/>
                <a:uFillTx/>
                <a:latin typeface="Segoe UI Semibold"/>
                <a:ea typeface="+mn-ea"/>
                <a:cs typeface="Segoe UI" pitchFamily="34" charset="0"/>
              </a:rPr>
              <a:t>Fully managed and cost-effective</a:t>
            </a:r>
          </a:p>
        </p:txBody>
      </p:sp>
      <p:pic>
        <p:nvPicPr>
          <p:cNvPr id="16" name="Graphic 15">
            <a:extLst>
              <a:ext uri="{FF2B5EF4-FFF2-40B4-BE49-F238E27FC236}">
                <a16:creationId xmlns:a16="http://schemas.microsoft.com/office/drawing/2014/main" id="{6B8894EE-2F5C-4772-ABAD-7DC35D4DE30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3306" y="815152"/>
            <a:ext cx="564364" cy="564364"/>
          </a:xfrm>
          <a:prstGeom prst="rect">
            <a:avLst/>
          </a:prstGeom>
        </p:spPr>
      </p:pic>
      <p:sp>
        <p:nvSpPr>
          <p:cNvPr id="24" name="Text Placeholder 2">
            <a:extLst>
              <a:ext uri="{FF2B5EF4-FFF2-40B4-BE49-F238E27FC236}">
                <a16:creationId xmlns:a16="http://schemas.microsoft.com/office/drawing/2014/main" id="{111A7C50-0CDF-4EB2-8E7D-1A6B0FFF71CA}"/>
              </a:ext>
            </a:extLst>
          </p:cNvPr>
          <p:cNvSpPr txBox="1">
            <a:spLocks/>
          </p:cNvSpPr>
          <p:nvPr/>
        </p:nvSpPr>
        <p:spPr>
          <a:xfrm>
            <a:off x="588261" y="2413272"/>
            <a:ext cx="4377278" cy="3145476"/>
          </a:xfrm>
          <a:prstGeom prst="rect">
            <a:avLst/>
          </a:prstGeom>
        </p:spPr>
        <p:txBody>
          <a:bodyPr vert="horz" wrap="square" lIns="0" tIns="91440" rIns="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Clr>
                <a:schemeClr val="accent1"/>
              </a:buClr>
              <a:buSzPct val="80000"/>
            </a:pPr>
            <a:r>
              <a:rPr lang="en-US" sz="1600"/>
              <a:t>Automatically handles all maintenance </a:t>
            </a:r>
            <a:br>
              <a:rPr lang="en-US" sz="1600"/>
            </a:br>
            <a:r>
              <a:rPr lang="en-US" sz="1600"/>
              <a:t>and updates </a:t>
            </a:r>
          </a:p>
          <a:p>
            <a:pPr>
              <a:spcAft>
                <a:spcPts val="600"/>
              </a:spcAft>
              <a:buClr>
                <a:schemeClr val="accent1"/>
              </a:buClr>
              <a:buSzPct val="80000"/>
            </a:pPr>
            <a:r>
              <a:rPr lang="en-US" sz="1600"/>
              <a:t>Serverless and auto scale options keep costs low by matching resources to demand and eliminating capacity management and resource over-provisioning during busy or slow times</a:t>
            </a:r>
          </a:p>
          <a:p>
            <a:pPr>
              <a:spcAft>
                <a:spcPts val="600"/>
              </a:spcAft>
              <a:buClr>
                <a:schemeClr val="accent1"/>
              </a:buClr>
              <a:buSzPct val="80000"/>
            </a:pPr>
            <a:r>
              <a:rPr lang="en-US" sz="1600"/>
              <a:t>Cost-effective serverless model responds </a:t>
            </a:r>
            <a:br>
              <a:rPr lang="en-US" sz="1600"/>
            </a:br>
            <a:r>
              <a:rPr lang="en-US" sz="1600"/>
              <a:t>to app patterns and is ideally suited </a:t>
            </a:r>
            <a:br>
              <a:rPr lang="en-US" sz="1600"/>
            </a:br>
            <a:r>
              <a:rPr lang="en-US" sz="1600"/>
              <a:t>for small, spiky workloads with moderate performance requirements</a:t>
            </a:r>
          </a:p>
        </p:txBody>
      </p:sp>
      <p:cxnSp>
        <p:nvCxnSpPr>
          <p:cNvPr id="25" name="Straight Connector 24">
            <a:extLst>
              <a:ext uri="{FF2B5EF4-FFF2-40B4-BE49-F238E27FC236}">
                <a16:creationId xmlns:a16="http://schemas.microsoft.com/office/drawing/2014/main" id="{1205140F-910A-4A2F-B4D0-8DDD369F95FB}"/>
              </a:ext>
              <a:ext uri="{C183D7F6-B498-43B3-948B-1728B52AA6E4}">
                <adec:decorative xmlns:adec="http://schemas.microsoft.com/office/drawing/2017/decorative" val="1"/>
              </a:ext>
            </a:extLst>
          </p:cNvPr>
          <p:cNvCxnSpPr>
            <a:cxnSpLocks/>
          </p:cNvCxnSpPr>
          <p:nvPr/>
        </p:nvCxnSpPr>
        <p:spPr>
          <a:xfrm>
            <a:off x="588261" y="2327245"/>
            <a:ext cx="456247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D8564113-B995-48A2-9566-A5DB10AA4833}"/>
              </a:ext>
              <a:ext uri="{C183D7F6-B498-43B3-948B-1728B52AA6E4}">
                <adec:decorative xmlns:adec="http://schemas.microsoft.com/office/drawing/2017/decorative" val="1"/>
              </a:ext>
            </a:extLst>
          </p:cNvPr>
          <p:cNvSpPr/>
          <p:nvPr/>
        </p:nvSpPr>
        <p:spPr bwMode="auto">
          <a:xfrm>
            <a:off x="5593976" y="2808298"/>
            <a:ext cx="5901991" cy="3145476"/>
          </a:xfrm>
          <a:prstGeom prst="rect">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kern="0" err="1">
              <a:solidFill>
                <a:srgbClr val="FFFFFF"/>
              </a:solidFill>
              <a:latin typeface="Segoe UI"/>
              <a:cs typeface="Segoe UI" pitchFamily="34" charset="0"/>
            </a:endParaRPr>
          </a:p>
        </p:txBody>
      </p:sp>
      <p:sp>
        <p:nvSpPr>
          <p:cNvPr id="4" name="Rectangle 3">
            <a:extLst>
              <a:ext uri="{FF2B5EF4-FFF2-40B4-BE49-F238E27FC236}">
                <a16:creationId xmlns:a16="http://schemas.microsoft.com/office/drawing/2014/main" id="{20D86169-47DA-486A-9773-8C1416E51FD2}"/>
              </a:ext>
              <a:ext uri="{C183D7F6-B498-43B3-948B-1728B52AA6E4}">
                <adec:decorative xmlns:adec="http://schemas.microsoft.com/office/drawing/2017/decorative" val="1"/>
              </a:ext>
            </a:extLst>
          </p:cNvPr>
          <p:cNvSpPr/>
          <p:nvPr/>
        </p:nvSpPr>
        <p:spPr bwMode="auto">
          <a:xfrm>
            <a:off x="6316499" y="4028798"/>
            <a:ext cx="1011219" cy="11618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F68308A5-1E3B-42F4-B549-95CB44A4C599}"/>
              </a:ext>
              <a:ext uri="{C183D7F6-B498-43B3-948B-1728B52AA6E4}">
                <adec:decorative xmlns:adec="http://schemas.microsoft.com/office/drawing/2017/decorative" val="1"/>
              </a:ext>
            </a:extLst>
          </p:cNvPr>
          <p:cNvSpPr/>
          <p:nvPr/>
        </p:nvSpPr>
        <p:spPr bwMode="auto">
          <a:xfrm>
            <a:off x="7717945" y="4028798"/>
            <a:ext cx="1011219" cy="11618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9" name="TextBox 78">
            <a:extLst>
              <a:ext uri="{FF2B5EF4-FFF2-40B4-BE49-F238E27FC236}">
                <a16:creationId xmlns:a16="http://schemas.microsoft.com/office/drawing/2014/main" id="{B369F557-1208-4592-9685-AFA2AFB9778D}"/>
              </a:ext>
              <a:ext uri="{C183D7F6-B498-43B3-948B-1728B52AA6E4}">
                <adec:decorative xmlns:adec="http://schemas.microsoft.com/office/drawing/2017/decorative" val="1"/>
              </a:ext>
            </a:extLst>
          </p:cNvPr>
          <p:cNvSpPr txBox="1"/>
          <p:nvPr/>
        </p:nvSpPr>
        <p:spPr>
          <a:xfrm>
            <a:off x="6316499" y="5250971"/>
            <a:ext cx="1011220" cy="307777"/>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a:solidFill>
                  <a:schemeClr val="tx1"/>
                </a:solidFill>
                <a:latin typeface="+mj-lt"/>
                <a:cs typeface="Segoe UI Semilight" panose="020B0402040204020203" pitchFamily="34" charset="0"/>
              </a:rPr>
              <a:t>Demand</a:t>
            </a:r>
          </a:p>
        </p:txBody>
      </p:sp>
      <p:sp>
        <p:nvSpPr>
          <p:cNvPr id="80" name="TextBox 79">
            <a:extLst>
              <a:ext uri="{FF2B5EF4-FFF2-40B4-BE49-F238E27FC236}">
                <a16:creationId xmlns:a16="http://schemas.microsoft.com/office/drawing/2014/main" id="{BB96254F-5CD7-4695-81BC-43450B2652B8}"/>
              </a:ext>
              <a:ext uri="{C183D7F6-B498-43B3-948B-1728B52AA6E4}">
                <adec:decorative xmlns:adec="http://schemas.microsoft.com/office/drawing/2017/decorative" val="1"/>
              </a:ext>
            </a:extLst>
          </p:cNvPr>
          <p:cNvSpPr txBox="1"/>
          <p:nvPr/>
        </p:nvSpPr>
        <p:spPr>
          <a:xfrm>
            <a:off x="7717945" y="5250971"/>
            <a:ext cx="1011219" cy="307777"/>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a:solidFill>
                  <a:schemeClr val="tx1"/>
                </a:solidFill>
                <a:latin typeface="+mj-lt"/>
                <a:cs typeface="Segoe UI Semilight" panose="020B0402040204020203" pitchFamily="34" charset="0"/>
              </a:rPr>
              <a:t>Resources</a:t>
            </a:r>
          </a:p>
        </p:txBody>
      </p:sp>
      <p:cxnSp>
        <p:nvCxnSpPr>
          <p:cNvPr id="81" name="Straight Connector 80">
            <a:extLst>
              <a:ext uri="{FF2B5EF4-FFF2-40B4-BE49-F238E27FC236}">
                <a16:creationId xmlns:a16="http://schemas.microsoft.com/office/drawing/2014/main" id="{199946B3-65E4-4B63-9753-92E4B6C15024}"/>
              </a:ext>
              <a:ext uri="{C183D7F6-B498-43B3-948B-1728B52AA6E4}">
                <adec:decorative xmlns:adec="http://schemas.microsoft.com/office/drawing/2017/decorative" val="1"/>
              </a:ext>
            </a:extLst>
          </p:cNvPr>
          <p:cNvCxnSpPr>
            <a:cxnSpLocks/>
          </p:cNvCxnSpPr>
          <p:nvPr/>
        </p:nvCxnSpPr>
        <p:spPr>
          <a:xfrm>
            <a:off x="6031589" y="5190623"/>
            <a:ext cx="4991011" cy="0"/>
          </a:xfrm>
          <a:prstGeom prst="line">
            <a:avLst/>
          </a:prstGeom>
          <a:ln>
            <a:solidFill>
              <a:schemeClr val="tx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716FD72-0E8A-48F5-BACF-4D9B3F32E5EF}"/>
              </a:ext>
              <a:ext uri="{C183D7F6-B498-43B3-948B-1728B52AA6E4}">
                <adec:decorative xmlns:adec="http://schemas.microsoft.com/office/drawing/2017/decorative" val="1"/>
              </a:ext>
            </a:extLst>
          </p:cNvPr>
          <p:cNvCxnSpPr>
            <a:cxnSpLocks/>
          </p:cNvCxnSpPr>
          <p:nvPr/>
        </p:nvCxnSpPr>
        <p:spPr>
          <a:xfrm>
            <a:off x="6031589" y="4028798"/>
            <a:ext cx="2697575" cy="0"/>
          </a:xfrm>
          <a:prstGeom prst="line">
            <a:avLst/>
          </a:prstGeom>
          <a:ln w="12700">
            <a:solidFill>
              <a:schemeClr val="accent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C3357CAC-4F35-4B02-BEB0-9A00AF8ABF7C}"/>
              </a:ext>
              <a:ext uri="{C183D7F6-B498-43B3-948B-1728B52AA6E4}">
                <adec:decorative xmlns:adec="http://schemas.microsoft.com/office/drawing/2017/decorative" val="1"/>
              </a:ext>
            </a:extLst>
          </p:cNvPr>
          <p:cNvGrpSpPr/>
          <p:nvPr/>
        </p:nvGrpSpPr>
        <p:grpSpPr>
          <a:xfrm>
            <a:off x="7956060" y="4554867"/>
            <a:ext cx="534988" cy="528638"/>
            <a:chOff x="9838653" y="6146805"/>
            <a:chExt cx="534988" cy="528638"/>
          </a:xfrm>
        </p:grpSpPr>
        <p:sp>
          <p:nvSpPr>
            <p:cNvPr id="14" name="Freeform 5">
              <a:extLst>
                <a:ext uri="{FF2B5EF4-FFF2-40B4-BE49-F238E27FC236}">
                  <a16:creationId xmlns:a16="http://schemas.microsoft.com/office/drawing/2014/main" id="{655E85A8-E583-4E8A-81E8-7A029E7A1B48}"/>
                </a:ext>
              </a:extLst>
            </p:cNvPr>
            <p:cNvSpPr>
              <a:spLocks noEditPoints="1"/>
            </p:cNvSpPr>
            <p:nvPr/>
          </p:nvSpPr>
          <p:spPr bwMode="auto">
            <a:xfrm>
              <a:off x="9981528" y="6164268"/>
              <a:ext cx="392113" cy="346075"/>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
              <a:extLst>
                <a:ext uri="{FF2B5EF4-FFF2-40B4-BE49-F238E27FC236}">
                  <a16:creationId xmlns:a16="http://schemas.microsoft.com/office/drawing/2014/main" id="{A62C5C49-2A3F-4D96-9213-B5B9F1CDD2C8}"/>
                </a:ext>
              </a:extLst>
            </p:cNvPr>
            <p:cNvSpPr>
              <a:spLocks/>
            </p:cNvSpPr>
            <p:nvPr/>
          </p:nvSpPr>
          <p:spPr bwMode="auto">
            <a:xfrm>
              <a:off x="10218066" y="6146805"/>
              <a:ext cx="52388" cy="46038"/>
            </a:xfrm>
            <a:custGeom>
              <a:avLst/>
              <a:gdLst>
                <a:gd name="T0" fmla="*/ 25 w 33"/>
                <a:gd name="T1" fmla="*/ 29 h 29"/>
                <a:gd name="T2" fmla="*/ 0 w 33"/>
                <a:gd name="T3" fmla="*/ 19 h 29"/>
                <a:gd name="T4" fmla="*/ 7 w 33"/>
                <a:gd name="T5" fmla="*/ 0 h 29"/>
                <a:gd name="T6" fmla="*/ 33 w 33"/>
                <a:gd name="T7" fmla="*/ 10 h 29"/>
                <a:gd name="T8" fmla="*/ 25 w 33"/>
                <a:gd name="T9" fmla="*/ 29 h 29"/>
              </a:gdLst>
              <a:ahLst/>
              <a:cxnLst>
                <a:cxn ang="0">
                  <a:pos x="T0" y="T1"/>
                </a:cxn>
                <a:cxn ang="0">
                  <a:pos x="T2" y="T3"/>
                </a:cxn>
                <a:cxn ang="0">
                  <a:pos x="T4" y="T5"/>
                </a:cxn>
                <a:cxn ang="0">
                  <a:pos x="T6" y="T7"/>
                </a:cxn>
                <a:cxn ang="0">
                  <a:pos x="T8" y="T9"/>
                </a:cxn>
              </a:cxnLst>
              <a:rect l="0" t="0" r="r" b="b"/>
              <a:pathLst>
                <a:path w="33" h="29">
                  <a:moveTo>
                    <a:pt x="25" y="29"/>
                  </a:moveTo>
                  <a:lnTo>
                    <a:pt x="0" y="19"/>
                  </a:lnTo>
                  <a:lnTo>
                    <a:pt x="7" y="0"/>
                  </a:lnTo>
                  <a:lnTo>
                    <a:pt x="33" y="10"/>
                  </a:lnTo>
                  <a:lnTo>
                    <a:pt x="25" y="29"/>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7">
              <a:extLst>
                <a:ext uri="{FF2B5EF4-FFF2-40B4-BE49-F238E27FC236}">
                  <a16:creationId xmlns:a16="http://schemas.microsoft.com/office/drawing/2014/main" id="{00D018D9-3425-4D94-8BA3-A2586ADADCEA}"/>
                </a:ext>
              </a:extLst>
            </p:cNvPr>
            <p:cNvSpPr>
              <a:spLocks/>
            </p:cNvSpPr>
            <p:nvPr/>
          </p:nvSpPr>
          <p:spPr bwMode="auto">
            <a:xfrm>
              <a:off x="10084716" y="6480180"/>
              <a:ext cx="52388" cy="46038"/>
            </a:xfrm>
            <a:custGeom>
              <a:avLst/>
              <a:gdLst>
                <a:gd name="T0" fmla="*/ 26 w 33"/>
                <a:gd name="T1" fmla="*/ 29 h 29"/>
                <a:gd name="T2" fmla="*/ 0 w 33"/>
                <a:gd name="T3" fmla="*/ 19 h 29"/>
                <a:gd name="T4" fmla="*/ 7 w 33"/>
                <a:gd name="T5" fmla="*/ 0 h 29"/>
                <a:gd name="T6" fmla="*/ 33 w 33"/>
                <a:gd name="T7" fmla="*/ 10 h 29"/>
                <a:gd name="T8" fmla="*/ 26 w 33"/>
                <a:gd name="T9" fmla="*/ 29 h 29"/>
              </a:gdLst>
              <a:ahLst/>
              <a:cxnLst>
                <a:cxn ang="0">
                  <a:pos x="T0" y="T1"/>
                </a:cxn>
                <a:cxn ang="0">
                  <a:pos x="T2" y="T3"/>
                </a:cxn>
                <a:cxn ang="0">
                  <a:pos x="T4" y="T5"/>
                </a:cxn>
                <a:cxn ang="0">
                  <a:pos x="T6" y="T7"/>
                </a:cxn>
                <a:cxn ang="0">
                  <a:pos x="T8" y="T9"/>
                </a:cxn>
              </a:cxnLst>
              <a:rect l="0" t="0" r="r" b="b"/>
              <a:pathLst>
                <a:path w="33" h="29">
                  <a:moveTo>
                    <a:pt x="26" y="29"/>
                  </a:moveTo>
                  <a:lnTo>
                    <a:pt x="0" y="19"/>
                  </a:lnTo>
                  <a:lnTo>
                    <a:pt x="7" y="0"/>
                  </a:lnTo>
                  <a:lnTo>
                    <a:pt x="33" y="10"/>
                  </a:lnTo>
                  <a:lnTo>
                    <a:pt x="26" y="29"/>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8">
              <a:extLst>
                <a:ext uri="{FF2B5EF4-FFF2-40B4-BE49-F238E27FC236}">
                  <a16:creationId xmlns:a16="http://schemas.microsoft.com/office/drawing/2014/main" id="{B73D4BD8-01D5-4842-A0D5-E6C9C8F07405}"/>
                </a:ext>
              </a:extLst>
            </p:cNvPr>
            <p:cNvSpPr>
              <a:spLocks/>
            </p:cNvSpPr>
            <p:nvPr/>
          </p:nvSpPr>
          <p:spPr bwMode="auto">
            <a:xfrm>
              <a:off x="10321253" y="6376993"/>
              <a:ext cx="46038" cy="52388"/>
            </a:xfrm>
            <a:custGeom>
              <a:avLst/>
              <a:gdLst>
                <a:gd name="T0" fmla="*/ 29 w 29"/>
                <a:gd name="T1" fmla="*/ 8 h 33"/>
                <a:gd name="T2" fmla="*/ 19 w 29"/>
                <a:gd name="T3" fmla="*/ 33 h 33"/>
                <a:gd name="T4" fmla="*/ 0 w 29"/>
                <a:gd name="T5" fmla="*/ 26 h 33"/>
                <a:gd name="T6" fmla="*/ 10 w 29"/>
                <a:gd name="T7" fmla="*/ 0 h 33"/>
                <a:gd name="T8" fmla="*/ 29 w 29"/>
                <a:gd name="T9" fmla="*/ 8 h 33"/>
              </a:gdLst>
              <a:ahLst/>
              <a:cxnLst>
                <a:cxn ang="0">
                  <a:pos x="T0" y="T1"/>
                </a:cxn>
                <a:cxn ang="0">
                  <a:pos x="T2" y="T3"/>
                </a:cxn>
                <a:cxn ang="0">
                  <a:pos x="T4" y="T5"/>
                </a:cxn>
                <a:cxn ang="0">
                  <a:pos x="T6" y="T7"/>
                </a:cxn>
                <a:cxn ang="0">
                  <a:pos x="T8" y="T9"/>
                </a:cxn>
              </a:cxnLst>
              <a:rect l="0" t="0" r="r" b="b"/>
              <a:pathLst>
                <a:path w="29" h="33">
                  <a:moveTo>
                    <a:pt x="29" y="8"/>
                  </a:moveTo>
                  <a:lnTo>
                    <a:pt x="19" y="33"/>
                  </a:lnTo>
                  <a:lnTo>
                    <a:pt x="0" y="26"/>
                  </a:lnTo>
                  <a:lnTo>
                    <a:pt x="10" y="0"/>
                  </a:lnTo>
                  <a:lnTo>
                    <a:pt x="29" y="8"/>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9">
              <a:extLst>
                <a:ext uri="{FF2B5EF4-FFF2-40B4-BE49-F238E27FC236}">
                  <a16:creationId xmlns:a16="http://schemas.microsoft.com/office/drawing/2014/main" id="{32D0E8D9-9D0C-4ADA-8CF6-EC2F3C7AB297}"/>
                </a:ext>
              </a:extLst>
            </p:cNvPr>
            <p:cNvSpPr>
              <a:spLocks/>
            </p:cNvSpPr>
            <p:nvPr/>
          </p:nvSpPr>
          <p:spPr bwMode="auto">
            <a:xfrm>
              <a:off x="9987878" y="6243643"/>
              <a:ext cx="46038" cy="52388"/>
            </a:xfrm>
            <a:custGeom>
              <a:avLst/>
              <a:gdLst>
                <a:gd name="T0" fmla="*/ 29 w 29"/>
                <a:gd name="T1" fmla="*/ 8 h 33"/>
                <a:gd name="T2" fmla="*/ 19 w 29"/>
                <a:gd name="T3" fmla="*/ 33 h 33"/>
                <a:gd name="T4" fmla="*/ 0 w 29"/>
                <a:gd name="T5" fmla="*/ 26 h 33"/>
                <a:gd name="T6" fmla="*/ 10 w 29"/>
                <a:gd name="T7" fmla="*/ 0 h 33"/>
                <a:gd name="T8" fmla="*/ 29 w 29"/>
                <a:gd name="T9" fmla="*/ 8 h 33"/>
              </a:gdLst>
              <a:ahLst/>
              <a:cxnLst>
                <a:cxn ang="0">
                  <a:pos x="T0" y="T1"/>
                </a:cxn>
                <a:cxn ang="0">
                  <a:pos x="T2" y="T3"/>
                </a:cxn>
                <a:cxn ang="0">
                  <a:pos x="T4" y="T5"/>
                </a:cxn>
                <a:cxn ang="0">
                  <a:pos x="T6" y="T7"/>
                </a:cxn>
                <a:cxn ang="0">
                  <a:pos x="T8" y="T9"/>
                </a:cxn>
              </a:cxnLst>
              <a:rect l="0" t="0" r="r" b="b"/>
              <a:pathLst>
                <a:path w="29" h="33">
                  <a:moveTo>
                    <a:pt x="29" y="8"/>
                  </a:moveTo>
                  <a:lnTo>
                    <a:pt x="19" y="33"/>
                  </a:lnTo>
                  <a:lnTo>
                    <a:pt x="0" y="26"/>
                  </a:lnTo>
                  <a:lnTo>
                    <a:pt x="10" y="0"/>
                  </a:lnTo>
                  <a:lnTo>
                    <a:pt x="29" y="8"/>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0">
              <a:extLst>
                <a:ext uri="{FF2B5EF4-FFF2-40B4-BE49-F238E27FC236}">
                  <a16:creationId xmlns:a16="http://schemas.microsoft.com/office/drawing/2014/main" id="{9261B1E0-8D07-40FA-A184-7CC13030F93E}"/>
                </a:ext>
              </a:extLst>
            </p:cNvPr>
            <p:cNvSpPr>
              <a:spLocks/>
            </p:cNvSpPr>
            <p:nvPr/>
          </p:nvSpPr>
          <p:spPr bwMode="auto">
            <a:xfrm>
              <a:off x="9989466" y="6381755"/>
              <a:ext cx="46038" cy="52388"/>
            </a:xfrm>
            <a:custGeom>
              <a:avLst/>
              <a:gdLst>
                <a:gd name="T0" fmla="*/ 18 w 29"/>
                <a:gd name="T1" fmla="*/ 0 h 33"/>
                <a:gd name="T2" fmla="*/ 29 w 29"/>
                <a:gd name="T3" fmla="*/ 25 h 33"/>
                <a:gd name="T4" fmla="*/ 10 w 29"/>
                <a:gd name="T5" fmla="*/ 33 h 33"/>
                <a:gd name="T6" fmla="*/ 0 w 29"/>
                <a:gd name="T7" fmla="*/ 8 h 33"/>
                <a:gd name="T8" fmla="*/ 18 w 29"/>
                <a:gd name="T9" fmla="*/ 0 h 33"/>
              </a:gdLst>
              <a:ahLst/>
              <a:cxnLst>
                <a:cxn ang="0">
                  <a:pos x="T0" y="T1"/>
                </a:cxn>
                <a:cxn ang="0">
                  <a:pos x="T2" y="T3"/>
                </a:cxn>
                <a:cxn ang="0">
                  <a:pos x="T4" y="T5"/>
                </a:cxn>
                <a:cxn ang="0">
                  <a:pos x="T6" y="T7"/>
                </a:cxn>
                <a:cxn ang="0">
                  <a:pos x="T8" y="T9"/>
                </a:cxn>
              </a:cxnLst>
              <a:rect l="0" t="0" r="r" b="b"/>
              <a:pathLst>
                <a:path w="29" h="33">
                  <a:moveTo>
                    <a:pt x="18" y="0"/>
                  </a:moveTo>
                  <a:lnTo>
                    <a:pt x="29" y="25"/>
                  </a:lnTo>
                  <a:lnTo>
                    <a:pt x="10" y="33"/>
                  </a:lnTo>
                  <a:lnTo>
                    <a:pt x="0" y="8"/>
                  </a:lnTo>
                  <a:lnTo>
                    <a:pt x="18" y="0"/>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1">
              <a:extLst>
                <a:ext uri="{FF2B5EF4-FFF2-40B4-BE49-F238E27FC236}">
                  <a16:creationId xmlns:a16="http://schemas.microsoft.com/office/drawing/2014/main" id="{87AB29A7-9199-4FD6-88E6-9F4644016FF0}"/>
                </a:ext>
              </a:extLst>
            </p:cNvPr>
            <p:cNvSpPr>
              <a:spLocks/>
            </p:cNvSpPr>
            <p:nvPr/>
          </p:nvSpPr>
          <p:spPr bwMode="auto">
            <a:xfrm>
              <a:off x="10319666" y="6238880"/>
              <a:ext cx="46038" cy="53975"/>
            </a:xfrm>
            <a:custGeom>
              <a:avLst/>
              <a:gdLst>
                <a:gd name="T0" fmla="*/ 18 w 29"/>
                <a:gd name="T1" fmla="*/ 0 h 34"/>
                <a:gd name="T2" fmla="*/ 29 w 29"/>
                <a:gd name="T3" fmla="*/ 26 h 34"/>
                <a:gd name="T4" fmla="*/ 10 w 29"/>
                <a:gd name="T5" fmla="*/ 34 h 34"/>
                <a:gd name="T6" fmla="*/ 0 w 29"/>
                <a:gd name="T7" fmla="*/ 9 h 34"/>
                <a:gd name="T8" fmla="*/ 18 w 29"/>
                <a:gd name="T9" fmla="*/ 0 h 34"/>
              </a:gdLst>
              <a:ahLst/>
              <a:cxnLst>
                <a:cxn ang="0">
                  <a:pos x="T0" y="T1"/>
                </a:cxn>
                <a:cxn ang="0">
                  <a:pos x="T2" y="T3"/>
                </a:cxn>
                <a:cxn ang="0">
                  <a:pos x="T4" y="T5"/>
                </a:cxn>
                <a:cxn ang="0">
                  <a:pos x="T6" y="T7"/>
                </a:cxn>
                <a:cxn ang="0">
                  <a:pos x="T8" y="T9"/>
                </a:cxn>
              </a:cxnLst>
              <a:rect l="0" t="0" r="r" b="b"/>
              <a:pathLst>
                <a:path w="29" h="34">
                  <a:moveTo>
                    <a:pt x="18" y="0"/>
                  </a:moveTo>
                  <a:lnTo>
                    <a:pt x="29" y="26"/>
                  </a:lnTo>
                  <a:lnTo>
                    <a:pt x="10" y="34"/>
                  </a:lnTo>
                  <a:lnTo>
                    <a:pt x="0" y="9"/>
                  </a:lnTo>
                  <a:lnTo>
                    <a:pt x="18" y="0"/>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2">
              <a:extLst>
                <a:ext uri="{FF2B5EF4-FFF2-40B4-BE49-F238E27FC236}">
                  <a16:creationId xmlns:a16="http://schemas.microsoft.com/office/drawing/2014/main" id="{21C98573-D187-40AE-A74B-A1DB4F0652E4}"/>
                </a:ext>
              </a:extLst>
            </p:cNvPr>
            <p:cNvSpPr>
              <a:spLocks/>
            </p:cNvSpPr>
            <p:nvPr/>
          </p:nvSpPr>
          <p:spPr bwMode="auto">
            <a:xfrm>
              <a:off x="10222828" y="6478593"/>
              <a:ext cx="52388" cy="47625"/>
            </a:xfrm>
            <a:custGeom>
              <a:avLst/>
              <a:gdLst>
                <a:gd name="T0" fmla="*/ 0 w 33"/>
                <a:gd name="T1" fmla="*/ 11 h 30"/>
                <a:gd name="T2" fmla="*/ 25 w 33"/>
                <a:gd name="T3" fmla="*/ 0 h 30"/>
                <a:gd name="T4" fmla="*/ 33 w 33"/>
                <a:gd name="T5" fmla="*/ 19 h 30"/>
                <a:gd name="T6" fmla="*/ 8 w 33"/>
                <a:gd name="T7" fmla="*/ 30 h 30"/>
                <a:gd name="T8" fmla="*/ 0 w 33"/>
                <a:gd name="T9" fmla="*/ 11 h 30"/>
              </a:gdLst>
              <a:ahLst/>
              <a:cxnLst>
                <a:cxn ang="0">
                  <a:pos x="T0" y="T1"/>
                </a:cxn>
                <a:cxn ang="0">
                  <a:pos x="T2" y="T3"/>
                </a:cxn>
                <a:cxn ang="0">
                  <a:pos x="T4" y="T5"/>
                </a:cxn>
                <a:cxn ang="0">
                  <a:pos x="T6" y="T7"/>
                </a:cxn>
                <a:cxn ang="0">
                  <a:pos x="T8" y="T9"/>
                </a:cxn>
              </a:cxnLst>
              <a:rect l="0" t="0" r="r" b="b"/>
              <a:pathLst>
                <a:path w="33" h="30">
                  <a:moveTo>
                    <a:pt x="0" y="11"/>
                  </a:moveTo>
                  <a:lnTo>
                    <a:pt x="25" y="0"/>
                  </a:lnTo>
                  <a:lnTo>
                    <a:pt x="33" y="19"/>
                  </a:lnTo>
                  <a:lnTo>
                    <a:pt x="8" y="30"/>
                  </a:lnTo>
                  <a:lnTo>
                    <a:pt x="0" y="11"/>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13">
              <a:extLst>
                <a:ext uri="{FF2B5EF4-FFF2-40B4-BE49-F238E27FC236}">
                  <a16:creationId xmlns:a16="http://schemas.microsoft.com/office/drawing/2014/main" id="{D2E1E14D-6528-46EF-8528-9CC08147F96E}"/>
                </a:ext>
              </a:extLst>
            </p:cNvPr>
            <p:cNvSpPr>
              <a:spLocks/>
            </p:cNvSpPr>
            <p:nvPr/>
          </p:nvSpPr>
          <p:spPr bwMode="auto">
            <a:xfrm>
              <a:off x="10079953" y="6148393"/>
              <a:ext cx="52388" cy="47625"/>
            </a:xfrm>
            <a:custGeom>
              <a:avLst/>
              <a:gdLst>
                <a:gd name="T0" fmla="*/ 0 w 33"/>
                <a:gd name="T1" fmla="*/ 11 h 30"/>
                <a:gd name="T2" fmla="*/ 25 w 33"/>
                <a:gd name="T3" fmla="*/ 0 h 30"/>
                <a:gd name="T4" fmla="*/ 33 w 33"/>
                <a:gd name="T5" fmla="*/ 19 h 30"/>
                <a:gd name="T6" fmla="*/ 8 w 33"/>
                <a:gd name="T7" fmla="*/ 30 h 30"/>
                <a:gd name="T8" fmla="*/ 0 w 33"/>
                <a:gd name="T9" fmla="*/ 11 h 30"/>
              </a:gdLst>
              <a:ahLst/>
              <a:cxnLst>
                <a:cxn ang="0">
                  <a:pos x="T0" y="T1"/>
                </a:cxn>
                <a:cxn ang="0">
                  <a:pos x="T2" y="T3"/>
                </a:cxn>
                <a:cxn ang="0">
                  <a:pos x="T4" y="T5"/>
                </a:cxn>
                <a:cxn ang="0">
                  <a:pos x="T6" y="T7"/>
                </a:cxn>
                <a:cxn ang="0">
                  <a:pos x="T8" y="T9"/>
                </a:cxn>
              </a:cxnLst>
              <a:rect l="0" t="0" r="r" b="b"/>
              <a:pathLst>
                <a:path w="33" h="30">
                  <a:moveTo>
                    <a:pt x="0" y="11"/>
                  </a:moveTo>
                  <a:lnTo>
                    <a:pt x="25" y="0"/>
                  </a:lnTo>
                  <a:lnTo>
                    <a:pt x="33" y="19"/>
                  </a:lnTo>
                  <a:lnTo>
                    <a:pt x="8" y="30"/>
                  </a:lnTo>
                  <a:lnTo>
                    <a:pt x="0" y="11"/>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14">
              <a:extLst>
                <a:ext uri="{FF2B5EF4-FFF2-40B4-BE49-F238E27FC236}">
                  <a16:creationId xmlns:a16="http://schemas.microsoft.com/office/drawing/2014/main" id="{5517657E-D6FE-4DB6-A3D7-DAE83144502A}"/>
                </a:ext>
              </a:extLst>
            </p:cNvPr>
            <p:cNvSpPr>
              <a:spLocks noEditPoints="1"/>
            </p:cNvSpPr>
            <p:nvPr/>
          </p:nvSpPr>
          <p:spPr bwMode="auto">
            <a:xfrm>
              <a:off x="9854528" y="6461130"/>
              <a:ext cx="200025" cy="198438"/>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15">
              <a:extLst>
                <a:ext uri="{FF2B5EF4-FFF2-40B4-BE49-F238E27FC236}">
                  <a16:creationId xmlns:a16="http://schemas.microsoft.com/office/drawing/2014/main" id="{F3363678-98E0-4EEA-A0AF-49AABC756FC1}"/>
                </a:ext>
              </a:extLst>
            </p:cNvPr>
            <p:cNvSpPr>
              <a:spLocks/>
            </p:cNvSpPr>
            <p:nvPr/>
          </p:nvSpPr>
          <p:spPr bwMode="auto">
            <a:xfrm>
              <a:off x="9940253" y="6443668"/>
              <a:ext cx="23813" cy="20638"/>
            </a:xfrm>
            <a:custGeom>
              <a:avLst/>
              <a:gdLst>
                <a:gd name="T0" fmla="*/ 15 w 15"/>
                <a:gd name="T1" fmla="*/ 13 h 13"/>
                <a:gd name="T2" fmla="*/ 0 w 15"/>
                <a:gd name="T3" fmla="*/ 13 h 13"/>
                <a:gd name="T4" fmla="*/ 0 w 15"/>
                <a:gd name="T5" fmla="*/ 1 h 13"/>
                <a:gd name="T6" fmla="*/ 15 w 15"/>
                <a:gd name="T7" fmla="*/ 0 h 13"/>
                <a:gd name="T8" fmla="*/ 15 w 15"/>
                <a:gd name="T9" fmla="*/ 13 h 13"/>
              </a:gdLst>
              <a:ahLst/>
              <a:cxnLst>
                <a:cxn ang="0">
                  <a:pos x="T0" y="T1"/>
                </a:cxn>
                <a:cxn ang="0">
                  <a:pos x="T2" y="T3"/>
                </a:cxn>
                <a:cxn ang="0">
                  <a:pos x="T4" y="T5"/>
                </a:cxn>
                <a:cxn ang="0">
                  <a:pos x="T6" y="T7"/>
                </a:cxn>
                <a:cxn ang="0">
                  <a:pos x="T8" y="T9"/>
                </a:cxn>
              </a:cxnLst>
              <a:rect l="0" t="0" r="r" b="b"/>
              <a:pathLst>
                <a:path w="15" h="13">
                  <a:moveTo>
                    <a:pt x="15" y="13"/>
                  </a:moveTo>
                  <a:lnTo>
                    <a:pt x="0" y="13"/>
                  </a:lnTo>
                  <a:lnTo>
                    <a:pt x="0" y="1"/>
                  </a:lnTo>
                  <a:lnTo>
                    <a:pt x="15" y="0"/>
                  </a:lnTo>
                  <a:lnTo>
                    <a:pt x="15" y="13"/>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CC4BB465-5B41-4CDF-866D-62EC906E39F4}"/>
                </a:ext>
              </a:extLst>
            </p:cNvPr>
            <p:cNvSpPr>
              <a:spLocks/>
            </p:cNvSpPr>
            <p:nvPr/>
          </p:nvSpPr>
          <p:spPr bwMode="auto">
            <a:xfrm>
              <a:off x="9943428" y="6654805"/>
              <a:ext cx="25400" cy="20638"/>
            </a:xfrm>
            <a:custGeom>
              <a:avLst/>
              <a:gdLst>
                <a:gd name="T0" fmla="*/ 16 w 16"/>
                <a:gd name="T1" fmla="*/ 13 h 13"/>
                <a:gd name="T2" fmla="*/ 1 w 16"/>
                <a:gd name="T3" fmla="*/ 13 h 13"/>
                <a:gd name="T4" fmla="*/ 0 w 16"/>
                <a:gd name="T5" fmla="*/ 0 h 13"/>
                <a:gd name="T6" fmla="*/ 16 w 16"/>
                <a:gd name="T7" fmla="*/ 0 h 13"/>
                <a:gd name="T8" fmla="*/ 16 w 16"/>
                <a:gd name="T9" fmla="*/ 13 h 13"/>
              </a:gdLst>
              <a:ahLst/>
              <a:cxnLst>
                <a:cxn ang="0">
                  <a:pos x="T0" y="T1"/>
                </a:cxn>
                <a:cxn ang="0">
                  <a:pos x="T2" y="T3"/>
                </a:cxn>
                <a:cxn ang="0">
                  <a:pos x="T4" y="T5"/>
                </a:cxn>
                <a:cxn ang="0">
                  <a:pos x="T6" y="T7"/>
                </a:cxn>
                <a:cxn ang="0">
                  <a:pos x="T8" y="T9"/>
                </a:cxn>
              </a:cxnLst>
              <a:rect l="0" t="0" r="r" b="b"/>
              <a:pathLst>
                <a:path w="16" h="13">
                  <a:moveTo>
                    <a:pt x="16" y="13"/>
                  </a:moveTo>
                  <a:lnTo>
                    <a:pt x="1" y="13"/>
                  </a:lnTo>
                  <a:lnTo>
                    <a:pt x="0" y="0"/>
                  </a:lnTo>
                  <a:lnTo>
                    <a:pt x="16" y="0"/>
                  </a:lnTo>
                  <a:lnTo>
                    <a:pt x="16" y="13"/>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17">
              <a:extLst>
                <a:ext uri="{FF2B5EF4-FFF2-40B4-BE49-F238E27FC236}">
                  <a16:creationId xmlns:a16="http://schemas.microsoft.com/office/drawing/2014/main" id="{555202C4-249B-4270-B7EF-311811A30B39}"/>
                </a:ext>
              </a:extLst>
            </p:cNvPr>
            <p:cNvSpPr>
              <a:spLocks/>
            </p:cNvSpPr>
            <p:nvPr/>
          </p:nvSpPr>
          <p:spPr bwMode="auto">
            <a:xfrm>
              <a:off x="10048203" y="6548443"/>
              <a:ext cx="22225" cy="23813"/>
            </a:xfrm>
            <a:custGeom>
              <a:avLst/>
              <a:gdLst>
                <a:gd name="T0" fmla="*/ 13 w 14"/>
                <a:gd name="T1" fmla="*/ 0 h 15"/>
                <a:gd name="T2" fmla="*/ 14 w 14"/>
                <a:gd name="T3" fmla="*/ 15 h 15"/>
                <a:gd name="T4" fmla="*/ 1 w 14"/>
                <a:gd name="T5" fmla="*/ 15 h 15"/>
                <a:gd name="T6" fmla="*/ 0 w 14"/>
                <a:gd name="T7" fmla="*/ 0 h 15"/>
                <a:gd name="T8" fmla="*/ 13 w 14"/>
                <a:gd name="T9" fmla="*/ 0 h 15"/>
              </a:gdLst>
              <a:ahLst/>
              <a:cxnLst>
                <a:cxn ang="0">
                  <a:pos x="T0" y="T1"/>
                </a:cxn>
                <a:cxn ang="0">
                  <a:pos x="T2" y="T3"/>
                </a:cxn>
                <a:cxn ang="0">
                  <a:pos x="T4" y="T5"/>
                </a:cxn>
                <a:cxn ang="0">
                  <a:pos x="T6" y="T7"/>
                </a:cxn>
                <a:cxn ang="0">
                  <a:pos x="T8" y="T9"/>
                </a:cxn>
              </a:cxnLst>
              <a:rect l="0" t="0" r="r" b="b"/>
              <a:pathLst>
                <a:path w="14" h="15">
                  <a:moveTo>
                    <a:pt x="13" y="0"/>
                  </a:moveTo>
                  <a:lnTo>
                    <a:pt x="14" y="15"/>
                  </a:lnTo>
                  <a:lnTo>
                    <a:pt x="1" y="15"/>
                  </a:lnTo>
                  <a:lnTo>
                    <a:pt x="0" y="0"/>
                  </a:lnTo>
                  <a:lnTo>
                    <a:pt x="13" y="0"/>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Rectangle 18">
              <a:extLst>
                <a:ext uri="{FF2B5EF4-FFF2-40B4-BE49-F238E27FC236}">
                  <a16:creationId xmlns:a16="http://schemas.microsoft.com/office/drawing/2014/main" id="{BED0F4FB-3FCE-4959-9094-FA85568F8C7E}"/>
                </a:ext>
              </a:extLst>
            </p:cNvPr>
            <p:cNvSpPr>
              <a:spLocks noChangeArrowheads="1"/>
            </p:cNvSpPr>
            <p:nvPr/>
          </p:nvSpPr>
          <p:spPr bwMode="auto">
            <a:xfrm>
              <a:off x="9838653" y="6548443"/>
              <a:ext cx="20638" cy="23813"/>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19">
              <a:extLst>
                <a:ext uri="{FF2B5EF4-FFF2-40B4-BE49-F238E27FC236}">
                  <a16:creationId xmlns:a16="http://schemas.microsoft.com/office/drawing/2014/main" id="{D6D7F687-2364-47A4-A4A0-8D8064B1E55B}"/>
                </a:ext>
              </a:extLst>
            </p:cNvPr>
            <p:cNvSpPr>
              <a:spLocks/>
            </p:cNvSpPr>
            <p:nvPr/>
          </p:nvSpPr>
          <p:spPr bwMode="auto">
            <a:xfrm>
              <a:off x="9864053" y="6619880"/>
              <a:ext cx="33338" cy="30163"/>
            </a:xfrm>
            <a:custGeom>
              <a:avLst/>
              <a:gdLst>
                <a:gd name="T0" fmla="*/ 9 w 21"/>
                <a:gd name="T1" fmla="*/ 0 h 19"/>
                <a:gd name="T2" fmla="*/ 21 w 21"/>
                <a:gd name="T3" fmla="*/ 11 h 19"/>
                <a:gd name="T4" fmla="*/ 12 w 21"/>
                <a:gd name="T5" fmla="*/ 19 h 19"/>
                <a:gd name="T6" fmla="*/ 0 w 21"/>
                <a:gd name="T7" fmla="*/ 8 h 19"/>
                <a:gd name="T8" fmla="*/ 9 w 21"/>
                <a:gd name="T9" fmla="*/ 0 h 19"/>
              </a:gdLst>
              <a:ahLst/>
              <a:cxnLst>
                <a:cxn ang="0">
                  <a:pos x="T0" y="T1"/>
                </a:cxn>
                <a:cxn ang="0">
                  <a:pos x="T2" y="T3"/>
                </a:cxn>
                <a:cxn ang="0">
                  <a:pos x="T4" y="T5"/>
                </a:cxn>
                <a:cxn ang="0">
                  <a:pos x="T6" y="T7"/>
                </a:cxn>
                <a:cxn ang="0">
                  <a:pos x="T8" y="T9"/>
                </a:cxn>
              </a:cxnLst>
              <a:rect l="0" t="0" r="r" b="b"/>
              <a:pathLst>
                <a:path w="21" h="19">
                  <a:moveTo>
                    <a:pt x="9" y="0"/>
                  </a:moveTo>
                  <a:lnTo>
                    <a:pt x="21" y="11"/>
                  </a:lnTo>
                  <a:lnTo>
                    <a:pt x="12" y="19"/>
                  </a:lnTo>
                  <a:lnTo>
                    <a:pt x="0" y="8"/>
                  </a:lnTo>
                  <a:lnTo>
                    <a:pt x="9" y="0"/>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20">
              <a:extLst>
                <a:ext uri="{FF2B5EF4-FFF2-40B4-BE49-F238E27FC236}">
                  <a16:creationId xmlns:a16="http://schemas.microsoft.com/office/drawing/2014/main" id="{768974DD-2FC9-4D2C-9F71-388B5EC1314E}"/>
                </a:ext>
              </a:extLst>
            </p:cNvPr>
            <p:cNvSpPr>
              <a:spLocks/>
            </p:cNvSpPr>
            <p:nvPr/>
          </p:nvSpPr>
          <p:spPr bwMode="auto">
            <a:xfrm>
              <a:off x="10013278" y="6470655"/>
              <a:ext cx="31750" cy="30163"/>
            </a:xfrm>
            <a:custGeom>
              <a:avLst/>
              <a:gdLst>
                <a:gd name="T0" fmla="*/ 8 w 20"/>
                <a:gd name="T1" fmla="*/ 0 h 19"/>
                <a:gd name="T2" fmla="*/ 20 w 20"/>
                <a:gd name="T3" fmla="*/ 11 h 19"/>
                <a:gd name="T4" fmla="*/ 11 w 20"/>
                <a:gd name="T5" fmla="*/ 19 h 19"/>
                <a:gd name="T6" fmla="*/ 0 w 20"/>
                <a:gd name="T7" fmla="*/ 8 h 19"/>
                <a:gd name="T8" fmla="*/ 8 w 20"/>
                <a:gd name="T9" fmla="*/ 0 h 19"/>
              </a:gdLst>
              <a:ahLst/>
              <a:cxnLst>
                <a:cxn ang="0">
                  <a:pos x="T0" y="T1"/>
                </a:cxn>
                <a:cxn ang="0">
                  <a:pos x="T2" y="T3"/>
                </a:cxn>
                <a:cxn ang="0">
                  <a:pos x="T4" y="T5"/>
                </a:cxn>
                <a:cxn ang="0">
                  <a:pos x="T6" y="T7"/>
                </a:cxn>
                <a:cxn ang="0">
                  <a:pos x="T8" y="T9"/>
                </a:cxn>
              </a:cxnLst>
              <a:rect l="0" t="0" r="r" b="b"/>
              <a:pathLst>
                <a:path w="20" h="19">
                  <a:moveTo>
                    <a:pt x="8" y="0"/>
                  </a:moveTo>
                  <a:lnTo>
                    <a:pt x="20" y="11"/>
                  </a:lnTo>
                  <a:lnTo>
                    <a:pt x="11" y="19"/>
                  </a:lnTo>
                  <a:lnTo>
                    <a:pt x="0" y="8"/>
                  </a:lnTo>
                  <a:lnTo>
                    <a:pt x="8" y="0"/>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21">
              <a:extLst>
                <a:ext uri="{FF2B5EF4-FFF2-40B4-BE49-F238E27FC236}">
                  <a16:creationId xmlns:a16="http://schemas.microsoft.com/office/drawing/2014/main" id="{5BED5C8D-DAD1-4155-9FD6-99050769F2E0}"/>
                </a:ext>
              </a:extLst>
            </p:cNvPr>
            <p:cNvSpPr>
              <a:spLocks/>
            </p:cNvSpPr>
            <p:nvPr/>
          </p:nvSpPr>
          <p:spPr bwMode="auto">
            <a:xfrm>
              <a:off x="10014866" y="6616705"/>
              <a:ext cx="31750" cy="31750"/>
            </a:xfrm>
            <a:custGeom>
              <a:avLst/>
              <a:gdLst>
                <a:gd name="T0" fmla="*/ 0 w 20"/>
                <a:gd name="T1" fmla="*/ 12 h 20"/>
                <a:gd name="T2" fmla="*/ 11 w 20"/>
                <a:gd name="T3" fmla="*/ 0 h 20"/>
                <a:gd name="T4" fmla="*/ 20 w 20"/>
                <a:gd name="T5" fmla="*/ 9 h 20"/>
                <a:gd name="T6" fmla="*/ 9 w 20"/>
                <a:gd name="T7" fmla="*/ 20 h 20"/>
                <a:gd name="T8" fmla="*/ 0 w 20"/>
                <a:gd name="T9" fmla="*/ 12 h 20"/>
              </a:gdLst>
              <a:ahLst/>
              <a:cxnLst>
                <a:cxn ang="0">
                  <a:pos x="T0" y="T1"/>
                </a:cxn>
                <a:cxn ang="0">
                  <a:pos x="T2" y="T3"/>
                </a:cxn>
                <a:cxn ang="0">
                  <a:pos x="T4" y="T5"/>
                </a:cxn>
                <a:cxn ang="0">
                  <a:pos x="T6" y="T7"/>
                </a:cxn>
                <a:cxn ang="0">
                  <a:pos x="T8" y="T9"/>
                </a:cxn>
              </a:cxnLst>
              <a:rect l="0" t="0" r="r" b="b"/>
              <a:pathLst>
                <a:path w="20" h="20">
                  <a:moveTo>
                    <a:pt x="0" y="12"/>
                  </a:moveTo>
                  <a:lnTo>
                    <a:pt x="11" y="0"/>
                  </a:lnTo>
                  <a:lnTo>
                    <a:pt x="20" y="9"/>
                  </a:lnTo>
                  <a:lnTo>
                    <a:pt x="9" y="20"/>
                  </a:lnTo>
                  <a:lnTo>
                    <a:pt x="0" y="12"/>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22">
              <a:extLst>
                <a:ext uri="{FF2B5EF4-FFF2-40B4-BE49-F238E27FC236}">
                  <a16:creationId xmlns:a16="http://schemas.microsoft.com/office/drawing/2014/main" id="{71EBD9EB-FE01-4E70-87A0-A1895871DF01}"/>
                </a:ext>
              </a:extLst>
            </p:cNvPr>
            <p:cNvSpPr>
              <a:spLocks/>
            </p:cNvSpPr>
            <p:nvPr/>
          </p:nvSpPr>
          <p:spPr bwMode="auto">
            <a:xfrm>
              <a:off x="9862466" y="6472243"/>
              <a:ext cx="31750" cy="30163"/>
            </a:xfrm>
            <a:custGeom>
              <a:avLst/>
              <a:gdLst>
                <a:gd name="T0" fmla="*/ 0 w 20"/>
                <a:gd name="T1" fmla="*/ 11 h 19"/>
                <a:gd name="T2" fmla="*/ 12 w 20"/>
                <a:gd name="T3" fmla="*/ 0 h 19"/>
                <a:gd name="T4" fmla="*/ 20 w 20"/>
                <a:gd name="T5" fmla="*/ 8 h 19"/>
                <a:gd name="T6" fmla="*/ 9 w 20"/>
                <a:gd name="T7" fmla="*/ 19 h 19"/>
                <a:gd name="T8" fmla="*/ 0 w 20"/>
                <a:gd name="T9" fmla="*/ 11 h 19"/>
              </a:gdLst>
              <a:ahLst/>
              <a:cxnLst>
                <a:cxn ang="0">
                  <a:pos x="T0" y="T1"/>
                </a:cxn>
                <a:cxn ang="0">
                  <a:pos x="T2" y="T3"/>
                </a:cxn>
                <a:cxn ang="0">
                  <a:pos x="T4" y="T5"/>
                </a:cxn>
                <a:cxn ang="0">
                  <a:pos x="T6" y="T7"/>
                </a:cxn>
                <a:cxn ang="0">
                  <a:pos x="T8" y="T9"/>
                </a:cxn>
              </a:cxnLst>
              <a:rect l="0" t="0" r="r" b="b"/>
              <a:pathLst>
                <a:path w="20" h="19">
                  <a:moveTo>
                    <a:pt x="0" y="11"/>
                  </a:moveTo>
                  <a:lnTo>
                    <a:pt x="12" y="0"/>
                  </a:lnTo>
                  <a:lnTo>
                    <a:pt x="20" y="8"/>
                  </a:lnTo>
                  <a:lnTo>
                    <a:pt x="9" y="19"/>
                  </a:lnTo>
                  <a:lnTo>
                    <a:pt x="0" y="11"/>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23">
              <a:extLst>
                <a:ext uri="{FF2B5EF4-FFF2-40B4-BE49-F238E27FC236}">
                  <a16:creationId xmlns:a16="http://schemas.microsoft.com/office/drawing/2014/main" id="{885F51A8-78C8-48AB-B231-ABD8577E49C8}"/>
                </a:ext>
              </a:extLst>
            </p:cNvPr>
            <p:cNvSpPr>
              <a:spLocks noEditPoints="1"/>
            </p:cNvSpPr>
            <p:nvPr/>
          </p:nvSpPr>
          <p:spPr bwMode="auto">
            <a:xfrm>
              <a:off x="9848178" y="6305555"/>
              <a:ext cx="114300" cy="112713"/>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4">
              <a:extLst>
                <a:ext uri="{FF2B5EF4-FFF2-40B4-BE49-F238E27FC236}">
                  <a16:creationId xmlns:a16="http://schemas.microsoft.com/office/drawing/2014/main" id="{20377464-3E13-4C81-9B9E-9CE6370A1340}"/>
                </a:ext>
              </a:extLst>
            </p:cNvPr>
            <p:cNvSpPr>
              <a:spLocks/>
            </p:cNvSpPr>
            <p:nvPr/>
          </p:nvSpPr>
          <p:spPr bwMode="auto">
            <a:xfrm>
              <a:off x="9895803" y="6296030"/>
              <a:ext cx="14288" cy="11113"/>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Rectangle 25">
              <a:extLst>
                <a:ext uri="{FF2B5EF4-FFF2-40B4-BE49-F238E27FC236}">
                  <a16:creationId xmlns:a16="http://schemas.microsoft.com/office/drawing/2014/main" id="{49C1CC4A-34AD-475D-98E3-EF1BAE28702D}"/>
                </a:ext>
              </a:extLst>
            </p:cNvPr>
            <p:cNvSpPr>
              <a:spLocks noChangeArrowheads="1"/>
            </p:cNvSpPr>
            <p:nvPr/>
          </p:nvSpPr>
          <p:spPr bwMode="auto">
            <a:xfrm>
              <a:off x="9898978" y="6416680"/>
              <a:ext cx="14288" cy="11113"/>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Rectangle 26">
              <a:extLst>
                <a:ext uri="{FF2B5EF4-FFF2-40B4-BE49-F238E27FC236}">
                  <a16:creationId xmlns:a16="http://schemas.microsoft.com/office/drawing/2014/main" id="{63FB0859-6382-41A5-8EE8-8D74933C3B94}"/>
                </a:ext>
              </a:extLst>
            </p:cNvPr>
            <p:cNvSpPr>
              <a:spLocks noChangeArrowheads="1"/>
            </p:cNvSpPr>
            <p:nvPr/>
          </p:nvSpPr>
          <p:spPr bwMode="auto">
            <a:xfrm>
              <a:off x="9959303" y="6354768"/>
              <a:ext cx="11113" cy="142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27">
              <a:extLst>
                <a:ext uri="{FF2B5EF4-FFF2-40B4-BE49-F238E27FC236}">
                  <a16:creationId xmlns:a16="http://schemas.microsoft.com/office/drawing/2014/main" id="{9CDFA2B7-26F5-45FB-8C36-1C8CF4E7D757}"/>
                </a:ext>
              </a:extLst>
            </p:cNvPr>
            <p:cNvSpPr>
              <a:spLocks/>
            </p:cNvSpPr>
            <p:nvPr/>
          </p:nvSpPr>
          <p:spPr bwMode="auto">
            <a:xfrm>
              <a:off x="9838653" y="6354768"/>
              <a:ext cx="12700" cy="14288"/>
            </a:xfrm>
            <a:custGeom>
              <a:avLst/>
              <a:gdLst>
                <a:gd name="T0" fmla="*/ 7 w 8"/>
                <a:gd name="T1" fmla="*/ 0 h 9"/>
                <a:gd name="T2" fmla="*/ 8 w 8"/>
                <a:gd name="T3" fmla="*/ 9 h 9"/>
                <a:gd name="T4" fmla="*/ 0 w 8"/>
                <a:gd name="T5" fmla="*/ 9 h 9"/>
                <a:gd name="T6" fmla="*/ 0 w 8"/>
                <a:gd name="T7" fmla="*/ 0 h 9"/>
                <a:gd name="T8" fmla="*/ 7 w 8"/>
                <a:gd name="T9" fmla="*/ 0 h 9"/>
              </a:gdLst>
              <a:ahLst/>
              <a:cxnLst>
                <a:cxn ang="0">
                  <a:pos x="T0" y="T1"/>
                </a:cxn>
                <a:cxn ang="0">
                  <a:pos x="T2" y="T3"/>
                </a:cxn>
                <a:cxn ang="0">
                  <a:pos x="T4" y="T5"/>
                </a:cxn>
                <a:cxn ang="0">
                  <a:pos x="T6" y="T7"/>
                </a:cxn>
                <a:cxn ang="0">
                  <a:pos x="T8" y="T9"/>
                </a:cxn>
              </a:cxnLst>
              <a:rect l="0" t="0" r="r" b="b"/>
              <a:pathLst>
                <a:path w="8" h="9">
                  <a:moveTo>
                    <a:pt x="7" y="0"/>
                  </a:moveTo>
                  <a:lnTo>
                    <a:pt x="8" y="9"/>
                  </a:lnTo>
                  <a:lnTo>
                    <a:pt x="0" y="9"/>
                  </a:lnTo>
                  <a:lnTo>
                    <a:pt x="0" y="0"/>
                  </a:lnTo>
                  <a:lnTo>
                    <a:pt x="7"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28">
              <a:extLst>
                <a:ext uri="{FF2B5EF4-FFF2-40B4-BE49-F238E27FC236}">
                  <a16:creationId xmlns:a16="http://schemas.microsoft.com/office/drawing/2014/main" id="{F7C3EFD2-FDE1-401E-A1EA-6B0B384E787A}"/>
                </a:ext>
              </a:extLst>
            </p:cNvPr>
            <p:cNvSpPr>
              <a:spLocks/>
            </p:cNvSpPr>
            <p:nvPr/>
          </p:nvSpPr>
          <p:spPr bwMode="auto">
            <a:xfrm>
              <a:off x="9854528" y="6396043"/>
              <a:ext cx="17463" cy="17463"/>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29">
              <a:extLst>
                <a:ext uri="{FF2B5EF4-FFF2-40B4-BE49-F238E27FC236}">
                  <a16:creationId xmlns:a16="http://schemas.microsoft.com/office/drawing/2014/main" id="{B8440025-63F4-4073-ABB9-9204C2A13E97}"/>
                </a:ext>
              </a:extLst>
            </p:cNvPr>
            <p:cNvSpPr>
              <a:spLocks/>
            </p:cNvSpPr>
            <p:nvPr/>
          </p:nvSpPr>
          <p:spPr bwMode="auto">
            <a:xfrm>
              <a:off x="9938666" y="6310318"/>
              <a:ext cx="17463" cy="17463"/>
            </a:xfrm>
            <a:custGeom>
              <a:avLst/>
              <a:gdLst>
                <a:gd name="T0" fmla="*/ 5 w 11"/>
                <a:gd name="T1" fmla="*/ 0 h 11"/>
                <a:gd name="T2" fmla="*/ 11 w 11"/>
                <a:gd name="T3" fmla="*/ 6 h 11"/>
                <a:gd name="T4" fmla="*/ 6 w 11"/>
                <a:gd name="T5" fmla="*/ 11 h 11"/>
                <a:gd name="T6" fmla="*/ 0 w 11"/>
                <a:gd name="T7" fmla="*/ 5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lnTo>
                    <a:pt x="11" y="6"/>
                  </a:lnTo>
                  <a:lnTo>
                    <a:pt x="6" y="11"/>
                  </a:lnTo>
                  <a:lnTo>
                    <a:pt x="0" y="5"/>
                  </a:lnTo>
                  <a:lnTo>
                    <a:pt x="5"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30">
              <a:extLst>
                <a:ext uri="{FF2B5EF4-FFF2-40B4-BE49-F238E27FC236}">
                  <a16:creationId xmlns:a16="http://schemas.microsoft.com/office/drawing/2014/main" id="{C025F5D2-E40C-4E07-A15F-8A0D18D0AF45}"/>
                </a:ext>
              </a:extLst>
            </p:cNvPr>
            <p:cNvSpPr>
              <a:spLocks/>
            </p:cNvSpPr>
            <p:nvPr/>
          </p:nvSpPr>
          <p:spPr bwMode="auto">
            <a:xfrm>
              <a:off x="9938666" y="6394455"/>
              <a:ext cx="19050" cy="17463"/>
            </a:xfrm>
            <a:custGeom>
              <a:avLst/>
              <a:gdLst>
                <a:gd name="T0" fmla="*/ 0 w 12"/>
                <a:gd name="T1" fmla="*/ 7 h 11"/>
                <a:gd name="T2" fmla="*/ 7 w 12"/>
                <a:gd name="T3" fmla="*/ 0 h 11"/>
                <a:gd name="T4" fmla="*/ 12 w 12"/>
                <a:gd name="T5" fmla="*/ 5 h 11"/>
                <a:gd name="T6" fmla="*/ 5 w 12"/>
                <a:gd name="T7" fmla="*/ 11 h 11"/>
                <a:gd name="T8" fmla="*/ 0 w 12"/>
                <a:gd name="T9" fmla="*/ 7 h 11"/>
              </a:gdLst>
              <a:ahLst/>
              <a:cxnLst>
                <a:cxn ang="0">
                  <a:pos x="T0" y="T1"/>
                </a:cxn>
                <a:cxn ang="0">
                  <a:pos x="T2" y="T3"/>
                </a:cxn>
                <a:cxn ang="0">
                  <a:pos x="T4" y="T5"/>
                </a:cxn>
                <a:cxn ang="0">
                  <a:pos x="T6" y="T7"/>
                </a:cxn>
                <a:cxn ang="0">
                  <a:pos x="T8" y="T9"/>
                </a:cxn>
              </a:cxnLst>
              <a:rect l="0" t="0" r="r" b="b"/>
              <a:pathLst>
                <a:path w="12" h="11">
                  <a:moveTo>
                    <a:pt x="0" y="7"/>
                  </a:moveTo>
                  <a:lnTo>
                    <a:pt x="7" y="0"/>
                  </a:lnTo>
                  <a:lnTo>
                    <a:pt x="12" y="5"/>
                  </a:lnTo>
                  <a:lnTo>
                    <a:pt x="5" y="11"/>
                  </a:lnTo>
                  <a:lnTo>
                    <a:pt x="0" y="7"/>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31">
              <a:extLst>
                <a:ext uri="{FF2B5EF4-FFF2-40B4-BE49-F238E27FC236}">
                  <a16:creationId xmlns:a16="http://schemas.microsoft.com/office/drawing/2014/main" id="{B9D41EA4-42DD-4206-BC08-94A66E6F55F7}"/>
                </a:ext>
              </a:extLst>
            </p:cNvPr>
            <p:cNvSpPr>
              <a:spLocks/>
            </p:cNvSpPr>
            <p:nvPr/>
          </p:nvSpPr>
          <p:spPr bwMode="auto">
            <a:xfrm>
              <a:off x="9852941" y="6311905"/>
              <a:ext cx="17463" cy="17463"/>
            </a:xfrm>
            <a:custGeom>
              <a:avLst/>
              <a:gdLst>
                <a:gd name="T0" fmla="*/ 0 w 11"/>
                <a:gd name="T1" fmla="*/ 6 h 11"/>
                <a:gd name="T2" fmla="*/ 6 w 11"/>
                <a:gd name="T3" fmla="*/ 0 h 11"/>
                <a:gd name="T4" fmla="*/ 11 w 11"/>
                <a:gd name="T5" fmla="*/ 4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4"/>
                  </a:lnTo>
                  <a:lnTo>
                    <a:pt x="5" y="11"/>
                  </a:lnTo>
                  <a:lnTo>
                    <a:pt x="0" y="6"/>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4" name="Group 113">
            <a:extLst>
              <a:ext uri="{FF2B5EF4-FFF2-40B4-BE49-F238E27FC236}">
                <a16:creationId xmlns:a16="http://schemas.microsoft.com/office/drawing/2014/main" id="{F06FD9F4-C471-4E18-BDCC-44A1DC505F93}"/>
              </a:ext>
              <a:ext uri="{C183D7F6-B498-43B3-948B-1728B52AA6E4}">
                <adec:decorative xmlns:adec="http://schemas.microsoft.com/office/drawing/2017/decorative" val="1"/>
              </a:ext>
            </a:extLst>
          </p:cNvPr>
          <p:cNvGrpSpPr/>
          <p:nvPr/>
        </p:nvGrpSpPr>
        <p:grpSpPr>
          <a:xfrm>
            <a:off x="10901962" y="2602294"/>
            <a:ext cx="842474" cy="752553"/>
            <a:chOff x="6311663" y="3021556"/>
            <a:chExt cx="649207" cy="579914"/>
          </a:xfrm>
        </p:grpSpPr>
        <p:sp>
          <p:nvSpPr>
            <p:cNvPr id="115" name="Rectangle 114">
              <a:extLst>
                <a:ext uri="{FF2B5EF4-FFF2-40B4-BE49-F238E27FC236}">
                  <a16:creationId xmlns:a16="http://schemas.microsoft.com/office/drawing/2014/main" id="{6E4A9305-0026-4861-B7A7-8FE3EACD6E93}"/>
                </a:ext>
              </a:extLst>
            </p:cNvPr>
            <p:cNvSpPr/>
            <p:nvPr/>
          </p:nvSpPr>
          <p:spPr bwMode="auto">
            <a:xfrm>
              <a:off x="6311663" y="3021556"/>
              <a:ext cx="649207" cy="5799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16" name="Graphic 115" descr="Functions icon">
              <a:extLst>
                <a:ext uri="{FF2B5EF4-FFF2-40B4-BE49-F238E27FC236}">
                  <a16:creationId xmlns:a16="http://schemas.microsoft.com/office/drawing/2014/main" id="{DC4562D2-37F8-4373-8BA4-7CA7FF5A64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626" y="3079873"/>
              <a:ext cx="463280" cy="463280"/>
            </a:xfrm>
            <a:prstGeom prst="rect">
              <a:avLst/>
            </a:prstGeom>
          </p:spPr>
        </p:pic>
      </p:grpSp>
      <p:grpSp>
        <p:nvGrpSpPr>
          <p:cNvPr id="121" name="Graphic 63">
            <a:extLst>
              <a:ext uri="{FF2B5EF4-FFF2-40B4-BE49-F238E27FC236}">
                <a16:creationId xmlns:a16="http://schemas.microsoft.com/office/drawing/2014/main" id="{D22F5751-0A94-4DAF-A4A8-A270FA07E0E8}"/>
              </a:ext>
              <a:ext uri="{C183D7F6-B498-43B3-948B-1728B52AA6E4}">
                <adec:decorative xmlns:adec="http://schemas.microsoft.com/office/drawing/2017/decorative" val="1"/>
              </a:ext>
            </a:extLst>
          </p:cNvPr>
          <p:cNvGrpSpPr/>
          <p:nvPr/>
        </p:nvGrpSpPr>
        <p:grpSpPr>
          <a:xfrm>
            <a:off x="6549124" y="4527218"/>
            <a:ext cx="545968" cy="545968"/>
            <a:chOff x="5366688" y="3010214"/>
            <a:chExt cx="492116" cy="492116"/>
          </a:xfrm>
        </p:grpSpPr>
        <p:sp>
          <p:nvSpPr>
            <p:cNvPr id="122" name="Freeform: Shape 121">
              <a:extLst>
                <a:ext uri="{FF2B5EF4-FFF2-40B4-BE49-F238E27FC236}">
                  <a16:creationId xmlns:a16="http://schemas.microsoft.com/office/drawing/2014/main" id="{947AEBDF-04CA-4D00-AEBC-79E8D5A20F03}"/>
                </a:ext>
              </a:extLst>
            </p:cNvPr>
            <p:cNvSpPr/>
            <p:nvPr/>
          </p:nvSpPr>
          <p:spPr>
            <a:xfrm>
              <a:off x="5673612" y="3010750"/>
              <a:ext cx="126834" cy="126834"/>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defTabSz="1097240"/>
              <a:endParaRPr lang="en-US" sz="2118">
                <a:solidFill>
                  <a:srgbClr val="1A1A1A"/>
                </a:solidFill>
                <a:latin typeface="Segoe UI"/>
              </a:endParaRPr>
            </a:p>
          </p:txBody>
        </p:sp>
        <p:sp>
          <p:nvSpPr>
            <p:cNvPr id="123" name="Freeform: Shape 122">
              <a:extLst>
                <a:ext uri="{FF2B5EF4-FFF2-40B4-BE49-F238E27FC236}">
                  <a16:creationId xmlns:a16="http://schemas.microsoft.com/office/drawing/2014/main" id="{2CBA99E1-AC87-4BD2-9CA3-8AC0CB3A9A37}"/>
                </a:ext>
              </a:extLst>
            </p:cNvPr>
            <p:cNvSpPr/>
            <p:nvPr/>
          </p:nvSpPr>
          <p:spPr>
            <a:xfrm>
              <a:off x="5620396" y="3161267"/>
              <a:ext cx="233375" cy="131907"/>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defTabSz="1097240"/>
              <a:endParaRPr lang="en-US" sz="2118">
                <a:solidFill>
                  <a:srgbClr val="1A1A1A"/>
                </a:solidFill>
                <a:latin typeface="Segoe UI"/>
              </a:endParaRPr>
            </a:p>
          </p:txBody>
        </p:sp>
        <p:sp>
          <p:nvSpPr>
            <p:cNvPr id="124" name="Freeform: Shape 123">
              <a:extLst>
                <a:ext uri="{FF2B5EF4-FFF2-40B4-BE49-F238E27FC236}">
                  <a16:creationId xmlns:a16="http://schemas.microsoft.com/office/drawing/2014/main" id="{8548A9AF-5495-475D-A7D2-D2FA1C186324}"/>
                </a:ext>
              </a:extLst>
            </p:cNvPr>
            <p:cNvSpPr/>
            <p:nvPr/>
          </p:nvSpPr>
          <p:spPr>
            <a:xfrm>
              <a:off x="5418180" y="32165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bg1"/>
            </a:solidFill>
            <a:ln w="5008" cap="flat">
              <a:noFill/>
              <a:prstDash val="solid"/>
              <a:miter/>
            </a:ln>
          </p:spPr>
          <p:txBody>
            <a:bodyPr rtlCol="0" anchor="ctr"/>
            <a:lstStyle/>
            <a:p>
              <a:pPr defTabSz="1097240"/>
              <a:endParaRPr lang="en-US" sz="2118">
                <a:solidFill>
                  <a:srgbClr val="1A1A1A"/>
                </a:solidFill>
                <a:latin typeface="Segoe UI"/>
              </a:endParaRPr>
            </a:p>
          </p:txBody>
        </p:sp>
        <p:sp>
          <p:nvSpPr>
            <p:cNvPr id="125" name="Freeform: Shape 124">
              <a:extLst>
                <a:ext uri="{FF2B5EF4-FFF2-40B4-BE49-F238E27FC236}">
                  <a16:creationId xmlns:a16="http://schemas.microsoft.com/office/drawing/2014/main" id="{9F568BBD-314D-442A-BFF3-CD0F6AC1384E}"/>
                </a:ext>
              </a:extLst>
            </p:cNvPr>
            <p:cNvSpPr/>
            <p:nvPr/>
          </p:nvSpPr>
          <p:spPr>
            <a:xfrm>
              <a:off x="5365475" y="33670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bg1"/>
            </a:solidFill>
            <a:ln w="5008" cap="flat">
              <a:noFill/>
              <a:prstDash val="solid"/>
              <a:miter/>
            </a:ln>
          </p:spPr>
          <p:txBody>
            <a:bodyPr rtlCol="0" anchor="ctr"/>
            <a:lstStyle/>
            <a:p>
              <a:pPr defTabSz="1097240"/>
              <a:endParaRPr lang="en-US" sz="2118">
                <a:solidFill>
                  <a:srgbClr val="1A1A1A"/>
                </a:solidFill>
                <a:latin typeface="Segoe UI"/>
              </a:endParaRPr>
            </a:p>
          </p:txBody>
        </p:sp>
      </p:grpSp>
      <p:sp>
        <p:nvSpPr>
          <p:cNvPr id="128" name="Rectangle 127">
            <a:extLst>
              <a:ext uri="{FF2B5EF4-FFF2-40B4-BE49-F238E27FC236}">
                <a16:creationId xmlns:a16="http://schemas.microsoft.com/office/drawing/2014/main" id="{D2D16476-CC18-4F14-9DCA-CF4A2682DD3E}"/>
              </a:ext>
              <a:ext uri="{C183D7F6-B498-43B3-948B-1728B52AA6E4}">
                <adec:decorative xmlns:adec="http://schemas.microsoft.com/office/drawing/2017/decorative" val="1"/>
              </a:ext>
            </a:extLst>
          </p:cNvPr>
          <p:cNvSpPr/>
          <p:nvPr/>
        </p:nvSpPr>
        <p:spPr bwMode="auto">
          <a:xfrm>
            <a:off x="9126160" y="4225290"/>
            <a:ext cx="144624" cy="9653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17CA2794-AAD3-4E1E-BABB-6E20823B54B4}"/>
              </a:ext>
              <a:ext uri="{C183D7F6-B498-43B3-948B-1728B52AA6E4}">
                <adec:decorative xmlns:adec="http://schemas.microsoft.com/office/drawing/2017/decorative" val="1"/>
              </a:ext>
            </a:extLst>
          </p:cNvPr>
          <p:cNvSpPr/>
          <p:nvPr/>
        </p:nvSpPr>
        <p:spPr bwMode="auto">
          <a:xfrm>
            <a:off x="9332144" y="4225290"/>
            <a:ext cx="144624" cy="9653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34" name="Freeform: Shape 133">
            <a:extLst>
              <a:ext uri="{FF2B5EF4-FFF2-40B4-BE49-F238E27FC236}">
                <a16:creationId xmlns:a16="http://schemas.microsoft.com/office/drawing/2014/main" id="{6E53D2AE-B5D8-43F2-9838-95F0207C32BF}"/>
              </a:ext>
              <a:ext uri="{C183D7F6-B498-43B3-948B-1728B52AA6E4}">
                <adec:decorative xmlns:adec="http://schemas.microsoft.com/office/drawing/2017/decorative" val="1"/>
              </a:ext>
            </a:extLst>
          </p:cNvPr>
          <p:cNvSpPr/>
          <p:nvPr/>
        </p:nvSpPr>
        <p:spPr bwMode="auto">
          <a:xfrm>
            <a:off x="8735209" y="4028798"/>
            <a:ext cx="2287391" cy="665398"/>
          </a:xfrm>
          <a:custGeom>
            <a:avLst/>
            <a:gdLst>
              <a:gd name="connsiteX0" fmla="*/ 0 w 2195635"/>
              <a:gd name="connsiteY0" fmla="*/ 0 h 665398"/>
              <a:gd name="connsiteX1" fmla="*/ 441064 w 2195635"/>
              <a:gd name="connsiteY1" fmla="*/ 107577 h 665398"/>
              <a:gd name="connsiteX2" fmla="*/ 914400 w 2195635"/>
              <a:gd name="connsiteY2" fmla="*/ 580913 h 665398"/>
              <a:gd name="connsiteX3" fmla="*/ 1570617 w 2195635"/>
              <a:gd name="connsiteY3" fmla="*/ 645459 h 665398"/>
              <a:gd name="connsiteX4" fmla="*/ 2140772 w 2195635"/>
              <a:gd name="connsiteY4" fmla="*/ 355003 h 665398"/>
              <a:gd name="connsiteX5" fmla="*/ 2140772 w 2195635"/>
              <a:gd name="connsiteY5" fmla="*/ 365760 h 66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5635" h="665398">
                <a:moveTo>
                  <a:pt x="0" y="0"/>
                </a:moveTo>
                <a:cubicBezTo>
                  <a:pt x="144332" y="5379"/>
                  <a:pt x="288664" y="10758"/>
                  <a:pt x="441064" y="107577"/>
                </a:cubicBezTo>
                <a:cubicBezTo>
                  <a:pt x="593464" y="204396"/>
                  <a:pt x="726141" y="491266"/>
                  <a:pt x="914400" y="580913"/>
                </a:cubicBezTo>
                <a:cubicBezTo>
                  <a:pt x="1102659" y="670560"/>
                  <a:pt x="1366222" y="683111"/>
                  <a:pt x="1570617" y="645459"/>
                </a:cubicBezTo>
                <a:cubicBezTo>
                  <a:pt x="1775012" y="607807"/>
                  <a:pt x="2140772" y="355003"/>
                  <a:pt x="2140772" y="355003"/>
                </a:cubicBezTo>
                <a:cubicBezTo>
                  <a:pt x="2235798" y="308387"/>
                  <a:pt x="2188285" y="337073"/>
                  <a:pt x="2140772" y="365760"/>
                </a:cubicBezTo>
              </a:path>
            </a:pathLst>
          </a:custGeom>
          <a:ln w="12700">
            <a:solidFill>
              <a:schemeClr val="accent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5" name="Rectangle 134">
            <a:extLst>
              <a:ext uri="{FF2B5EF4-FFF2-40B4-BE49-F238E27FC236}">
                <a16:creationId xmlns:a16="http://schemas.microsoft.com/office/drawing/2014/main" id="{5D8A0F66-944B-4F67-A822-8689610BD328}"/>
              </a:ext>
              <a:ext uri="{C183D7F6-B498-43B3-948B-1728B52AA6E4}">
                <adec:decorative xmlns:adec="http://schemas.microsoft.com/office/drawing/2017/decorative" val="1"/>
              </a:ext>
            </a:extLst>
          </p:cNvPr>
          <p:cNvSpPr/>
          <p:nvPr/>
        </p:nvSpPr>
        <p:spPr bwMode="auto">
          <a:xfrm>
            <a:off x="9868396" y="4694196"/>
            <a:ext cx="144624" cy="4964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58FFEE2A-2FB5-40DA-9454-69AF79544559}"/>
              </a:ext>
              <a:ext uri="{C183D7F6-B498-43B3-948B-1728B52AA6E4}">
                <adec:decorative xmlns:adec="http://schemas.microsoft.com/office/drawing/2017/decorative" val="1"/>
              </a:ext>
            </a:extLst>
          </p:cNvPr>
          <p:cNvSpPr/>
          <p:nvPr/>
        </p:nvSpPr>
        <p:spPr bwMode="auto">
          <a:xfrm>
            <a:off x="10074380" y="4694196"/>
            <a:ext cx="144624" cy="4964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434C8661-D588-4B67-B472-F37DBA28F00A}"/>
              </a:ext>
              <a:ext uri="{C183D7F6-B498-43B3-948B-1728B52AA6E4}">
                <adec:decorative xmlns:adec="http://schemas.microsoft.com/office/drawing/2017/decorative" val="1"/>
              </a:ext>
            </a:extLst>
          </p:cNvPr>
          <p:cNvSpPr/>
          <p:nvPr/>
        </p:nvSpPr>
        <p:spPr bwMode="auto">
          <a:xfrm>
            <a:off x="10615746" y="4488180"/>
            <a:ext cx="144624" cy="7024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F809239F-A48C-4E4B-8CC8-B5EB5A7DC5B4}"/>
              </a:ext>
              <a:ext uri="{C183D7F6-B498-43B3-948B-1728B52AA6E4}">
                <adec:decorative xmlns:adec="http://schemas.microsoft.com/office/drawing/2017/decorative" val="1"/>
              </a:ext>
            </a:extLst>
          </p:cNvPr>
          <p:cNvSpPr/>
          <p:nvPr/>
        </p:nvSpPr>
        <p:spPr bwMode="auto">
          <a:xfrm>
            <a:off x="10821730" y="4488180"/>
            <a:ext cx="144624" cy="7024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69554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25"/>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3.95833E-6 3.7037E-7 L -3.95833E-6 0.03495 " pathEditMode="relative" rAng="0" ptsTypes="AA">
                                      <p:cBhvr>
                                        <p:cTn id="14" dur="500" spd="-100000" fill="hold"/>
                                        <p:tgtEl>
                                          <p:spTgt spid="24"/>
                                        </p:tgtEl>
                                        <p:attrNameLst>
                                          <p:attrName>ppt_x</p:attrName>
                                          <p:attrName>ppt_y</p:attrName>
                                        </p:attrNameLst>
                                      </p:cBhvr>
                                      <p:rCtr x="0" y="1736"/>
                                    </p:animMotion>
                                  </p:childTnLst>
                                </p:cTn>
                              </p:par>
                              <p:par>
                                <p:cTn id="15" presetID="10"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par>
                                <p:cTn id="18" presetID="42" presetClass="path" presetSubtype="0" decel="100000" fill="hold" nodeType="withEffect">
                                  <p:stCondLst>
                                    <p:cond delay="0"/>
                                  </p:stCondLst>
                                  <p:childTnLst>
                                    <p:animMotion origin="layout" path="M 1.04167E-6 -4.44444E-6 L 1.04167E-6 0.03496 " pathEditMode="relative" rAng="0" ptsTypes="AA">
                                      <p:cBhvr>
                                        <p:cTn id="19" dur="500" spd="-100000" fill="hold"/>
                                        <p:tgtEl>
                                          <p:spTgt spid="81"/>
                                        </p:tgtEl>
                                        <p:attrNameLst>
                                          <p:attrName>ppt_x</p:attrName>
                                          <p:attrName>ppt_y</p:attrName>
                                        </p:attrNameLst>
                                      </p:cBhvr>
                                      <p:rCtr x="0" y="1736"/>
                                    </p:animMotion>
                                  </p:childTnLst>
                                </p:cTn>
                              </p:par>
                              <p:par>
                                <p:cTn id="20" presetID="10" presetClass="entr" presetSubtype="0"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42" presetClass="path" presetSubtype="0" decel="100000" fill="hold" nodeType="withEffect">
                                  <p:stCondLst>
                                    <p:cond delay="0"/>
                                  </p:stCondLst>
                                  <p:childTnLst>
                                    <p:animMotion origin="layout" path="M 1.45833E-6 0 L 1.45833E-6 0.03495 " pathEditMode="relative" rAng="0" ptsTypes="AA">
                                      <p:cBhvr>
                                        <p:cTn id="24" dur="500" spd="-100000" fill="hold"/>
                                        <p:tgtEl>
                                          <p:spTgt spid="8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E7B62E2F-2FEA-49B6-9ACE-B25D1A730420}"/>
              </a:ext>
              <a:ext uri="{C183D7F6-B498-43B3-948B-1728B52AA6E4}">
                <adec:decorative xmlns:adec="http://schemas.microsoft.com/office/drawing/2017/decorative" val="1"/>
              </a:ext>
            </a:extLst>
          </p:cNvPr>
          <p:cNvGrpSpPr/>
          <p:nvPr/>
        </p:nvGrpSpPr>
        <p:grpSpPr>
          <a:xfrm>
            <a:off x="6695620" y="4487466"/>
            <a:ext cx="554803" cy="542194"/>
            <a:chOff x="3350388" y="5184253"/>
            <a:chExt cx="610083" cy="596218"/>
          </a:xfrm>
          <a:solidFill>
            <a:schemeClr val="accent1"/>
          </a:solidFill>
        </p:grpSpPr>
        <p:sp>
          <p:nvSpPr>
            <p:cNvPr id="69" name="Graphic 3">
              <a:extLst>
                <a:ext uri="{FF2B5EF4-FFF2-40B4-BE49-F238E27FC236}">
                  <a16:creationId xmlns:a16="http://schemas.microsoft.com/office/drawing/2014/main" id="{6E1C1409-C253-4A7F-8939-96F8A3FF6A6A}"/>
                </a:ext>
              </a:extLst>
            </p:cNvPr>
            <p:cNvSpPr/>
            <p:nvPr/>
          </p:nvSpPr>
          <p:spPr>
            <a:xfrm>
              <a:off x="3350388" y="5184253"/>
              <a:ext cx="610083" cy="596218"/>
            </a:xfrm>
            <a:custGeom>
              <a:avLst/>
              <a:gdLst>
                <a:gd name="connsiteX0" fmla="*/ 305615 w 610083"/>
                <a:gd name="connsiteY0" fmla="*/ 0 h 596218"/>
                <a:gd name="connsiteX1" fmla="*/ 281168 w 610083"/>
                <a:gd name="connsiteY1" fmla="*/ 5535 h 596218"/>
                <a:gd name="connsiteX2" fmla="*/ 81560 w 610083"/>
                <a:gd name="connsiteY2" fmla="*/ 101352 h 596218"/>
                <a:gd name="connsiteX3" fmla="*/ 50800 w 610083"/>
                <a:gd name="connsiteY3" fmla="*/ 139742 h 596218"/>
                <a:gd name="connsiteX4" fmla="*/ 1497 w 610083"/>
                <a:gd name="connsiteY4" fmla="*/ 354714 h 596218"/>
                <a:gd name="connsiteX5" fmla="*/ 12540 w 610083"/>
                <a:gd name="connsiteY5" fmla="*/ 402999 h 596218"/>
                <a:gd name="connsiteX6" fmla="*/ 150599 w 610083"/>
                <a:gd name="connsiteY6" fmla="*/ 575220 h 596218"/>
                <a:gd name="connsiteX7" fmla="*/ 194381 w 610083"/>
                <a:gd name="connsiteY7" fmla="*/ 596218 h 596218"/>
                <a:gd name="connsiteX8" fmla="*/ 415663 w 610083"/>
                <a:gd name="connsiteY8" fmla="*/ 596218 h 596218"/>
                <a:gd name="connsiteX9" fmla="*/ 459456 w 610083"/>
                <a:gd name="connsiteY9" fmla="*/ 575231 h 596218"/>
                <a:gd name="connsiteX10" fmla="*/ 597524 w 610083"/>
                <a:gd name="connsiteY10" fmla="*/ 403032 h 596218"/>
                <a:gd name="connsiteX11" fmla="*/ 608561 w 610083"/>
                <a:gd name="connsiteY11" fmla="*/ 354725 h 596218"/>
                <a:gd name="connsiteX12" fmla="*/ 559266 w 610083"/>
                <a:gd name="connsiteY12" fmla="*/ 139753 h 596218"/>
                <a:gd name="connsiteX13" fmla="*/ 528496 w 610083"/>
                <a:gd name="connsiteY13" fmla="*/ 101363 h 596218"/>
                <a:gd name="connsiteX14" fmla="*/ 329686 w 610083"/>
                <a:gd name="connsiteY14" fmla="*/ 5535 h 596218"/>
                <a:gd name="connsiteX15" fmla="*/ 305615 w 610083"/>
                <a:gd name="connsiteY15" fmla="*/ 0 h 596218"/>
                <a:gd name="connsiteX16" fmla="*/ 305615 w 610083"/>
                <a:gd name="connsiteY16" fmla="*/ 18602 h 596218"/>
                <a:gd name="connsiteX17" fmla="*/ 321788 w 610083"/>
                <a:gd name="connsiteY17" fmla="*/ 22174 h 596218"/>
                <a:gd name="connsiteX18" fmla="*/ 521407 w 610083"/>
                <a:gd name="connsiteY18" fmla="*/ 117569 h 596218"/>
                <a:gd name="connsiteX19" fmla="*/ 541917 w 610083"/>
                <a:gd name="connsiteY19" fmla="*/ 143303 h 596218"/>
                <a:gd name="connsiteX20" fmla="*/ 591201 w 610083"/>
                <a:gd name="connsiteY20" fmla="*/ 358263 h 596218"/>
                <a:gd name="connsiteX21" fmla="*/ 583714 w 610083"/>
                <a:gd name="connsiteY21" fmla="*/ 390720 h 596218"/>
                <a:gd name="connsiteX22" fmla="*/ 445646 w 610083"/>
                <a:gd name="connsiteY22" fmla="*/ 562941 h 596218"/>
                <a:gd name="connsiteX23" fmla="*/ 416085 w 610083"/>
                <a:gd name="connsiteY23" fmla="*/ 577194 h 596218"/>
                <a:gd name="connsiteX24" fmla="*/ 194769 w 610083"/>
                <a:gd name="connsiteY24" fmla="*/ 577194 h 596218"/>
                <a:gd name="connsiteX25" fmla="*/ 165196 w 610083"/>
                <a:gd name="connsiteY25" fmla="*/ 562941 h 596218"/>
                <a:gd name="connsiteX26" fmla="*/ 27124 w 610083"/>
                <a:gd name="connsiteY26" fmla="*/ 390731 h 596218"/>
                <a:gd name="connsiteX27" fmla="*/ 19632 w 610083"/>
                <a:gd name="connsiteY27" fmla="*/ 358263 h 596218"/>
                <a:gd name="connsiteX28" fmla="*/ 68948 w 610083"/>
                <a:gd name="connsiteY28" fmla="*/ 143303 h 596218"/>
                <a:gd name="connsiteX29" fmla="*/ 89446 w 610083"/>
                <a:gd name="connsiteY29" fmla="*/ 117569 h 596218"/>
                <a:gd name="connsiteX30" fmla="*/ 289055 w 610083"/>
                <a:gd name="connsiteY30" fmla="*/ 21752 h 596218"/>
                <a:gd name="connsiteX31" fmla="*/ 305615 w 610083"/>
                <a:gd name="connsiteY31" fmla="*/ 18580 h 596218"/>
                <a:gd name="connsiteX32" fmla="*/ 305615 w 610083"/>
                <a:gd name="connsiteY32" fmla="*/ 18602 h 59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10083" h="596218">
                  <a:moveTo>
                    <a:pt x="305615" y="0"/>
                  </a:moveTo>
                  <a:cubicBezTo>
                    <a:pt x="297163" y="89"/>
                    <a:pt x="288833" y="1986"/>
                    <a:pt x="281168" y="5535"/>
                  </a:cubicBezTo>
                  <a:lnTo>
                    <a:pt x="81560" y="101352"/>
                  </a:lnTo>
                  <a:cubicBezTo>
                    <a:pt x="65942" y="108706"/>
                    <a:pt x="54605" y="122871"/>
                    <a:pt x="50800" y="139742"/>
                  </a:cubicBezTo>
                  <a:lnTo>
                    <a:pt x="1497" y="354714"/>
                  </a:lnTo>
                  <a:cubicBezTo>
                    <a:pt x="-2493" y="371663"/>
                    <a:pt x="1597" y="389500"/>
                    <a:pt x="12540" y="402999"/>
                  </a:cubicBezTo>
                  <a:lnTo>
                    <a:pt x="150599" y="575220"/>
                  </a:lnTo>
                  <a:cubicBezTo>
                    <a:pt x="161236" y="588564"/>
                    <a:pt x="177354" y="596296"/>
                    <a:pt x="194381" y="596218"/>
                  </a:cubicBezTo>
                  <a:lnTo>
                    <a:pt x="415663" y="596218"/>
                  </a:lnTo>
                  <a:cubicBezTo>
                    <a:pt x="432690" y="596296"/>
                    <a:pt x="448830" y="588575"/>
                    <a:pt x="459456" y="575231"/>
                  </a:cubicBezTo>
                  <a:lnTo>
                    <a:pt x="597524" y="403032"/>
                  </a:lnTo>
                  <a:cubicBezTo>
                    <a:pt x="608505" y="389533"/>
                    <a:pt x="612598" y="371674"/>
                    <a:pt x="608561" y="354725"/>
                  </a:cubicBezTo>
                  <a:lnTo>
                    <a:pt x="559266" y="139753"/>
                  </a:lnTo>
                  <a:cubicBezTo>
                    <a:pt x="555461" y="122893"/>
                    <a:pt x="544103" y="108717"/>
                    <a:pt x="528496" y="101363"/>
                  </a:cubicBezTo>
                  <a:lnTo>
                    <a:pt x="329686" y="5535"/>
                  </a:lnTo>
                  <a:cubicBezTo>
                    <a:pt x="322165" y="1930"/>
                    <a:pt x="313946" y="56"/>
                    <a:pt x="305615" y="0"/>
                  </a:cubicBezTo>
                  <a:close/>
                  <a:moveTo>
                    <a:pt x="305615" y="18602"/>
                  </a:moveTo>
                  <a:cubicBezTo>
                    <a:pt x="311206" y="18602"/>
                    <a:pt x="316730" y="19822"/>
                    <a:pt x="321788" y="22174"/>
                  </a:cubicBezTo>
                  <a:lnTo>
                    <a:pt x="521407" y="117569"/>
                  </a:lnTo>
                  <a:cubicBezTo>
                    <a:pt x="531746" y="122627"/>
                    <a:pt x="539277" y="132066"/>
                    <a:pt x="541917" y="143303"/>
                  </a:cubicBezTo>
                  <a:lnTo>
                    <a:pt x="591201" y="358263"/>
                  </a:lnTo>
                  <a:cubicBezTo>
                    <a:pt x="593985" y="369666"/>
                    <a:pt x="591190" y="381702"/>
                    <a:pt x="583714" y="390720"/>
                  </a:cubicBezTo>
                  <a:lnTo>
                    <a:pt x="445646" y="562941"/>
                  </a:lnTo>
                  <a:cubicBezTo>
                    <a:pt x="438492" y="571981"/>
                    <a:pt x="427588" y="577239"/>
                    <a:pt x="416085" y="577194"/>
                  </a:cubicBezTo>
                  <a:lnTo>
                    <a:pt x="194769" y="577194"/>
                  </a:lnTo>
                  <a:cubicBezTo>
                    <a:pt x="183266" y="577239"/>
                    <a:pt x="172373" y="571981"/>
                    <a:pt x="165196" y="562941"/>
                  </a:cubicBezTo>
                  <a:lnTo>
                    <a:pt x="27124" y="390731"/>
                  </a:lnTo>
                  <a:cubicBezTo>
                    <a:pt x="19994" y="381535"/>
                    <a:pt x="17256" y="369666"/>
                    <a:pt x="19632" y="358263"/>
                  </a:cubicBezTo>
                  <a:lnTo>
                    <a:pt x="68948" y="143303"/>
                  </a:lnTo>
                  <a:cubicBezTo>
                    <a:pt x="71499" y="132022"/>
                    <a:pt x="79053" y="122538"/>
                    <a:pt x="89446" y="117569"/>
                  </a:cubicBezTo>
                  <a:lnTo>
                    <a:pt x="289055" y="21752"/>
                  </a:lnTo>
                  <a:cubicBezTo>
                    <a:pt x="294346" y="19722"/>
                    <a:pt x="299958" y="18646"/>
                    <a:pt x="305615" y="18580"/>
                  </a:cubicBezTo>
                  <a:lnTo>
                    <a:pt x="305615" y="18602"/>
                  </a:lnTo>
                  <a:close/>
                </a:path>
              </a:pathLst>
            </a:custGeom>
            <a:grpFill/>
            <a:ln w="1108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Graphic 3">
              <a:extLst>
                <a:ext uri="{FF2B5EF4-FFF2-40B4-BE49-F238E27FC236}">
                  <a16:creationId xmlns:a16="http://schemas.microsoft.com/office/drawing/2014/main" id="{22155527-3E45-46C4-B76D-2165B9310EC1}"/>
                </a:ext>
              </a:extLst>
            </p:cNvPr>
            <p:cNvSpPr/>
            <p:nvPr/>
          </p:nvSpPr>
          <p:spPr>
            <a:xfrm>
              <a:off x="3447186" y="5275716"/>
              <a:ext cx="420294" cy="410170"/>
            </a:xfrm>
            <a:custGeom>
              <a:avLst/>
              <a:gdLst>
                <a:gd name="connsiteX0" fmla="*/ 313352 w 420294"/>
                <a:gd name="connsiteY0" fmla="*/ 282652 h 410170"/>
                <a:gd name="connsiteX1" fmla="*/ 275472 w 420294"/>
                <a:gd name="connsiteY1" fmla="*/ 321054 h 410170"/>
                <a:gd name="connsiteX2" fmla="*/ 250624 w 420294"/>
                <a:gd name="connsiteY2" fmla="*/ 261277 h 410170"/>
                <a:gd name="connsiteX3" fmla="*/ 256148 w 420294"/>
                <a:gd name="connsiteY3" fmla="*/ 248997 h 410170"/>
                <a:gd name="connsiteX4" fmla="*/ 261684 w 420294"/>
                <a:gd name="connsiteY4" fmla="*/ 247810 h 410170"/>
                <a:gd name="connsiteX5" fmla="*/ 324788 w 420294"/>
                <a:gd name="connsiteY5" fmla="*/ 258503 h 410170"/>
                <a:gd name="connsiteX6" fmla="*/ 313352 w 420294"/>
                <a:gd name="connsiteY6" fmla="*/ 282652 h 410170"/>
                <a:gd name="connsiteX7" fmla="*/ 236404 w 420294"/>
                <a:gd name="connsiteY7" fmla="*/ 337681 h 410170"/>
                <a:gd name="connsiteX8" fmla="*/ 208784 w 420294"/>
                <a:gd name="connsiteY8" fmla="*/ 340854 h 410170"/>
                <a:gd name="connsiteX9" fmla="*/ 168951 w 420294"/>
                <a:gd name="connsiteY9" fmla="*/ 334498 h 410170"/>
                <a:gd name="connsiteX10" fmla="*/ 200098 w 420294"/>
                <a:gd name="connsiteY10" fmla="*/ 277893 h 410170"/>
                <a:gd name="connsiteX11" fmla="*/ 212733 w 420294"/>
                <a:gd name="connsiteY11" fmla="*/ 275109 h 410170"/>
                <a:gd name="connsiteX12" fmla="*/ 217469 w 420294"/>
                <a:gd name="connsiteY12" fmla="*/ 279479 h 410170"/>
                <a:gd name="connsiteX13" fmla="*/ 247851 w 420294"/>
                <a:gd name="connsiteY13" fmla="*/ 334498 h 410170"/>
                <a:gd name="connsiteX14" fmla="*/ 236415 w 420294"/>
                <a:gd name="connsiteY14" fmla="*/ 337681 h 410170"/>
                <a:gd name="connsiteX15" fmla="*/ 236404 w 420294"/>
                <a:gd name="connsiteY15" fmla="*/ 337681 h 410170"/>
                <a:gd name="connsiteX16" fmla="*/ 92446 w 420294"/>
                <a:gd name="connsiteY16" fmla="*/ 258892 h 410170"/>
                <a:gd name="connsiteX17" fmla="*/ 155174 w 420294"/>
                <a:gd name="connsiteY17" fmla="*/ 248210 h 410170"/>
                <a:gd name="connsiteX18" fmla="*/ 166211 w 420294"/>
                <a:gd name="connsiteY18" fmla="*/ 256518 h 410170"/>
                <a:gd name="connsiteX19" fmla="*/ 165812 w 420294"/>
                <a:gd name="connsiteY19" fmla="*/ 262885 h 410170"/>
                <a:gd name="connsiteX20" fmla="*/ 141752 w 420294"/>
                <a:gd name="connsiteY20" fmla="*/ 321054 h 410170"/>
                <a:gd name="connsiteX21" fmla="*/ 92446 w 420294"/>
                <a:gd name="connsiteY21" fmla="*/ 258892 h 410170"/>
                <a:gd name="connsiteX22" fmla="*/ 103095 w 420294"/>
                <a:gd name="connsiteY22" fmla="*/ 151617 h 410170"/>
                <a:gd name="connsiteX23" fmla="*/ 150027 w 420294"/>
                <a:gd name="connsiteY23" fmla="*/ 193568 h 410170"/>
                <a:gd name="connsiteX24" fmla="*/ 151214 w 420294"/>
                <a:gd name="connsiteY24" fmla="*/ 208222 h 410170"/>
                <a:gd name="connsiteX25" fmla="*/ 146467 w 420294"/>
                <a:gd name="connsiteY25" fmla="*/ 211405 h 410170"/>
                <a:gd name="connsiteX26" fmla="*/ 85358 w 420294"/>
                <a:gd name="connsiteY26" fmla="*/ 229208 h 410170"/>
                <a:gd name="connsiteX27" fmla="*/ 103095 w 420294"/>
                <a:gd name="connsiteY27" fmla="*/ 151617 h 410170"/>
                <a:gd name="connsiteX28" fmla="*/ 180809 w 420294"/>
                <a:gd name="connsiteY28" fmla="*/ 95401 h 410170"/>
                <a:gd name="connsiteX29" fmla="*/ 193432 w 420294"/>
                <a:gd name="connsiteY29" fmla="*/ 93027 h 410170"/>
                <a:gd name="connsiteX30" fmla="*/ 189882 w 420294"/>
                <a:gd name="connsiteY30" fmla="*/ 156365 h 410170"/>
                <a:gd name="connsiteX31" fmla="*/ 179222 w 420294"/>
                <a:gd name="connsiteY31" fmla="*/ 166636 h 410170"/>
                <a:gd name="connsiteX32" fmla="*/ 174464 w 420294"/>
                <a:gd name="connsiteY32" fmla="*/ 165449 h 410170"/>
                <a:gd name="connsiteX33" fmla="*/ 122019 w 420294"/>
                <a:gd name="connsiteY33" fmla="*/ 127824 h 410170"/>
                <a:gd name="connsiteX34" fmla="*/ 180786 w 420294"/>
                <a:gd name="connsiteY34" fmla="*/ 95356 h 410170"/>
                <a:gd name="connsiteX35" fmla="*/ 180809 w 420294"/>
                <a:gd name="connsiteY35" fmla="*/ 95401 h 410170"/>
                <a:gd name="connsiteX36" fmla="*/ 295205 w 420294"/>
                <a:gd name="connsiteY36" fmla="*/ 127857 h 410170"/>
                <a:gd name="connsiteX37" fmla="*/ 243525 w 420294"/>
                <a:gd name="connsiteY37" fmla="*/ 164673 h 410170"/>
                <a:gd name="connsiteX38" fmla="*/ 229715 w 420294"/>
                <a:gd name="connsiteY38" fmla="*/ 162299 h 410170"/>
                <a:gd name="connsiteX39" fmla="*/ 227752 w 420294"/>
                <a:gd name="connsiteY39" fmla="*/ 157951 h 410170"/>
                <a:gd name="connsiteX40" fmla="*/ 224213 w 420294"/>
                <a:gd name="connsiteY40" fmla="*/ 93415 h 410170"/>
                <a:gd name="connsiteX41" fmla="*/ 295205 w 420294"/>
                <a:gd name="connsiteY41" fmla="*/ 127857 h 410170"/>
                <a:gd name="connsiteX42" fmla="*/ 329148 w 420294"/>
                <a:gd name="connsiteY42" fmla="*/ 189231 h 410170"/>
                <a:gd name="connsiteX43" fmla="*/ 331899 w 420294"/>
                <a:gd name="connsiteY43" fmla="*/ 229208 h 410170"/>
                <a:gd name="connsiteX44" fmla="*/ 271534 w 420294"/>
                <a:gd name="connsiteY44" fmla="*/ 211782 h 410170"/>
                <a:gd name="connsiteX45" fmla="*/ 264046 w 420294"/>
                <a:gd name="connsiteY45" fmla="*/ 199126 h 410170"/>
                <a:gd name="connsiteX46" fmla="*/ 266409 w 420294"/>
                <a:gd name="connsiteY46" fmla="*/ 194778 h 410170"/>
                <a:gd name="connsiteX47" fmla="*/ 314140 w 420294"/>
                <a:gd name="connsiteY47" fmla="*/ 151617 h 410170"/>
                <a:gd name="connsiteX48" fmla="*/ 329137 w 420294"/>
                <a:gd name="connsiteY48" fmla="*/ 189254 h 410170"/>
                <a:gd name="connsiteX49" fmla="*/ 329148 w 420294"/>
                <a:gd name="connsiteY49" fmla="*/ 189231 h 410170"/>
                <a:gd name="connsiteX50" fmla="*/ 226166 w 420294"/>
                <a:gd name="connsiteY50" fmla="*/ 230395 h 410170"/>
                <a:gd name="connsiteX51" fmla="*/ 208817 w 420294"/>
                <a:gd name="connsiteY51" fmla="*/ 238726 h 410170"/>
                <a:gd name="connsiteX52" fmla="*/ 191457 w 420294"/>
                <a:gd name="connsiteY52" fmla="*/ 230395 h 410170"/>
                <a:gd name="connsiteX53" fmla="*/ 187109 w 420294"/>
                <a:gd name="connsiteY53" fmla="*/ 211782 h 410170"/>
                <a:gd name="connsiteX54" fmla="*/ 198956 w 420294"/>
                <a:gd name="connsiteY54" fmla="*/ 196741 h 410170"/>
                <a:gd name="connsiteX55" fmla="*/ 218279 w 420294"/>
                <a:gd name="connsiteY55" fmla="*/ 196741 h 410170"/>
                <a:gd name="connsiteX56" fmla="*/ 230115 w 420294"/>
                <a:gd name="connsiteY56" fmla="*/ 211782 h 410170"/>
                <a:gd name="connsiteX57" fmla="*/ 226166 w 420294"/>
                <a:gd name="connsiteY57" fmla="*/ 230395 h 410170"/>
                <a:gd name="connsiteX58" fmla="*/ 408802 w 420294"/>
                <a:gd name="connsiteY58" fmla="*/ 249796 h 410170"/>
                <a:gd name="connsiteX59" fmla="*/ 408414 w 420294"/>
                <a:gd name="connsiteY59" fmla="*/ 249796 h 410170"/>
                <a:gd name="connsiteX60" fmla="*/ 407627 w 420294"/>
                <a:gd name="connsiteY60" fmla="*/ 249408 h 410170"/>
                <a:gd name="connsiteX61" fmla="*/ 405253 w 420294"/>
                <a:gd name="connsiteY61" fmla="*/ 248997 h 410170"/>
                <a:gd name="connsiteX62" fmla="*/ 397754 w 420294"/>
                <a:gd name="connsiteY62" fmla="*/ 248210 h 410170"/>
                <a:gd name="connsiteX63" fmla="*/ 393816 w 420294"/>
                <a:gd name="connsiteY63" fmla="*/ 247810 h 410170"/>
                <a:gd name="connsiteX64" fmla="*/ 393417 w 420294"/>
                <a:gd name="connsiteY64" fmla="*/ 247810 h 410170"/>
                <a:gd name="connsiteX65" fmla="*/ 372120 w 420294"/>
                <a:gd name="connsiteY65" fmla="*/ 244239 h 410170"/>
                <a:gd name="connsiteX66" fmla="*/ 367783 w 420294"/>
                <a:gd name="connsiteY66" fmla="*/ 239901 h 410170"/>
                <a:gd name="connsiteX67" fmla="*/ 367383 w 420294"/>
                <a:gd name="connsiteY67" fmla="*/ 239114 h 410170"/>
                <a:gd name="connsiteX68" fmla="*/ 362248 w 420294"/>
                <a:gd name="connsiteY68" fmla="*/ 237517 h 410170"/>
                <a:gd name="connsiteX69" fmla="*/ 359485 w 420294"/>
                <a:gd name="connsiteY69" fmla="*/ 181700 h 410170"/>
                <a:gd name="connsiteX70" fmla="*/ 337400 w 420294"/>
                <a:gd name="connsiteY70" fmla="*/ 129831 h 410170"/>
                <a:gd name="connsiteX71" fmla="*/ 341349 w 420294"/>
                <a:gd name="connsiteY71" fmla="*/ 126282 h 410170"/>
                <a:gd name="connsiteX72" fmla="*/ 341349 w 420294"/>
                <a:gd name="connsiteY72" fmla="*/ 125483 h 410170"/>
                <a:gd name="connsiteX73" fmla="*/ 343313 w 420294"/>
                <a:gd name="connsiteY73" fmla="*/ 119538 h 410170"/>
                <a:gd name="connsiteX74" fmla="*/ 361072 w 420294"/>
                <a:gd name="connsiteY74" fmla="*/ 107291 h 410170"/>
                <a:gd name="connsiteX75" fmla="*/ 364632 w 420294"/>
                <a:gd name="connsiteY75" fmla="*/ 105306 h 410170"/>
                <a:gd name="connsiteX76" fmla="*/ 371332 w 420294"/>
                <a:gd name="connsiteY76" fmla="*/ 101346 h 410170"/>
                <a:gd name="connsiteX77" fmla="*/ 373296 w 420294"/>
                <a:gd name="connsiteY77" fmla="*/ 99760 h 410170"/>
                <a:gd name="connsiteX78" fmla="*/ 374083 w 420294"/>
                <a:gd name="connsiteY78" fmla="*/ 98961 h 410170"/>
                <a:gd name="connsiteX79" fmla="*/ 376845 w 420294"/>
                <a:gd name="connsiteY79" fmla="*/ 81158 h 410170"/>
                <a:gd name="connsiteX80" fmla="*/ 367783 w 420294"/>
                <a:gd name="connsiteY80" fmla="*/ 76798 h 410170"/>
                <a:gd name="connsiteX81" fmla="*/ 359097 w 420294"/>
                <a:gd name="connsiteY81" fmla="*/ 79982 h 410170"/>
                <a:gd name="connsiteX82" fmla="*/ 358310 w 420294"/>
                <a:gd name="connsiteY82" fmla="*/ 80781 h 410170"/>
                <a:gd name="connsiteX83" fmla="*/ 356346 w 420294"/>
                <a:gd name="connsiteY83" fmla="*/ 82356 h 410170"/>
                <a:gd name="connsiteX84" fmla="*/ 351222 w 420294"/>
                <a:gd name="connsiteY84" fmla="*/ 87891 h 410170"/>
                <a:gd name="connsiteX85" fmla="*/ 348460 w 420294"/>
                <a:gd name="connsiteY85" fmla="*/ 90675 h 410170"/>
                <a:gd name="connsiteX86" fmla="*/ 332675 w 420294"/>
                <a:gd name="connsiteY86" fmla="*/ 104929 h 410170"/>
                <a:gd name="connsiteX87" fmla="*/ 329137 w 420294"/>
                <a:gd name="connsiteY87" fmla="*/ 106105 h 410170"/>
                <a:gd name="connsiteX88" fmla="*/ 326763 w 420294"/>
                <a:gd name="connsiteY88" fmla="*/ 105716 h 410170"/>
                <a:gd name="connsiteX89" fmla="*/ 325975 w 420294"/>
                <a:gd name="connsiteY89" fmla="*/ 105716 h 410170"/>
                <a:gd name="connsiteX90" fmla="*/ 321228 w 420294"/>
                <a:gd name="connsiteY90" fmla="*/ 108889 h 410170"/>
                <a:gd name="connsiteX91" fmla="*/ 305044 w 420294"/>
                <a:gd name="connsiteY91" fmla="*/ 93814 h 410170"/>
                <a:gd name="connsiteX92" fmla="*/ 222605 w 420294"/>
                <a:gd name="connsiteY92" fmla="*/ 60959 h 410170"/>
                <a:gd name="connsiteX93" fmla="*/ 222206 w 420294"/>
                <a:gd name="connsiteY93" fmla="*/ 55812 h 410170"/>
                <a:gd name="connsiteX94" fmla="*/ 221418 w 420294"/>
                <a:gd name="connsiteY94" fmla="*/ 55024 h 410170"/>
                <a:gd name="connsiteX95" fmla="*/ 218257 w 420294"/>
                <a:gd name="connsiteY95" fmla="*/ 49877 h 410170"/>
                <a:gd name="connsiteX96" fmla="*/ 219444 w 420294"/>
                <a:gd name="connsiteY96" fmla="*/ 28491 h 410170"/>
                <a:gd name="connsiteX97" fmla="*/ 219444 w 420294"/>
                <a:gd name="connsiteY97" fmla="*/ 28092 h 410170"/>
                <a:gd name="connsiteX98" fmla="*/ 220231 w 420294"/>
                <a:gd name="connsiteY98" fmla="*/ 24143 h 410170"/>
                <a:gd name="connsiteX99" fmla="*/ 221407 w 420294"/>
                <a:gd name="connsiteY99" fmla="*/ 16622 h 410170"/>
                <a:gd name="connsiteX100" fmla="*/ 221407 w 420294"/>
                <a:gd name="connsiteY100" fmla="*/ 13061 h 410170"/>
                <a:gd name="connsiteX101" fmla="*/ 210392 w 420294"/>
                <a:gd name="connsiteY101" fmla="*/ 39 h 410170"/>
                <a:gd name="connsiteX102" fmla="*/ 200520 w 420294"/>
                <a:gd name="connsiteY102" fmla="*/ 3932 h 410170"/>
                <a:gd name="connsiteX103" fmla="*/ 196981 w 420294"/>
                <a:gd name="connsiteY103" fmla="*/ 13039 h 410170"/>
                <a:gd name="connsiteX104" fmla="*/ 196981 w 420294"/>
                <a:gd name="connsiteY104" fmla="*/ 16223 h 410170"/>
                <a:gd name="connsiteX105" fmla="*/ 198168 w 420294"/>
                <a:gd name="connsiteY105" fmla="*/ 23755 h 410170"/>
                <a:gd name="connsiteX106" fmla="*/ 198956 w 420294"/>
                <a:gd name="connsiteY106" fmla="*/ 27692 h 410170"/>
                <a:gd name="connsiteX107" fmla="*/ 198956 w 420294"/>
                <a:gd name="connsiteY107" fmla="*/ 28092 h 410170"/>
                <a:gd name="connsiteX108" fmla="*/ 200132 w 420294"/>
                <a:gd name="connsiteY108" fmla="*/ 49467 h 410170"/>
                <a:gd name="connsiteX109" fmla="*/ 196970 w 420294"/>
                <a:gd name="connsiteY109" fmla="*/ 54614 h 410170"/>
                <a:gd name="connsiteX110" fmla="*/ 196183 w 420294"/>
                <a:gd name="connsiteY110" fmla="*/ 55412 h 410170"/>
                <a:gd name="connsiteX111" fmla="*/ 195783 w 420294"/>
                <a:gd name="connsiteY111" fmla="*/ 60570 h 410170"/>
                <a:gd name="connsiteX112" fmla="*/ 174486 w 420294"/>
                <a:gd name="connsiteY112" fmla="*/ 63743 h 410170"/>
                <a:gd name="connsiteX113" fmla="*/ 96373 w 420294"/>
                <a:gd name="connsiteY113" fmla="*/ 108079 h 410170"/>
                <a:gd name="connsiteX114" fmla="*/ 92435 w 420294"/>
                <a:gd name="connsiteY114" fmla="*/ 105306 h 410170"/>
                <a:gd name="connsiteX115" fmla="*/ 91659 w 420294"/>
                <a:gd name="connsiteY115" fmla="*/ 105306 h 410170"/>
                <a:gd name="connsiteX116" fmla="*/ 89296 w 420294"/>
                <a:gd name="connsiteY116" fmla="*/ 105705 h 410170"/>
                <a:gd name="connsiteX117" fmla="*/ 85747 w 420294"/>
                <a:gd name="connsiteY117" fmla="*/ 104507 h 410170"/>
                <a:gd name="connsiteX118" fmla="*/ 69973 w 420294"/>
                <a:gd name="connsiteY118" fmla="*/ 89865 h 410170"/>
                <a:gd name="connsiteX119" fmla="*/ 67211 w 420294"/>
                <a:gd name="connsiteY119" fmla="*/ 87092 h 410170"/>
                <a:gd name="connsiteX120" fmla="*/ 62075 w 420294"/>
                <a:gd name="connsiteY120" fmla="*/ 81557 h 410170"/>
                <a:gd name="connsiteX121" fmla="*/ 60101 w 420294"/>
                <a:gd name="connsiteY121" fmla="*/ 79960 h 410170"/>
                <a:gd name="connsiteX122" fmla="*/ 59313 w 420294"/>
                <a:gd name="connsiteY122" fmla="*/ 79172 h 410170"/>
                <a:gd name="connsiteX123" fmla="*/ 50650 w 420294"/>
                <a:gd name="connsiteY123" fmla="*/ 75989 h 410170"/>
                <a:gd name="connsiteX124" fmla="*/ 41577 w 420294"/>
                <a:gd name="connsiteY124" fmla="*/ 80348 h 410170"/>
                <a:gd name="connsiteX125" fmla="*/ 44328 w 420294"/>
                <a:gd name="connsiteY125" fmla="*/ 98162 h 410170"/>
                <a:gd name="connsiteX126" fmla="*/ 45126 w 420294"/>
                <a:gd name="connsiteY126" fmla="*/ 98551 h 410170"/>
                <a:gd name="connsiteX127" fmla="*/ 47090 w 420294"/>
                <a:gd name="connsiteY127" fmla="*/ 100148 h 410170"/>
                <a:gd name="connsiteX128" fmla="*/ 53800 w 420294"/>
                <a:gd name="connsiteY128" fmla="*/ 104108 h 410170"/>
                <a:gd name="connsiteX129" fmla="*/ 57339 w 420294"/>
                <a:gd name="connsiteY129" fmla="*/ 106082 h 410170"/>
                <a:gd name="connsiteX130" fmla="*/ 75098 w 420294"/>
                <a:gd name="connsiteY130" fmla="*/ 118362 h 410170"/>
                <a:gd name="connsiteX131" fmla="*/ 77061 w 420294"/>
                <a:gd name="connsiteY131" fmla="*/ 124296 h 410170"/>
                <a:gd name="connsiteX132" fmla="*/ 77061 w 420294"/>
                <a:gd name="connsiteY132" fmla="*/ 125084 h 410170"/>
                <a:gd name="connsiteX133" fmla="*/ 80999 w 420294"/>
                <a:gd name="connsiteY133" fmla="*/ 128633 h 410170"/>
                <a:gd name="connsiteX134" fmla="*/ 79036 w 420294"/>
                <a:gd name="connsiteY134" fmla="*/ 131828 h 410170"/>
                <a:gd name="connsiteX135" fmla="*/ 56951 w 420294"/>
                <a:gd name="connsiteY135" fmla="*/ 236341 h 410170"/>
                <a:gd name="connsiteX136" fmla="*/ 51826 w 420294"/>
                <a:gd name="connsiteY136" fmla="*/ 237927 h 410170"/>
                <a:gd name="connsiteX137" fmla="*/ 51427 w 420294"/>
                <a:gd name="connsiteY137" fmla="*/ 238726 h 410170"/>
                <a:gd name="connsiteX138" fmla="*/ 47090 w 420294"/>
                <a:gd name="connsiteY138" fmla="*/ 243074 h 410170"/>
                <a:gd name="connsiteX139" fmla="*/ 25781 w 420294"/>
                <a:gd name="connsiteY139" fmla="*/ 246646 h 410170"/>
                <a:gd name="connsiteX140" fmla="*/ 25382 w 420294"/>
                <a:gd name="connsiteY140" fmla="*/ 246646 h 410170"/>
                <a:gd name="connsiteX141" fmla="*/ 21444 w 420294"/>
                <a:gd name="connsiteY141" fmla="*/ 247034 h 410170"/>
                <a:gd name="connsiteX142" fmla="*/ 13957 w 420294"/>
                <a:gd name="connsiteY142" fmla="*/ 247821 h 410170"/>
                <a:gd name="connsiteX143" fmla="*/ 11594 w 420294"/>
                <a:gd name="connsiteY143" fmla="*/ 248221 h 410170"/>
                <a:gd name="connsiteX144" fmla="*/ 10396 w 420294"/>
                <a:gd name="connsiteY144" fmla="*/ 248620 h 410170"/>
                <a:gd name="connsiteX145" fmla="*/ 146 w 420294"/>
                <a:gd name="connsiteY145" fmla="*/ 263273 h 410170"/>
                <a:gd name="connsiteX146" fmla="*/ 12770 w 420294"/>
                <a:gd name="connsiteY146" fmla="*/ 272369 h 410170"/>
                <a:gd name="connsiteX147" fmla="*/ 15942 w 420294"/>
                <a:gd name="connsiteY147" fmla="*/ 271970 h 410170"/>
                <a:gd name="connsiteX148" fmla="*/ 16718 w 420294"/>
                <a:gd name="connsiteY148" fmla="*/ 271581 h 410170"/>
                <a:gd name="connsiteX149" fmla="*/ 19092 w 420294"/>
                <a:gd name="connsiteY149" fmla="*/ 271182 h 410170"/>
                <a:gd name="connsiteX150" fmla="*/ 26180 w 420294"/>
                <a:gd name="connsiteY150" fmla="*/ 268398 h 410170"/>
                <a:gd name="connsiteX151" fmla="*/ 29730 w 420294"/>
                <a:gd name="connsiteY151" fmla="*/ 266801 h 410170"/>
                <a:gd name="connsiteX152" fmla="*/ 30129 w 420294"/>
                <a:gd name="connsiteY152" fmla="*/ 266801 h 410170"/>
                <a:gd name="connsiteX153" fmla="*/ 50639 w 420294"/>
                <a:gd name="connsiteY153" fmla="*/ 260866 h 410170"/>
                <a:gd name="connsiteX154" fmla="*/ 51427 w 420294"/>
                <a:gd name="connsiteY154" fmla="*/ 260866 h 410170"/>
                <a:gd name="connsiteX155" fmla="*/ 56551 w 420294"/>
                <a:gd name="connsiteY155" fmla="*/ 262841 h 410170"/>
                <a:gd name="connsiteX156" fmla="*/ 57339 w 420294"/>
                <a:gd name="connsiteY156" fmla="*/ 263251 h 410170"/>
                <a:gd name="connsiteX157" fmla="*/ 62852 w 420294"/>
                <a:gd name="connsiteY157" fmla="*/ 262452 h 410170"/>
                <a:gd name="connsiteX158" fmla="*/ 114531 w 420294"/>
                <a:gd name="connsiteY158" fmla="*/ 336882 h 410170"/>
                <a:gd name="connsiteX159" fmla="*/ 131492 w 420294"/>
                <a:gd name="connsiteY159" fmla="*/ 348352 h 410170"/>
                <a:gd name="connsiteX160" fmla="*/ 129129 w 420294"/>
                <a:gd name="connsiteY160" fmla="*/ 353499 h 410170"/>
                <a:gd name="connsiteX161" fmla="*/ 129528 w 420294"/>
                <a:gd name="connsiteY161" fmla="*/ 354287 h 410170"/>
                <a:gd name="connsiteX162" fmla="*/ 130316 w 420294"/>
                <a:gd name="connsiteY162" fmla="*/ 360654 h 410170"/>
                <a:gd name="connsiteX163" fmla="*/ 120055 w 420294"/>
                <a:gd name="connsiteY163" fmla="*/ 379256 h 410170"/>
                <a:gd name="connsiteX164" fmla="*/ 120055 w 420294"/>
                <a:gd name="connsiteY164" fmla="*/ 379655 h 410170"/>
                <a:gd name="connsiteX165" fmla="*/ 117682 w 420294"/>
                <a:gd name="connsiteY165" fmla="*/ 382827 h 410170"/>
                <a:gd name="connsiteX166" fmla="*/ 113345 w 420294"/>
                <a:gd name="connsiteY166" fmla="*/ 389194 h 410170"/>
                <a:gd name="connsiteX167" fmla="*/ 112169 w 420294"/>
                <a:gd name="connsiteY167" fmla="*/ 391169 h 410170"/>
                <a:gd name="connsiteX168" fmla="*/ 111769 w 420294"/>
                <a:gd name="connsiteY168" fmla="*/ 391956 h 410170"/>
                <a:gd name="connsiteX169" fmla="*/ 116816 w 420294"/>
                <a:gd name="connsiteY169" fmla="*/ 408939 h 410170"/>
                <a:gd name="connsiteX170" fmla="*/ 116894 w 420294"/>
                <a:gd name="connsiteY170" fmla="*/ 408983 h 410170"/>
                <a:gd name="connsiteX171" fmla="*/ 121653 w 420294"/>
                <a:gd name="connsiteY171" fmla="*/ 410170 h 410170"/>
                <a:gd name="connsiteX172" fmla="*/ 133488 w 420294"/>
                <a:gd name="connsiteY172" fmla="*/ 402650 h 410170"/>
                <a:gd name="connsiteX173" fmla="*/ 133888 w 420294"/>
                <a:gd name="connsiteY173" fmla="*/ 401862 h 410170"/>
                <a:gd name="connsiteX174" fmla="*/ 135075 w 420294"/>
                <a:gd name="connsiteY174" fmla="*/ 399877 h 410170"/>
                <a:gd name="connsiteX175" fmla="*/ 137437 w 420294"/>
                <a:gd name="connsiteY175" fmla="*/ 392744 h 410170"/>
                <a:gd name="connsiteX176" fmla="*/ 138613 w 420294"/>
                <a:gd name="connsiteY176" fmla="*/ 389194 h 410170"/>
                <a:gd name="connsiteX177" fmla="*/ 146899 w 420294"/>
                <a:gd name="connsiteY177" fmla="*/ 369406 h 410170"/>
                <a:gd name="connsiteX178" fmla="*/ 152035 w 420294"/>
                <a:gd name="connsiteY178" fmla="*/ 365834 h 410170"/>
                <a:gd name="connsiteX179" fmla="*/ 152823 w 420294"/>
                <a:gd name="connsiteY179" fmla="*/ 365434 h 410170"/>
                <a:gd name="connsiteX180" fmla="*/ 155573 w 420294"/>
                <a:gd name="connsiteY180" fmla="*/ 360299 h 410170"/>
                <a:gd name="connsiteX181" fmla="*/ 210803 w 420294"/>
                <a:gd name="connsiteY181" fmla="*/ 370581 h 410170"/>
                <a:gd name="connsiteX182" fmla="*/ 245123 w 420294"/>
                <a:gd name="connsiteY182" fmla="*/ 366632 h 410170"/>
                <a:gd name="connsiteX183" fmla="*/ 265632 w 420294"/>
                <a:gd name="connsiteY183" fmla="*/ 360687 h 410170"/>
                <a:gd name="connsiteX184" fmla="*/ 267995 w 420294"/>
                <a:gd name="connsiteY184" fmla="*/ 365046 h 410170"/>
                <a:gd name="connsiteX185" fmla="*/ 268783 w 420294"/>
                <a:gd name="connsiteY185" fmla="*/ 365446 h 410170"/>
                <a:gd name="connsiteX186" fmla="*/ 273918 w 420294"/>
                <a:gd name="connsiteY186" fmla="*/ 368995 h 410170"/>
                <a:gd name="connsiteX187" fmla="*/ 282182 w 420294"/>
                <a:gd name="connsiteY187" fmla="*/ 388740 h 410170"/>
                <a:gd name="connsiteX188" fmla="*/ 282182 w 420294"/>
                <a:gd name="connsiteY188" fmla="*/ 389150 h 410170"/>
                <a:gd name="connsiteX189" fmla="*/ 283369 w 420294"/>
                <a:gd name="connsiteY189" fmla="*/ 392711 h 410170"/>
                <a:gd name="connsiteX190" fmla="*/ 285732 w 420294"/>
                <a:gd name="connsiteY190" fmla="*/ 399832 h 410170"/>
                <a:gd name="connsiteX191" fmla="*/ 286919 w 420294"/>
                <a:gd name="connsiteY191" fmla="*/ 401806 h 410170"/>
                <a:gd name="connsiteX192" fmla="*/ 287307 w 420294"/>
                <a:gd name="connsiteY192" fmla="*/ 402605 h 410170"/>
                <a:gd name="connsiteX193" fmla="*/ 299143 w 420294"/>
                <a:gd name="connsiteY193" fmla="*/ 410126 h 410170"/>
                <a:gd name="connsiteX194" fmla="*/ 303901 w 420294"/>
                <a:gd name="connsiteY194" fmla="*/ 408939 h 410170"/>
                <a:gd name="connsiteX195" fmla="*/ 309791 w 420294"/>
                <a:gd name="connsiteY195" fmla="*/ 401806 h 410170"/>
                <a:gd name="connsiteX196" fmla="*/ 309026 w 420294"/>
                <a:gd name="connsiteY196" fmla="*/ 391923 h 410170"/>
                <a:gd name="connsiteX197" fmla="*/ 308616 w 420294"/>
                <a:gd name="connsiteY197" fmla="*/ 391125 h 410170"/>
                <a:gd name="connsiteX198" fmla="*/ 307429 w 420294"/>
                <a:gd name="connsiteY198" fmla="*/ 389150 h 410170"/>
                <a:gd name="connsiteX199" fmla="*/ 303092 w 420294"/>
                <a:gd name="connsiteY199" fmla="*/ 382794 h 410170"/>
                <a:gd name="connsiteX200" fmla="*/ 300729 w 420294"/>
                <a:gd name="connsiteY200" fmla="*/ 379611 h 410170"/>
                <a:gd name="connsiteX201" fmla="*/ 300729 w 420294"/>
                <a:gd name="connsiteY201" fmla="*/ 379222 h 410170"/>
                <a:gd name="connsiteX202" fmla="*/ 290468 w 420294"/>
                <a:gd name="connsiteY202" fmla="*/ 360598 h 410170"/>
                <a:gd name="connsiteX203" fmla="*/ 290868 w 420294"/>
                <a:gd name="connsiteY203" fmla="*/ 354253 h 410170"/>
                <a:gd name="connsiteX204" fmla="*/ 291256 w 420294"/>
                <a:gd name="connsiteY204" fmla="*/ 353455 h 410170"/>
                <a:gd name="connsiteX205" fmla="*/ 289293 w 420294"/>
                <a:gd name="connsiteY205" fmla="*/ 348685 h 410170"/>
                <a:gd name="connsiteX206" fmla="*/ 357944 w 420294"/>
                <a:gd name="connsiteY206" fmla="*/ 261998 h 410170"/>
                <a:gd name="connsiteX207" fmla="*/ 362702 w 420294"/>
                <a:gd name="connsiteY207" fmla="*/ 262785 h 410170"/>
                <a:gd name="connsiteX208" fmla="*/ 363490 w 420294"/>
                <a:gd name="connsiteY208" fmla="*/ 262386 h 410170"/>
                <a:gd name="connsiteX209" fmla="*/ 368603 w 420294"/>
                <a:gd name="connsiteY209" fmla="*/ 260411 h 410170"/>
                <a:gd name="connsiteX210" fmla="*/ 369391 w 420294"/>
                <a:gd name="connsiteY210" fmla="*/ 260411 h 410170"/>
                <a:gd name="connsiteX211" fmla="*/ 389912 w 420294"/>
                <a:gd name="connsiteY211" fmla="*/ 266335 h 410170"/>
                <a:gd name="connsiteX212" fmla="*/ 390300 w 420294"/>
                <a:gd name="connsiteY212" fmla="*/ 266335 h 410170"/>
                <a:gd name="connsiteX213" fmla="*/ 393861 w 420294"/>
                <a:gd name="connsiteY213" fmla="*/ 267932 h 410170"/>
                <a:gd name="connsiteX214" fmla="*/ 400960 w 420294"/>
                <a:gd name="connsiteY214" fmla="*/ 270705 h 410170"/>
                <a:gd name="connsiteX215" fmla="*/ 403323 w 420294"/>
                <a:gd name="connsiteY215" fmla="*/ 271104 h 410170"/>
                <a:gd name="connsiteX216" fmla="*/ 404510 w 420294"/>
                <a:gd name="connsiteY216" fmla="*/ 271493 h 410170"/>
                <a:gd name="connsiteX217" fmla="*/ 407671 w 420294"/>
                <a:gd name="connsiteY217" fmla="*/ 271892 h 410170"/>
                <a:gd name="connsiteX218" fmla="*/ 420294 w 420294"/>
                <a:gd name="connsiteY218" fmla="*/ 262785 h 410170"/>
                <a:gd name="connsiteX219" fmla="*/ 408847 w 420294"/>
                <a:gd name="connsiteY219" fmla="*/ 249729 h 410170"/>
                <a:gd name="connsiteX220" fmla="*/ 408802 w 420294"/>
                <a:gd name="connsiteY220" fmla="*/ 249796 h 4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420294" h="410170">
                  <a:moveTo>
                    <a:pt x="313352" y="282652"/>
                  </a:moveTo>
                  <a:cubicBezTo>
                    <a:pt x="303646" y="298059"/>
                    <a:pt x="290724" y="311159"/>
                    <a:pt x="275472" y="321054"/>
                  </a:cubicBezTo>
                  <a:lnTo>
                    <a:pt x="250624" y="261277"/>
                  </a:lnTo>
                  <a:cubicBezTo>
                    <a:pt x="249338" y="256385"/>
                    <a:pt x="251634" y="251260"/>
                    <a:pt x="256148" y="248997"/>
                  </a:cubicBezTo>
                  <a:cubicBezTo>
                    <a:pt x="257879" y="248188"/>
                    <a:pt x="259765" y="247788"/>
                    <a:pt x="261684" y="247810"/>
                  </a:cubicBezTo>
                  <a:lnTo>
                    <a:pt x="324788" y="258503"/>
                  </a:lnTo>
                  <a:cubicBezTo>
                    <a:pt x="322348" y="267133"/>
                    <a:pt x="318488" y="275308"/>
                    <a:pt x="313352" y="282652"/>
                  </a:cubicBezTo>
                  <a:close/>
                  <a:moveTo>
                    <a:pt x="236404" y="337681"/>
                  </a:moveTo>
                  <a:cubicBezTo>
                    <a:pt x="227341" y="339733"/>
                    <a:pt x="218079" y="340798"/>
                    <a:pt x="208784" y="340854"/>
                  </a:cubicBezTo>
                  <a:cubicBezTo>
                    <a:pt x="195273" y="340765"/>
                    <a:pt x="181818" y="338624"/>
                    <a:pt x="168951" y="334498"/>
                  </a:cubicBezTo>
                  <a:lnTo>
                    <a:pt x="200098" y="277893"/>
                  </a:lnTo>
                  <a:cubicBezTo>
                    <a:pt x="203149" y="274122"/>
                    <a:pt x="208385" y="272979"/>
                    <a:pt x="212733" y="275109"/>
                  </a:cubicBezTo>
                  <a:cubicBezTo>
                    <a:pt x="214574" y="276251"/>
                    <a:pt x="216182" y="277716"/>
                    <a:pt x="217469" y="279479"/>
                  </a:cubicBezTo>
                  <a:lnTo>
                    <a:pt x="247851" y="334498"/>
                  </a:lnTo>
                  <a:cubicBezTo>
                    <a:pt x="244302" y="335684"/>
                    <a:pt x="240353" y="336472"/>
                    <a:pt x="236415" y="337681"/>
                  </a:cubicBezTo>
                  <a:lnTo>
                    <a:pt x="236404" y="337681"/>
                  </a:lnTo>
                  <a:close/>
                  <a:moveTo>
                    <a:pt x="92446" y="258892"/>
                  </a:moveTo>
                  <a:lnTo>
                    <a:pt x="155174" y="248210"/>
                  </a:lnTo>
                  <a:cubicBezTo>
                    <a:pt x="160388" y="247866"/>
                    <a:pt x="165069" y="251415"/>
                    <a:pt x="166211" y="256518"/>
                  </a:cubicBezTo>
                  <a:cubicBezTo>
                    <a:pt x="166688" y="258637"/>
                    <a:pt x="166555" y="260855"/>
                    <a:pt x="165812" y="262885"/>
                  </a:cubicBezTo>
                  <a:lnTo>
                    <a:pt x="141752" y="321054"/>
                  </a:lnTo>
                  <a:cubicBezTo>
                    <a:pt x="119013" y="306279"/>
                    <a:pt x="101698" y="284460"/>
                    <a:pt x="92446" y="258892"/>
                  </a:cubicBezTo>
                  <a:close/>
                  <a:moveTo>
                    <a:pt x="103095" y="151617"/>
                  </a:moveTo>
                  <a:lnTo>
                    <a:pt x="150027" y="193568"/>
                  </a:lnTo>
                  <a:cubicBezTo>
                    <a:pt x="154320" y="197340"/>
                    <a:pt x="154841" y="203829"/>
                    <a:pt x="151214" y="208222"/>
                  </a:cubicBezTo>
                  <a:cubicBezTo>
                    <a:pt x="150094" y="209852"/>
                    <a:pt x="148397" y="210984"/>
                    <a:pt x="146467" y="211405"/>
                  </a:cubicBezTo>
                  <a:lnTo>
                    <a:pt x="85358" y="229208"/>
                  </a:lnTo>
                  <a:cubicBezTo>
                    <a:pt x="82852" y="202110"/>
                    <a:pt x="89074" y="174922"/>
                    <a:pt x="103095" y="151617"/>
                  </a:cubicBezTo>
                  <a:close/>
                  <a:moveTo>
                    <a:pt x="180809" y="95401"/>
                  </a:moveTo>
                  <a:cubicBezTo>
                    <a:pt x="185146" y="94613"/>
                    <a:pt x="189095" y="93814"/>
                    <a:pt x="193432" y="93027"/>
                  </a:cubicBezTo>
                  <a:lnTo>
                    <a:pt x="189882" y="156365"/>
                  </a:lnTo>
                  <a:cubicBezTo>
                    <a:pt x="189583" y="162077"/>
                    <a:pt x="184924" y="166570"/>
                    <a:pt x="179222" y="166636"/>
                  </a:cubicBezTo>
                  <a:cubicBezTo>
                    <a:pt x="177570" y="166669"/>
                    <a:pt x="175928" y="166270"/>
                    <a:pt x="174464" y="165449"/>
                  </a:cubicBezTo>
                  <a:lnTo>
                    <a:pt x="122019" y="127824"/>
                  </a:lnTo>
                  <a:cubicBezTo>
                    <a:pt x="138136" y="111629"/>
                    <a:pt x="158524" y="100370"/>
                    <a:pt x="180786" y="95356"/>
                  </a:cubicBezTo>
                  <a:lnTo>
                    <a:pt x="180809" y="95401"/>
                  </a:lnTo>
                  <a:close/>
                  <a:moveTo>
                    <a:pt x="295205" y="127857"/>
                  </a:moveTo>
                  <a:lnTo>
                    <a:pt x="243525" y="164673"/>
                  </a:lnTo>
                  <a:cubicBezTo>
                    <a:pt x="238988" y="167523"/>
                    <a:pt x="233054" y="166503"/>
                    <a:pt x="229715" y="162299"/>
                  </a:cubicBezTo>
                  <a:cubicBezTo>
                    <a:pt x="228672" y="161056"/>
                    <a:pt x="227996" y="159559"/>
                    <a:pt x="227752" y="157951"/>
                  </a:cubicBezTo>
                  <a:lnTo>
                    <a:pt x="224213" y="93415"/>
                  </a:lnTo>
                  <a:cubicBezTo>
                    <a:pt x="251079" y="96521"/>
                    <a:pt x="276093" y="108667"/>
                    <a:pt x="295205" y="127857"/>
                  </a:cubicBezTo>
                  <a:close/>
                  <a:moveTo>
                    <a:pt x="329148" y="189231"/>
                  </a:moveTo>
                  <a:cubicBezTo>
                    <a:pt x="332198" y="202320"/>
                    <a:pt x="333130" y="215820"/>
                    <a:pt x="331899" y="229208"/>
                  </a:cubicBezTo>
                  <a:lnTo>
                    <a:pt x="271534" y="211782"/>
                  </a:lnTo>
                  <a:cubicBezTo>
                    <a:pt x="266087" y="210229"/>
                    <a:pt x="262793" y="204683"/>
                    <a:pt x="264046" y="199126"/>
                  </a:cubicBezTo>
                  <a:cubicBezTo>
                    <a:pt x="264423" y="197484"/>
                    <a:pt x="265244" y="195976"/>
                    <a:pt x="266409" y="194778"/>
                  </a:cubicBezTo>
                  <a:lnTo>
                    <a:pt x="314140" y="151617"/>
                  </a:lnTo>
                  <a:cubicBezTo>
                    <a:pt x="321117" y="163264"/>
                    <a:pt x="326164" y="175976"/>
                    <a:pt x="329137" y="189254"/>
                  </a:cubicBezTo>
                  <a:lnTo>
                    <a:pt x="329148" y="189231"/>
                  </a:lnTo>
                  <a:close/>
                  <a:moveTo>
                    <a:pt x="226166" y="230395"/>
                  </a:moveTo>
                  <a:lnTo>
                    <a:pt x="208817" y="238726"/>
                  </a:lnTo>
                  <a:lnTo>
                    <a:pt x="191457" y="230395"/>
                  </a:lnTo>
                  <a:lnTo>
                    <a:pt x="187109" y="211782"/>
                  </a:lnTo>
                  <a:lnTo>
                    <a:pt x="198956" y="196741"/>
                  </a:lnTo>
                  <a:lnTo>
                    <a:pt x="218279" y="196741"/>
                  </a:lnTo>
                  <a:lnTo>
                    <a:pt x="230115" y="211782"/>
                  </a:lnTo>
                  <a:lnTo>
                    <a:pt x="226166" y="230395"/>
                  </a:lnTo>
                  <a:close/>
                  <a:moveTo>
                    <a:pt x="408802" y="249796"/>
                  </a:moveTo>
                  <a:lnTo>
                    <a:pt x="408414" y="249796"/>
                  </a:lnTo>
                  <a:cubicBezTo>
                    <a:pt x="408015" y="249796"/>
                    <a:pt x="407627" y="249796"/>
                    <a:pt x="407627" y="249408"/>
                  </a:cubicBezTo>
                  <a:cubicBezTo>
                    <a:pt x="406839" y="249408"/>
                    <a:pt x="406040" y="248997"/>
                    <a:pt x="405253" y="248997"/>
                  </a:cubicBezTo>
                  <a:cubicBezTo>
                    <a:pt x="402768" y="248565"/>
                    <a:pt x="400272" y="248298"/>
                    <a:pt x="397754" y="248210"/>
                  </a:cubicBezTo>
                  <a:cubicBezTo>
                    <a:pt x="396434" y="248265"/>
                    <a:pt x="395103" y="248121"/>
                    <a:pt x="393816" y="247810"/>
                  </a:cubicBezTo>
                  <a:lnTo>
                    <a:pt x="393417" y="247810"/>
                  </a:lnTo>
                  <a:cubicBezTo>
                    <a:pt x="386218" y="247367"/>
                    <a:pt x="379075" y="246180"/>
                    <a:pt x="372120" y="244239"/>
                  </a:cubicBezTo>
                  <a:cubicBezTo>
                    <a:pt x="370134" y="243462"/>
                    <a:pt x="368570" y="241887"/>
                    <a:pt x="367783" y="239901"/>
                  </a:cubicBezTo>
                  <a:cubicBezTo>
                    <a:pt x="367783" y="239502"/>
                    <a:pt x="367383" y="239502"/>
                    <a:pt x="367383" y="239114"/>
                  </a:cubicBezTo>
                  <a:lnTo>
                    <a:pt x="362248" y="237517"/>
                  </a:lnTo>
                  <a:cubicBezTo>
                    <a:pt x="364677" y="218892"/>
                    <a:pt x="363734" y="199980"/>
                    <a:pt x="359485" y="181700"/>
                  </a:cubicBezTo>
                  <a:cubicBezTo>
                    <a:pt x="355182" y="163242"/>
                    <a:pt x="347716" y="145694"/>
                    <a:pt x="337400" y="129831"/>
                  </a:cubicBezTo>
                  <a:lnTo>
                    <a:pt x="341349" y="126282"/>
                  </a:lnTo>
                  <a:lnTo>
                    <a:pt x="341349" y="125483"/>
                  </a:lnTo>
                  <a:cubicBezTo>
                    <a:pt x="341272" y="123331"/>
                    <a:pt x="341982" y="121224"/>
                    <a:pt x="343313" y="119538"/>
                  </a:cubicBezTo>
                  <a:cubicBezTo>
                    <a:pt x="348848" y="114901"/>
                    <a:pt x="354782" y="110797"/>
                    <a:pt x="361072" y="107291"/>
                  </a:cubicBezTo>
                  <a:cubicBezTo>
                    <a:pt x="362259" y="106493"/>
                    <a:pt x="363434" y="106094"/>
                    <a:pt x="364632" y="105306"/>
                  </a:cubicBezTo>
                  <a:cubicBezTo>
                    <a:pt x="366940" y="104130"/>
                    <a:pt x="369180" y="102810"/>
                    <a:pt x="371332" y="101346"/>
                  </a:cubicBezTo>
                  <a:cubicBezTo>
                    <a:pt x="371732" y="100947"/>
                    <a:pt x="372508" y="100558"/>
                    <a:pt x="373296" y="99760"/>
                  </a:cubicBezTo>
                  <a:cubicBezTo>
                    <a:pt x="373695" y="99349"/>
                    <a:pt x="374083" y="99349"/>
                    <a:pt x="374083" y="98961"/>
                  </a:cubicBezTo>
                  <a:cubicBezTo>
                    <a:pt x="379507" y="94668"/>
                    <a:pt x="380716" y="86904"/>
                    <a:pt x="376845" y="81158"/>
                  </a:cubicBezTo>
                  <a:cubicBezTo>
                    <a:pt x="374682" y="78351"/>
                    <a:pt x="371321" y="76732"/>
                    <a:pt x="367783" y="76798"/>
                  </a:cubicBezTo>
                  <a:cubicBezTo>
                    <a:pt x="364632" y="76887"/>
                    <a:pt x="361571" y="77996"/>
                    <a:pt x="359097" y="79982"/>
                  </a:cubicBezTo>
                  <a:lnTo>
                    <a:pt x="358310" y="80781"/>
                  </a:lnTo>
                  <a:cubicBezTo>
                    <a:pt x="357522" y="81169"/>
                    <a:pt x="357134" y="81956"/>
                    <a:pt x="356346" y="82356"/>
                  </a:cubicBezTo>
                  <a:cubicBezTo>
                    <a:pt x="354538" y="84097"/>
                    <a:pt x="352819" y="85961"/>
                    <a:pt x="351222" y="87891"/>
                  </a:cubicBezTo>
                  <a:cubicBezTo>
                    <a:pt x="350390" y="88923"/>
                    <a:pt x="349469" y="89854"/>
                    <a:pt x="348460" y="90675"/>
                  </a:cubicBezTo>
                  <a:cubicBezTo>
                    <a:pt x="343712" y="95966"/>
                    <a:pt x="338421" y="100747"/>
                    <a:pt x="332675" y="104929"/>
                  </a:cubicBezTo>
                  <a:cubicBezTo>
                    <a:pt x="331632" y="105672"/>
                    <a:pt x="330412" y="106082"/>
                    <a:pt x="329137" y="106105"/>
                  </a:cubicBezTo>
                  <a:cubicBezTo>
                    <a:pt x="328316" y="106171"/>
                    <a:pt x="327506" y="106027"/>
                    <a:pt x="326763" y="105716"/>
                  </a:cubicBezTo>
                  <a:lnTo>
                    <a:pt x="325975" y="105716"/>
                  </a:lnTo>
                  <a:lnTo>
                    <a:pt x="321228" y="108889"/>
                  </a:lnTo>
                  <a:cubicBezTo>
                    <a:pt x="316125" y="103553"/>
                    <a:pt x="310734" y="98529"/>
                    <a:pt x="305044" y="93814"/>
                  </a:cubicBezTo>
                  <a:cubicBezTo>
                    <a:pt x="281284" y="75168"/>
                    <a:pt x="252654" y="63754"/>
                    <a:pt x="222605" y="60959"/>
                  </a:cubicBezTo>
                  <a:lnTo>
                    <a:pt x="222206" y="55812"/>
                  </a:lnTo>
                  <a:lnTo>
                    <a:pt x="221418" y="55024"/>
                  </a:lnTo>
                  <a:cubicBezTo>
                    <a:pt x="219754" y="53771"/>
                    <a:pt x="218634" y="51929"/>
                    <a:pt x="218257" y="49877"/>
                  </a:cubicBezTo>
                  <a:cubicBezTo>
                    <a:pt x="218101" y="42734"/>
                    <a:pt x="218512" y="35579"/>
                    <a:pt x="219444" y="28491"/>
                  </a:cubicBezTo>
                  <a:lnTo>
                    <a:pt x="219444" y="28092"/>
                  </a:lnTo>
                  <a:cubicBezTo>
                    <a:pt x="219510" y="26750"/>
                    <a:pt x="219788" y="25407"/>
                    <a:pt x="220231" y="24143"/>
                  </a:cubicBezTo>
                  <a:cubicBezTo>
                    <a:pt x="220619" y="21769"/>
                    <a:pt x="221008" y="19373"/>
                    <a:pt x="221407" y="16622"/>
                  </a:cubicBezTo>
                  <a:lnTo>
                    <a:pt x="221407" y="13061"/>
                  </a:lnTo>
                  <a:cubicBezTo>
                    <a:pt x="221951" y="6417"/>
                    <a:pt x="217003" y="582"/>
                    <a:pt x="210392" y="39"/>
                  </a:cubicBezTo>
                  <a:cubicBezTo>
                    <a:pt x="206676" y="-261"/>
                    <a:pt x="203038" y="1181"/>
                    <a:pt x="200520" y="3932"/>
                  </a:cubicBezTo>
                  <a:cubicBezTo>
                    <a:pt x="198168" y="6362"/>
                    <a:pt x="196882" y="9645"/>
                    <a:pt x="196981" y="13039"/>
                  </a:cubicBezTo>
                  <a:lnTo>
                    <a:pt x="196981" y="16223"/>
                  </a:lnTo>
                  <a:cubicBezTo>
                    <a:pt x="196959" y="18785"/>
                    <a:pt x="197359" y="21314"/>
                    <a:pt x="198168" y="23755"/>
                  </a:cubicBezTo>
                  <a:cubicBezTo>
                    <a:pt x="198557" y="24930"/>
                    <a:pt x="198557" y="26128"/>
                    <a:pt x="198956" y="27692"/>
                  </a:cubicBezTo>
                  <a:lnTo>
                    <a:pt x="198956" y="28092"/>
                  </a:lnTo>
                  <a:cubicBezTo>
                    <a:pt x="200087" y="35158"/>
                    <a:pt x="200487" y="42323"/>
                    <a:pt x="200132" y="49467"/>
                  </a:cubicBezTo>
                  <a:cubicBezTo>
                    <a:pt x="199755" y="51530"/>
                    <a:pt x="198634" y="53371"/>
                    <a:pt x="196970" y="54614"/>
                  </a:cubicBezTo>
                  <a:lnTo>
                    <a:pt x="196183" y="55412"/>
                  </a:lnTo>
                  <a:lnTo>
                    <a:pt x="195783" y="60570"/>
                  </a:lnTo>
                  <a:cubicBezTo>
                    <a:pt x="188629" y="61236"/>
                    <a:pt x="181508" y="62290"/>
                    <a:pt x="174486" y="63743"/>
                  </a:cubicBezTo>
                  <a:cubicBezTo>
                    <a:pt x="144592" y="70309"/>
                    <a:pt x="117382" y="85750"/>
                    <a:pt x="96373" y="108079"/>
                  </a:cubicBezTo>
                  <a:lnTo>
                    <a:pt x="92435" y="105306"/>
                  </a:lnTo>
                  <a:lnTo>
                    <a:pt x="91659" y="105306"/>
                  </a:lnTo>
                  <a:cubicBezTo>
                    <a:pt x="90871" y="105306"/>
                    <a:pt x="90073" y="105705"/>
                    <a:pt x="89296" y="105705"/>
                  </a:cubicBezTo>
                  <a:cubicBezTo>
                    <a:pt x="88021" y="105672"/>
                    <a:pt x="86778" y="105262"/>
                    <a:pt x="85747" y="104507"/>
                  </a:cubicBezTo>
                  <a:cubicBezTo>
                    <a:pt x="80001" y="100181"/>
                    <a:pt x="74710" y="95290"/>
                    <a:pt x="69973" y="89865"/>
                  </a:cubicBezTo>
                  <a:cubicBezTo>
                    <a:pt x="69152" y="88845"/>
                    <a:pt x="68221" y="87913"/>
                    <a:pt x="67211" y="87092"/>
                  </a:cubicBezTo>
                  <a:cubicBezTo>
                    <a:pt x="65592" y="85162"/>
                    <a:pt x="63895" y="83299"/>
                    <a:pt x="62075" y="81557"/>
                  </a:cubicBezTo>
                  <a:cubicBezTo>
                    <a:pt x="61676" y="81158"/>
                    <a:pt x="60888" y="80758"/>
                    <a:pt x="60101" y="79960"/>
                  </a:cubicBezTo>
                  <a:cubicBezTo>
                    <a:pt x="59713" y="79560"/>
                    <a:pt x="59313" y="79560"/>
                    <a:pt x="59313" y="79172"/>
                  </a:cubicBezTo>
                  <a:cubicBezTo>
                    <a:pt x="56873" y="77131"/>
                    <a:pt x="53812" y="76022"/>
                    <a:pt x="50650" y="75989"/>
                  </a:cubicBezTo>
                  <a:cubicBezTo>
                    <a:pt x="47112" y="75933"/>
                    <a:pt x="43751" y="77542"/>
                    <a:pt x="41577" y="80348"/>
                  </a:cubicBezTo>
                  <a:cubicBezTo>
                    <a:pt x="37705" y="86094"/>
                    <a:pt x="38914" y="93859"/>
                    <a:pt x="44328" y="98162"/>
                  </a:cubicBezTo>
                  <a:cubicBezTo>
                    <a:pt x="44738" y="98162"/>
                    <a:pt x="44738" y="98551"/>
                    <a:pt x="45126" y="98551"/>
                  </a:cubicBezTo>
                  <a:cubicBezTo>
                    <a:pt x="45914" y="98950"/>
                    <a:pt x="46302" y="99738"/>
                    <a:pt x="47090" y="100148"/>
                  </a:cubicBezTo>
                  <a:cubicBezTo>
                    <a:pt x="49230" y="101612"/>
                    <a:pt x="51482" y="102943"/>
                    <a:pt x="53800" y="104108"/>
                  </a:cubicBezTo>
                  <a:cubicBezTo>
                    <a:pt x="55065" y="104607"/>
                    <a:pt x="56252" y="105273"/>
                    <a:pt x="57339" y="106082"/>
                  </a:cubicBezTo>
                  <a:cubicBezTo>
                    <a:pt x="63628" y="109610"/>
                    <a:pt x="69574" y="113725"/>
                    <a:pt x="75098" y="118362"/>
                  </a:cubicBezTo>
                  <a:cubicBezTo>
                    <a:pt x="76618" y="119937"/>
                    <a:pt x="77327" y="122111"/>
                    <a:pt x="77061" y="124296"/>
                  </a:cubicBezTo>
                  <a:lnTo>
                    <a:pt x="77061" y="125084"/>
                  </a:lnTo>
                  <a:lnTo>
                    <a:pt x="80999" y="128633"/>
                  </a:lnTo>
                  <a:cubicBezTo>
                    <a:pt x="80212" y="129621"/>
                    <a:pt x="79557" y="130686"/>
                    <a:pt x="79036" y="131828"/>
                  </a:cubicBezTo>
                  <a:cubicBezTo>
                    <a:pt x="59502" y="162909"/>
                    <a:pt x="51660" y="199969"/>
                    <a:pt x="56951" y="236341"/>
                  </a:cubicBezTo>
                  <a:lnTo>
                    <a:pt x="51826" y="237927"/>
                  </a:lnTo>
                  <a:cubicBezTo>
                    <a:pt x="51826" y="238326"/>
                    <a:pt x="51427" y="238326"/>
                    <a:pt x="51427" y="238726"/>
                  </a:cubicBezTo>
                  <a:cubicBezTo>
                    <a:pt x="50528" y="240634"/>
                    <a:pt x="48986" y="242164"/>
                    <a:pt x="47090" y="243074"/>
                  </a:cubicBezTo>
                  <a:cubicBezTo>
                    <a:pt x="40135" y="245037"/>
                    <a:pt x="32991" y="246224"/>
                    <a:pt x="25781" y="246646"/>
                  </a:cubicBezTo>
                  <a:lnTo>
                    <a:pt x="25382" y="246646"/>
                  </a:lnTo>
                  <a:cubicBezTo>
                    <a:pt x="24062" y="246568"/>
                    <a:pt x="22731" y="246701"/>
                    <a:pt x="21444" y="247034"/>
                  </a:cubicBezTo>
                  <a:cubicBezTo>
                    <a:pt x="18926" y="247123"/>
                    <a:pt x="16430" y="247378"/>
                    <a:pt x="13957" y="247821"/>
                  </a:cubicBezTo>
                  <a:cubicBezTo>
                    <a:pt x="13169" y="247821"/>
                    <a:pt x="12370" y="248221"/>
                    <a:pt x="11594" y="248221"/>
                  </a:cubicBezTo>
                  <a:cubicBezTo>
                    <a:pt x="11150" y="248154"/>
                    <a:pt x="10718" y="248310"/>
                    <a:pt x="10396" y="248620"/>
                  </a:cubicBezTo>
                  <a:cubicBezTo>
                    <a:pt x="3641" y="249985"/>
                    <a:pt x="-885" y="256418"/>
                    <a:pt x="146" y="263273"/>
                  </a:cubicBezTo>
                  <a:cubicBezTo>
                    <a:pt x="1611" y="268964"/>
                    <a:pt x="6924" y="272791"/>
                    <a:pt x="12770" y="272369"/>
                  </a:cubicBezTo>
                  <a:cubicBezTo>
                    <a:pt x="13846" y="272436"/>
                    <a:pt x="14922" y="272302"/>
                    <a:pt x="15942" y="271970"/>
                  </a:cubicBezTo>
                  <a:cubicBezTo>
                    <a:pt x="16330" y="271970"/>
                    <a:pt x="16718" y="271970"/>
                    <a:pt x="16718" y="271581"/>
                  </a:cubicBezTo>
                  <a:cubicBezTo>
                    <a:pt x="17506" y="271581"/>
                    <a:pt x="18305" y="271182"/>
                    <a:pt x="19092" y="271182"/>
                  </a:cubicBezTo>
                  <a:cubicBezTo>
                    <a:pt x="21533" y="270494"/>
                    <a:pt x="23906" y="269563"/>
                    <a:pt x="26180" y="268398"/>
                  </a:cubicBezTo>
                  <a:cubicBezTo>
                    <a:pt x="27356" y="267988"/>
                    <a:pt x="28554" y="267200"/>
                    <a:pt x="29730" y="266801"/>
                  </a:cubicBezTo>
                  <a:lnTo>
                    <a:pt x="30129" y="266801"/>
                  </a:lnTo>
                  <a:cubicBezTo>
                    <a:pt x="36718" y="264072"/>
                    <a:pt x="43607" y="262075"/>
                    <a:pt x="50639" y="260866"/>
                  </a:cubicBezTo>
                  <a:lnTo>
                    <a:pt x="51427" y="260866"/>
                  </a:lnTo>
                  <a:cubicBezTo>
                    <a:pt x="53301" y="260955"/>
                    <a:pt x="55098" y="261654"/>
                    <a:pt x="56551" y="262841"/>
                  </a:cubicBezTo>
                  <a:cubicBezTo>
                    <a:pt x="56951" y="262841"/>
                    <a:pt x="56951" y="263251"/>
                    <a:pt x="57339" y="263251"/>
                  </a:cubicBezTo>
                  <a:lnTo>
                    <a:pt x="62852" y="262452"/>
                  </a:lnTo>
                  <a:cubicBezTo>
                    <a:pt x="72391" y="291825"/>
                    <a:pt x="90372" y="317726"/>
                    <a:pt x="114531" y="336882"/>
                  </a:cubicBezTo>
                  <a:cubicBezTo>
                    <a:pt x="119933" y="341053"/>
                    <a:pt x="125602" y="344891"/>
                    <a:pt x="131492" y="348352"/>
                  </a:cubicBezTo>
                  <a:lnTo>
                    <a:pt x="129129" y="353499"/>
                  </a:lnTo>
                  <a:cubicBezTo>
                    <a:pt x="129129" y="353898"/>
                    <a:pt x="129528" y="353898"/>
                    <a:pt x="129528" y="354287"/>
                  </a:cubicBezTo>
                  <a:cubicBezTo>
                    <a:pt x="130649" y="356206"/>
                    <a:pt x="130937" y="358502"/>
                    <a:pt x="130316" y="360654"/>
                  </a:cubicBezTo>
                  <a:cubicBezTo>
                    <a:pt x="127487" y="367165"/>
                    <a:pt x="124049" y="373388"/>
                    <a:pt x="120055" y="379256"/>
                  </a:cubicBezTo>
                  <a:lnTo>
                    <a:pt x="120055" y="379655"/>
                  </a:lnTo>
                  <a:cubicBezTo>
                    <a:pt x="119279" y="380842"/>
                    <a:pt x="118480" y="381629"/>
                    <a:pt x="117682" y="382827"/>
                  </a:cubicBezTo>
                  <a:cubicBezTo>
                    <a:pt x="116107" y="384813"/>
                    <a:pt x="114931" y="386788"/>
                    <a:pt x="113345" y="389194"/>
                  </a:cubicBezTo>
                  <a:cubicBezTo>
                    <a:pt x="112868" y="389794"/>
                    <a:pt x="112468" y="390459"/>
                    <a:pt x="112169" y="391169"/>
                  </a:cubicBezTo>
                  <a:cubicBezTo>
                    <a:pt x="112136" y="391469"/>
                    <a:pt x="111980" y="391746"/>
                    <a:pt x="111769" y="391956"/>
                  </a:cubicBezTo>
                  <a:cubicBezTo>
                    <a:pt x="108497" y="398046"/>
                    <a:pt x="110749" y="405644"/>
                    <a:pt x="116816" y="408939"/>
                  </a:cubicBezTo>
                  <a:cubicBezTo>
                    <a:pt x="116839" y="408950"/>
                    <a:pt x="116872" y="408961"/>
                    <a:pt x="116894" y="408983"/>
                  </a:cubicBezTo>
                  <a:cubicBezTo>
                    <a:pt x="118369" y="409749"/>
                    <a:pt x="120000" y="410159"/>
                    <a:pt x="121653" y="410170"/>
                  </a:cubicBezTo>
                  <a:cubicBezTo>
                    <a:pt x="126644" y="409937"/>
                    <a:pt x="131137" y="407075"/>
                    <a:pt x="133488" y="402650"/>
                  </a:cubicBezTo>
                  <a:cubicBezTo>
                    <a:pt x="133533" y="402350"/>
                    <a:pt x="133666" y="402073"/>
                    <a:pt x="133888" y="401862"/>
                  </a:cubicBezTo>
                  <a:cubicBezTo>
                    <a:pt x="134187" y="401141"/>
                    <a:pt x="134587" y="400475"/>
                    <a:pt x="135075" y="399877"/>
                  </a:cubicBezTo>
                  <a:cubicBezTo>
                    <a:pt x="135973" y="397547"/>
                    <a:pt x="136761" y="395173"/>
                    <a:pt x="137437" y="392744"/>
                  </a:cubicBezTo>
                  <a:lnTo>
                    <a:pt x="138613" y="389194"/>
                  </a:lnTo>
                  <a:cubicBezTo>
                    <a:pt x="140599" y="382295"/>
                    <a:pt x="143394" y="375650"/>
                    <a:pt x="146899" y="369406"/>
                  </a:cubicBezTo>
                  <a:cubicBezTo>
                    <a:pt x="148197" y="367697"/>
                    <a:pt x="149983" y="366455"/>
                    <a:pt x="152035" y="365834"/>
                  </a:cubicBezTo>
                  <a:cubicBezTo>
                    <a:pt x="152423" y="365834"/>
                    <a:pt x="152423" y="365834"/>
                    <a:pt x="152823" y="365434"/>
                  </a:cubicBezTo>
                  <a:lnTo>
                    <a:pt x="155573" y="360299"/>
                  </a:lnTo>
                  <a:cubicBezTo>
                    <a:pt x="173188" y="367087"/>
                    <a:pt x="191912" y="370581"/>
                    <a:pt x="210803" y="370581"/>
                  </a:cubicBezTo>
                  <a:cubicBezTo>
                    <a:pt x="222361" y="370659"/>
                    <a:pt x="233875" y="369328"/>
                    <a:pt x="245123" y="366632"/>
                  </a:cubicBezTo>
                  <a:cubicBezTo>
                    <a:pt x="252078" y="365069"/>
                    <a:pt x="258922" y="363083"/>
                    <a:pt x="265632" y="360687"/>
                  </a:cubicBezTo>
                  <a:lnTo>
                    <a:pt x="267995" y="365046"/>
                  </a:lnTo>
                  <a:cubicBezTo>
                    <a:pt x="268395" y="365046"/>
                    <a:pt x="268395" y="365046"/>
                    <a:pt x="268783" y="365446"/>
                  </a:cubicBezTo>
                  <a:cubicBezTo>
                    <a:pt x="270935" y="365812"/>
                    <a:pt x="272820" y="367121"/>
                    <a:pt x="273918" y="368995"/>
                  </a:cubicBezTo>
                  <a:cubicBezTo>
                    <a:pt x="277191" y="375351"/>
                    <a:pt x="279953" y="381951"/>
                    <a:pt x="282182" y="388740"/>
                  </a:cubicBezTo>
                  <a:lnTo>
                    <a:pt x="282182" y="389150"/>
                  </a:lnTo>
                  <a:lnTo>
                    <a:pt x="283369" y="392711"/>
                  </a:lnTo>
                  <a:cubicBezTo>
                    <a:pt x="283979" y="395129"/>
                    <a:pt x="284767" y="397514"/>
                    <a:pt x="285732" y="399832"/>
                  </a:cubicBezTo>
                  <a:cubicBezTo>
                    <a:pt x="286131" y="400620"/>
                    <a:pt x="286519" y="401019"/>
                    <a:pt x="286919" y="401806"/>
                  </a:cubicBezTo>
                  <a:cubicBezTo>
                    <a:pt x="286963" y="402117"/>
                    <a:pt x="287096" y="402383"/>
                    <a:pt x="287307" y="402605"/>
                  </a:cubicBezTo>
                  <a:cubicBezTo>
                    <a:pt x="289537" y="407131"/>
                    <a:pt x="294096" y="410048"/>
                    <a:pt x="299143" y="410126"/>
                  </a:cubicBezTo>
                  <a:cubicBezTo>
                    <a:pt x="300807" y="410104"/>
                    <a:pt x="302426" y="409704"/>
                    <a:pt x="303901" y="408939"/>
                  </a:cubicBezTo>
                  <a:cubicBezTo>
                    <a:pt x="306752" y="407464"/>
                    <a:pt x="308882" y="404901"/>
                    <a:pt x="309791" y="401806"/>
                  </a:cubicBezTo>
                  <a:cubicBezTo>
                    <a:pt x="310723" y="398523"/>
                    <a:pt x="310446" y="395018"/>
                    <a:pt x="309026" y="391923"/>
                  </a:cubicBezTo>
                  <a:cubicBezTo>
                    <a:pt x="309026" y="391524"/>
                    <a:pt x="308616" y="391524"/>
                    <a:pt x="308616" y="391125"/>
                  </a:cubicBezTo>
                  <a:cubicBezTo>
                    <a:pt x="308316" y="390415"/>
                    <a:pt x="307917" y="389749"/>
                    <a:pt x="307429" y="389150"/>
                  </a:cubicBezTo>
                  <a:cubicBezTo>
                    <a:pt x="306220" y="386876"/>
                    <a:pt x="304767" y="384757"/>
                    <a:pt x="303092" y="382794"/>
                  </a:cubicBezTo>
                  <a:cubicBezTo>
                    <a:pt x="302304" y="381607"/>
                    <a:pt x="301516" y="380809"/>
                    <a:pt x="300729" y="379611"/>
                  </a:cubicBezTo>
                  <a:lnTo>
                    <a:pt x="300729" y="379222"/>
                  </a:lnTo>
                  <a:cubicBezTo>
                    <a:pt x="296591" y="373443"/>
                    <a:pt x="293142" y="367187"/>
                    <a:pt x="290468" y="360598"/>
                  </a:cubicBezTo>
                  <a:cubicBezTo>
                    <a:pt x="289980" y="358491"/>
                    <a:pt x="290125" y="356283"/>
                    <a:pt x="290868" y="354253"/>
                  </a:cubicBezTo>
                  <a:cubicBezTo>
                    <a:pt x="290868" y="353854"/>
                    <a:pt x="291256" y="353854"/>
                    <a:pt x="291256" y="353455"/>
                  </a:cubicBezTo>
                  <a:lnTo>
                    <a:pt x="289293" y="348685"/>
                  </a:lnTo>
                  <a:cubicBezTo>
                    <a:pt x="321915" y="329107"/>
                    <a:pt x="346308" y="298292"/>
                    <a:pt x="357944" y="261998"/>
                  </a:cubicBezTo>
                  <a:lnTo>
                    <a:pt x="362702" y="262785"/>
                  </a:lnTo>
                  <a:cubicBezTo>
                    <a:pt x="363102" y="262785"/>
                    <a:pt x="363102" y="262386"/>
                    <a:pt x="363490" y="262386"/>
                  </a:cubicBezTo>
                  <a:cubicBezTo>
                    <a:pt x="364976" y="261254"/>
                    <a:pt x="366751" y="260578"/>
                    <a:pt x="368603" y="260411"/>
                  </a:cubicBezTo>
                  <a:lnTo>
                    <a:pt x="369391" y="260411"/>
                  </a:lnTo>
                  <a:cubicBezTo>
                    <a:pt x="376435" y="261621"/>
                    <a:pt x="383312" y="263606"/>
                    <a:pt x="389912" y="266335"/>
                  </a:cubicBezTo>
                  <a:lnTo>
                    <a:pt x="390300" y="266335"/>
                  </a:lnTo>
                  <a:cubicBezTo>
                    <a:pt x="391487" y="266734"/>
                    <a:pt x="392663" y="267533"/>
                    <a:pt x="393861" y="267932"/>
                  </a:cubicBezTo>
                  <a:cubicBezTo>
                    <a:pt x="396124" y="269086"/>
                    <a:pt x="398509" y="270029"/>
                    <a:pt x="400960" y="270705"/>
                  </a:cubicBezTo>
                  <a:cubicBezTo>
                    <a:pt x="401737" y="270705"/>
                    <a:pt x="402535" y="271104"/>
                    <a:pt x="403323" y="271104"/>
                  </a:cubicBezTo>
                  <a:cubicBezTo>
                    <a:pt x="403766" y="271038"/>
                    <a:pt x="404188" y="271193"/>
                    <a:pt x="404510" y="271493"/>
                  </a:cubicBezTo>
                  <a:cubicBezTo>
                    <a:pt x="405530" y="271826"/>
                    <a:pt x="406606" y="271959"/>
                    <a:pt x="407671" y="271892"/>
                  </a:cubicBezTo>
                  <a:cubicBezTo>
                    <a:pt x="413395" y="271903"/>
                    <a:pt x="418486" y="268243"/>
                    <a:pt x="420294" y="262785"/>
                  </a:cubicBezTo>
                  <a:cubicBezTo>
                    <a:pt x="419573" y="256474"/>
                    <a:pt x="415003" y="251260"/>
                    <a:pt x="408847" y="249729"/>
                  </a:cubicBezTo>
                  <a:lnTo>
                    <a:pt x="408802" y="249796"/>
                  </a:lnTo>
                  <a:close/>
                </a:path>
              </a:pathLst>
            </a:custGeom>
            <a:grpFill/>
            <a:ln w="1108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77" name="lightning">
            <a:extLst>
              <a:ext uri="{FF2B5EF4-FFF2-40B4-BE49-F238E27FC236}">
                <a16:creationId xmlns:a16="http://schemas.microsoft.com/office/drawing/2014/main" id="{BFABBE09-7291-49D7-9D0F-DB8BC9CE1A80}"/>
              </a:ext>
              <a:ext uri="{C183D7F6-B498-43B3-948B-1728B52AA6E4}">
                <adec:decorative xmlns:adec="http://schemas.microsoft.com/office/drawing/2017/decorative" val="1"/>
              </a:ext>
            </a:extLst>
          </p:cNvPr>
          <p:cNvGrpSpPr/>
          <p:nvPr/>
        </p:nvGrpSpPr>
        <p:grpSpPr>
          <a:xfrm>
            <a:off x="6869631" y="2843784"/>
            <a:ext cx="279487" cy="542118"/>
            <a:chOff x="3404177" y="1724129"/>
            <a:chExt cx="544355" cy="1055884"/>
          </a:xfrm>
        </p:grpSpPr>
        <p:sp>
          <p:nvSpPr>
            <p:cNvPr id="78" name="Freeform: Shape 77">
              <a:extLst>
                <a:ext uri="{FF2B5EF4-FFF2-40B4-BE49-F238E27FC236}">
                  <a16:creationId xmlns:a16="http://schemas.microsoft.com/office/drawing/2014/main" id="{623CD84D-7EDD-49A8-8FE8-A947F7FC6112}"/>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Shape 78">
              <a:extLst>
                <a:ext uri="{FF2B5EF4-FFF2-40B4-BE49-F238E27FC236}">
                  <a16:creationId xmlns:a16="http://schemas.microsoft.com/office/drawing/2014/main" id="{D59CDF29-D76E-4A6F-A064-221B642B038C}"/>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80" name="tablet 2">
            <a:extLst>
              <a:ext uri="{FF2B5EF4-FFF2-40B4-BE49-F238E27FC236}">
                <a16:creationId xmlns:a16="http://schemas.microsoft.com/office/drawing/2014/main" id="{31D49AD9-6BE7-41FA-AB75-9E1521989A2E}"/>
              </a:ext>
              <a:ext uri="{C183D7F6-B498-43B3-948B-1728B52AA6E4}">
                <adec:decorative xmlns:adec="http://schemas.microsoft.com/office/drawing/2017/decorative" val="1"/>
              </a:ext>
            </a:extLst>
          </p:cNvPr>
          <p:cNvGrpSpPr/>
          <p:nvPr/>
        </p:nvGrpSpPr>
        <p:grpSpPr>
          <a:xfrm>
            <a:off x="8541374" y="2823947"/>
            <a:ext cx="592412" cy="592412"/>
            <a:chOff x="8183031" y="3941496"/>
            <a:chExt cx="434987" cy="434987"/>
          </a:xfrm>
        </p:grpSpPr>
        <p:sp>
          <p:nvSpPr>
            <p:cNvPr id="81" name="Freeform: Shape 80">
              <a:extLst>
                <a:ext uri="{FF2B5EF4-FFF2-40B4-BE49-F238E27FC236}">
                  <a16:creationId xmlns:a16="http://schemas.microsoft.com/office/drawing/2014/main" id="{CD26ECF3-716D-491C-AF00-468C151339DC}"/>
                </a:ext>
              </a:extLst>
            </p:cNvPr>
            <p:cNvSpPr/>
            <p:nvPr/>
          </p:nvSpPr>
          <p:spPr>
            <a:xfrm>
              <a:off x="8185627" y="3989430"/>
              <a:ext cx="430503" cy="340815"/>
            </a:xfrm>
            <a:custGeom>
              <a:avLst/>
              <a:gdLst>
                <a:gd name="connsiteX0" fmla="*/ 403393 w 430502"/>
                <a:gd name="connsiteY0" fmla="*/ 340792 h 340814"/>
                <a:gd name="connsiteX1" fmla="*/ 28344 w 430502"/>
                <a:gd name="connsiteY1" fmla="*/ 340792 h 340814"/>
                <a:gd name="connsiteX2" fmla="*/ 1560 w 430502"/>
                <a:gd name="connsiteY2" fmla="*/ 314037 h 340814"/>
                <a:gd name="connsiteX3" fmla="*/ 1560 w 430502"/>
                <a:gd name="connsiteY3" fmla="*/ 28316 h 340814"/>
                <a:gd name="connsiteX4" fmla="*/ 28344 w 430502"/>
                <a:gd name="connsiteY4" fmla="*/ 1560 h 340814"/>
                <a:gd name="connsiteX5" fmla="*/ 403393 w 430502"/>
                <a:gd name="connsiteY5" fmla="*/ 1560 h 340814"/>
                <a:gd name="connsiteX6" fmla="*/ 430177 w 430502"/>
                <a:gd name="connsiteY6" fmla="*/ 28316 h 340814"/>
                <a:gd name="connsiteX7" fmla="*/ 430177 w 430502"/>
                <a:gd name="connsiteY7" fmla="*/ 314037 h 340814"/>
                <a:gd name="connsiteX8" fmla="*/ 403393 w 430502"/>
                <a:gd name="connsiteY8" fmla="*/ 340792 h 34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502" h="340814">
                  <a:moveTo>
                    <a:pt x="403393" y="340792"/>
                  </a:moveTo>
                  <a:lnTo>
                    <a:pt x="28344" y="340792"/>
                  </a:lnTo>
                  <a:cubicBezTo>
                    <a:pt x="13556" y="340792"/>
                    <a:pt x="1560" y="328809"/>
                    <a:pt x="1560" y="314037"/>
                  </a:cubicBezTo>
                  <a:lnTo>
                    <a:pt x="1560" y="28316"/>
                  </a:lnTo>
                  <a:cubicBezTo>
                    <a:pt x="1560" y="13544"/>
                    <a:pt x="13556" y="1560"/>
                    <a:pt x="28344" y="1560"/>
                  </a:cubicBezTo>
                  <a:lnTo>
                    <a:pt x="403393" y="1560"/>
                  </a:lnTo>
                  <a:cubicBezTo>
                    <a:pt x="418181" y="1560"/>
                    <a:pt x="430177" y="13544"/>
                    <a:pt x="430177" y="28316"/>
                  </a:cubicBezTo>
                  <a:lnTo>
                    <a:pt x="430177" y="314037"/>
                  </a:lnTo>
                  <a:cubicBezTo>
                    <a:pt x="430177" y="328809"/>
                    <a:pt x="418181" y="340792"/>
                    <a:pt x="403393" y="340792"/>
                  </a:cubicBezTo>
                  <a:close/>
                </a:path>
              </a:pathLst>
            </a:custGeom>
            <a:solidFill>
              <a:srgbClr val="0078D4"/>
            </a:solidFill>
            <a:ln w="441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2" name="Freeform: Shape 81">
              <a:extLst>
                <a:ext uri="{FF2B5EF4-FFF2-40B4-BE49-F238E27FC236}">
                  <a16:creationId xmlns:a16="http://schemas.microsoft.com/office/drawing/2014/main" id="{3A1F500E-EE6B-42EC-98DE-D644FBDF88A6}"/>
                </a:ext>
              </a:extLst>
            </p:cNvPr>
            <p:cNvSpPr/>
            <p:nvPr/>
          </p:nvSpPr>
          <p:spPr>
            <a:xfrm>
              <a:off x="8229691" y="4047465"/>
              <a:ext cx="340815" cy="215251"/>
            </a:xfrm>
            <a:custGeom>
              <a:avLst/>
              <a:gdLst>
                <a:gd name="connsiteX0" fmla="*/ 92324 w 340814"/>
                <a:gd name="connsiteY0" fmla="*/ 116497 h 215251"/>
                <a:gd name="connsiteX1" fmla="*/ 131707 w 340814"/>
                <a:gd name="connsiteY1" fmla="*/ 152824 h 215251"/>
                <a:gd name="connsiteX2" fmla="*/ 193272 w 340814"/>
                <a:gd name="connsiteY2" fmla="*/ 91173 h 215251"/>
                <a:gd name="connsiteX3" fmla="*/ 228506 w 340814"/>
                <a:gd name="connsiteY3" fmla="*/ 123958 h 215251"/>
                <a:gd name="connsiteX4" fmla="*/ 342130 w 340814"/>
                <a:gd name="connsiteY4" fmla="*/ 1560 h 215251"/>
                <a:gd name="connsiteX5" fmla="*/ 342130 w 340814"/>
                <a:gd name="connsiteY5" fmla="*/ 214927 h 215251"/>
                <a:gd name="connsiteX6" fmla="*/ 1560 w 340814"/>
                <a:gd name="connsiteY6" fmla="*/ 214927 h 215251"/>
                <a:gd name="connsiteX7" fmla="*/ 92324 w 340814"/>
                <a:gd name="connsiteY7" fmla="*/ 116497 h 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14" h="215251">
                  <a:moveTo>
                    <a:pt x="92324" y="116497"/>
                  </a:moveTo>
                  <a:lnTo>
                    <a:pt x="131707" y="152824"/>
                  </a:lnTo>
                  <a:lnTo>
                    <a:pt x="193272" y="91173"/>
                  </a:lnTo>
                  <a:lnTo>
                    <a:pt x="228506" y="123958"/>
                  </a:lnTo>
                  <a:lnTo>
                    <a:pt x="342130" y="1560"/>
                  </a:lnTo>
                  <a:lnTo>
                    <a:pt x="342130" y="214927"/>
                  </a:lnTo>
                  <a:lnTo>
                    <a:pt x="1560" y="214927"/>
                  </a:lnTo>
                  <a:lnTo>
                    <a:pt x="92324" y="116497"/>
                  </a:lnTo>
                  <a:close/>
                </a:path>
              </a:pathLst>
            </a:custGeom>
            <a:solidFill>
              <a:srgbClr val="50E6FF"/>
            </a:solidFill>
            <a:ln w="441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DF75E1D3-0201-4D18-85D0-251284E45FCE}"/>
                </a:ext>
              </a:extLst>
            </p:cNvPr>
            <p:cNvSpPr/>
            <p:nvPr/>
          </p:nvSpPr>
          <p:spPr>
            <a:xfrm>
              <a:off x="8343163" y="4277641"/>
              <a:ext cx="116594" cy="13453"/>
            </a:xfrm>
            <a:custGeom>
              <a:avLst/>
              <a:gdLst>
                <a:gd name="connsiteX0" fmla="*/ 109677 w 116594"/>
                <a:gd name="connsiteY0" fmla="*/ 12865 h 13453"/>
                <a:gd name="connsiteX1" fmla="*/ 7219 w 116594"/>
                <a:gd name="connsiteY1" fmla="*/ 12865 h 13453"/>
                <a:gd name="connsiteX2" fmla="*/ 1560 w 116594"/>
                <a:gd name="connsiteY2" fmla="*/ 7213 h 13453"/>
                <a:gd name="connsiteX3" fmla="*/ 7219 w 116594"/>
                <a:gd name="connsiteY3" fmla="*/ 1560 h 13453"/>
                <a:gd name="connsiteX4" fmla="*/ 109677 w 116594"/>
                <a:gd name="connsiteY4" fmla="*/ 1560 h 13453"/>
                <a:gd name="connsiteX5" fmla="*/ 115335 w 116594"/>
                <a:gd name="connsiteY5" fmla="*/ 7213 h 13453"/>
                <a:gd name="connsiteX6" fmla="*/ 109677 w 116594"/>
                <a:gd name="connsiteY6" fmla="*/ 12865 h 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94" h="13453">
                  <a:moveTo>
                    <a:pt x="109677" y="12865"/>
                  </a:moveTo>
                  <a:lnTo>
                    <a:pt x="7219" y="12865"/>
                  </a:lnTo>
                  <a:cubicBezTo>
                    <a:pt x="4126" y="12865"/>
                    <a:pt x="1560" y="10303"/>
                    <a:pt x="1560" y="7213"/>
                  </a:cubicBezTo>
                  <a:cubicBezTo>
                    <a:pt x="1560" y="4123"/>
                    <a:pt x="4126" y="1560"/>
                    <a:pt x="7219" y="1560"/>
                  </a:cubicBezTo>
                  <a:lnTo>
                    <a:pt x="109677" y="1560"/>
                  </a:lnTo>
                  <a:cubicBezTo>
                    <a:pt x="112770" y="1560"/>
                    <a:pt x="115335" y="4123"/>
                    <a:pt x="115335" y="7213"/>
                  </a:cubicBezTo>
                  <a:cubicBezTo>
                    <a:pt x="115335" y="10303"/>
                    <a:pt x="112770" y="12865"/>
                    <a:pt x="109677" y="12865"/>
                  </a:cubicBezTo>
                  <a:close/>
                </a:path>
              </a:pathLst>
            </a:custGeom>
            <a:solidFill>
              <a:srgbClr val="FFFFFF"/>
            </a:solidFill>
            <a:ln w="441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84" name="community">
            <a:extLst>
              <a:ext uri="{FF2B5EF4-FFF2-40B4-BE49-F238E27FC236}">
                <a16:creationId xmlns:a16="http://schemas.microsoft.com/office/drawing/2014/main" id="{0C9576FA-DA0B-4E44-9774-FC38236B7168}"/>
              </a:ext>
              <a:ext uri="{C183D7F6-B498-43B3-948B-1728B52AA6E4}">
                <adec:decorative xmlns:adec="http://schemas.microsoft.com/office/drawing/2017/decorative" val="1"/>
              </a:ext>
            </a:extLst>
          </p:cNvPr>
          <p:cNvGrpSpPr/>
          <p:nvPr/>
        </p:nvGrpSpPr>
        <p:grpSpPr>
          <a:xfrm>
            <a:off x="10471227" y="2813189"/>
            <a:ext cx="544103" cy="542194"/>
            <a:chOff x="3498020" y="3985460"/>
            <a:chExt cx="367048" cy="365760"/>
          </a:xfrm>
        </p:grpSpPr>
        <p:sp>
          <p:nvSpPr>
            <p:cNvPr id="85" name="Rectangle 122">
              <a:extLst>
                <a:ext uri="{FF2B5EF4-FFF2-40B4-BE49-F238E27FC236}">
                  <a16:creationId xmlns:a16="http://schemas.microsoft.com/office/drawing/2014/main" id="{DCBCB698-2467-48EF-B7A8-4F6112127F04}"/>
                </a:ext>
              </a:extLst>
            </p:cNvPr>
            <p:cNvSpPr>
              <a:spLocks noChangeArrowheads="1"/>
            </p:cNvSpPr>
            <p:nvPr/>
          </p:nvSpPr>
          <p:spPr bwMode="auto">
            <a:xfrm>
              <a:off x="3536657" y="4025385"/>
              <a:ext cx="289775" cy="287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6" name="Rectangle 123">
              <a:extLst>
                <a:ext uri="{FF2B5EF4-FFF2-40B4-BE49-F238E27FC236}">
                  <a16:creationId xmlns:a16="http://schemas.microsoft.com/office/drawing/2014/main" id="{184199F5-4A56-4650-A443-21B08FF657D8}"/>
                </a:ext>
              </a:extLst>
            </p:cNvPr>
            <p:cNvSpPr>
              <a:spLocks noChangeArrowheads="1"/>
            </p:cNvSpPr>
            <p:nvPr/>
          </p:nvSpPr>
          <p:spPr bwMode="auto">
            <a:xfrm>
              <a:off x="3498020" y="4218567"/>
              <a:ext cx="133940" cy="1326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87" name="Rectangle 124">
              <a:extLst>
                <a:ext uri="{FF2B5EF4-FFF2-40B4-BE49-F238E27FC236}">
                  <a16:creationId xmlns:a16="http://schemas.microsoft.com/office/drawing/2014/main" id="{9CC0480D-A56E-4EA0-88F3-354C865F2A83}"/>
                </a:ext>
              </a:extLst>
            </p:cNvPr>
            <p:cNvSpPr>
              <a:spLocks noChangeArrowheads="1"/>
            </p:cNvSpPr>
            <p:nvPr/>
          </p:nvSpPr>
          <p:spPr bwMode="auto">
            <a:xfrm>
              <a:off x="3729840" y="3985460"/>
              <a:ext cx="135228" cy="1352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4" name="Group 3">
            <a:extLst>
              <a:ext uri="{FF2B5EF4-FFF2-40B4-BE49-F238E27FC236}">
                <a16:creationId xmlns:a16="http://schemas.microsoft.com/office/drawing/2014/main" id="{269E7EEB-F5D4-43AC-B700-C9A31000F4FD}"/>
              </a:ext>
              <a:ext uri="{C183D7F6-B498-43B3-948B-1728B52AA6E4}">
                <adec:decorative xmlns:adec="http://schemas.microsoft.com/office/drawing/2017/decorative" val="1"/>
              </a:ext>
            </a:extLst>
          </p:cNvPr>
          <p:cNvGrpSpPr/>
          <p:nvPr/>
        </p:nvGrpSpPr>
        <p:grpSpPr>
          <a:xfrm>
            <a:off x="8540099" y="4493967"/>
            <a:ext cx="594962" cy="540856"/>
            <a:chOff x="7774488" y="6139422"/>
            <a:chExt cx="408058" cy="370949"/>
          </a:xfrm>
        </p:grpSpPr>
        <p:sp>
          <p:nvSpPr>
            <p:cNvPr id="88" name="Azure Stack 1" descr="Azure Stack">
              <a:extLst>
                <a:ext uri="{FF2B5EF4-FFF2-40B4-BE49-F238E27FC236}">
                  <a16:creationId xmlns:a16="http://schemas.microsoft.com/office/drawing/2014/main" id="{F0D1B82A-9D0A-448A-83D1-65C9643736A0}"/>
                </a:ext>
              </a:extLst>
            </p:cNvPr>
            <p:cNvSpPr/>
            <p:nvPr/>
          </p:nvSpPr>
          <p:spPr>
            <a:xfrm>
              <a:off x="7774488" y="6376166"/>
              <a:ext cx="408058" cy="134205"/>
            </a:xfrm>
            <a:custGeom>
              <a:avLst/>
              <a:gdLst>
                <a:gd name="connsiteX0" fmla="*/ 204342 w 408058"/>
                <a:gd name="connsiteY0" fmla="*/ 60139 h 134205"/>
                <a:gd name="connsiteX1" fmla="*/ 77487 w 408058"/>
                <a:gd name="connsiteY1" fmla="*/ 0 h 134205"/>
                <a:gd name="connsiteX2" fmla="*/ 0 w 408058"/>
                <a:gd name="connsiteY2" fmla="*/ 36717 h 134205"/>
                <a:gd name="connsiteX3" fmla="*/ 204342 w 408058"/>
                <a:gd name="connsiteY3" fmla="*/ 134205 h 134205"/>
                <a:gd name="connsiteX4" fmla="*/ 408058 w 408058"/>
                <a:gd name="connsiteY4" fmla="*/ 36717 h 134205"/>
                <a:gd name="connsiteX5" fmla="*/ 330571 w 408058"/>
                <a:gd name="connsiteY5" fmla="*/ 0 h 134205"/>
                <a:gd name="connsiteX6" fmla="*/ 204342 w 408058"/>
                <a:gd name="connsiteY6" fmla="*/ 60139 h 13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8" h="134205">
                  <a:moveTo>
                    <a:pt x="204342" y="60139"/>
                  </a:moveTo>
                  <a:lnTo>
                    <a:pt x="77487" y="0"/>
                  </a:lnTo>
                  <a:lnTo>
                    <a:pt x="0" y="36717"/>
                  </a:lnTo>
                  <a:lnTo>
                    <a:pt x="204342" y="134205"/>
                  </a:lnTo>
                  <a:lnTo>
                    <a:pt x="408058" y="36717"/>
                  </a:lnTo>
                  <a:lnTo>
                    <a:pt x="330571" y="0"/>
                  </a:lnTo>
                  <a:lnTo>
                    <a:pt x="204342" y="60139"/>
                  </a:lnTo>
                  <a:close/>
                </a:path>
              </a:pathLst>
            </a:custGeom>
            <a:solidFill>
              <a:srgbClr val="50E6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 name="Azure Stack 1" descr="Azure Stack">
              <a:extLst>
                <a:ext uri="{FF2B5EF4-FFF2-40B4-BE49-F238E27FC236}">
                  <a16:creationId xmlns:a16="http://schemas.microsoft.com/office/drawing/2014/main" id="{E4F332A4-35AB-4C77-8DCA-3EEB35A1A88C}"/>
                </a:ext>
              </a:extLst>
            </p:cNvPr>
            <p:cNvSpPr/>
            <p:nvPr/>
          </p:nvSpPr>
          <p:spPr>
            <a:xfrm>
              <a:off x="7774488" y="6287549"/>
              <a:ext cx="408058" cy="134205"/>
            </a:xfrm>
            <a:custGeom>
              <a:avLst/>
              <a:gdLst>
                <a:gd name="connsiteX0" fmla="*/ 204342 w 408058"/>
                <a:gd name="connsiteY0" fmla="*/ 134205 h 134205"/>
                <a:gd name="connsiteX1" fmla="*/ 408058 w 408058"/>
                <a:gd name="connsiteY1" fmla="*/ 37349 h 134205"/>
                <a:gd name="connsiteX2" fmla="*/ 330571 w 408058"/>
                <a:gd name="connsiteY2" fmla="*/ 0 h 134205"/>
                <a:gd name="connsiteX3" fmla="*/ 204342 w 408058"/>
                <a:gd name="connsiteY3" fmla="*/ 60139 h 134205"/>
                <a:gd name="connsiteX4" fmla="*/ 77487 w 408058"/>
                <a:gd name="connsiteY4" fmla="*/ 0 h 134205"/>
                <a:gd name="connsiteX5" fmla="*/ 0 w 408058"/>
                <a:gd name="connsiteY5" fmla="*/ 37349 h 134205"/>
                <a:gd name="connsiteX6" fmla="*/ 204342 w 408058"/>
                <a:gd name="connsiteY6" fmla="*/ 134205 h 13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8" h="134205">
                  <a:moveTo>
                    <a:pt x="204342" y="134205"/>
                  </a:moveTo>
                  <a:lnTo>
                    <a:pt x="408058" y="37349"/>
                  </a:lnTo>
                  <a:lnTo>
                    <a:pt x="330571" y="0"/>
                  </a:lnTo>
                  <a:lnTo>
                    <a:pt x="204342" y="60139"/>
                  </a:lnTo>
                  <a:lnTo>
                    <a:pt x="77487" y="0"/>
                  </a:lnTo>
                  <a:lnTo>
                    <a:pt x="0" y="37349"/>
                  </a:lnTo>
                  <a:lnTo>
                    <a:pt x="204342" y="134205"/>
                  </a:lnTo>
                  <a:close/>
                </a:path>
              </a:pathLst>
            </a:custGeom>
            <a:solidFill>
              <a:srgbClr val="0078D4"/>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0" name="Azure Stack 1" descr="Azure Stack">
              <a:extLst>
                <a:ext uri="{FF2B5EF4-FFF2-40B4-BE49-F238E27FC236}">
                  <a16:creationId xmlns:a16="http://schemas.microsoft.com/office/drawing/2014/main" id="{0EE7BAD5-2EB2-4D39-A3EF-1A42A271E534}"/>
                </a:ext>
              </a:extLst>
            </p:cNvPr>
            <p:cNvSpPr/>
            <p:nvPr/>
          </p:nvSpPr>
          <p:spPr>
            <a:xfrm>
              <a:off x="7774488" y="6139422"/>
              <a:ext cx="408058" cy="194343"/>
            </a:xfrm>
            <a:custGeom>
              <a:avLst/>
              <a:gdLst>
                <a:gd name="connsiteX0" fmla="*/ 204342 w 408058"/>
                <a:gd name="connsiteY0" fmla="*/ 0 h 194343"/>
                <a:gd name="connsiteX1" fmla="*/ 0 w 408058"/>
                <a:gd name="connsiteY1" fmla="*/ 96856 h 194343"/>
                <a:gd name="connsiteX2" fmla="*/ 204342 w 408058"/>
                <a:gd name="connsiteY2" fmla="*/ 194344 h 194343"/>
                <a:gd name="connsiteX3" fmla="*/ 315574 w 408058"/>
                <a:gd name="connsiteY3" fmla="*/ 141168 h 194343"/>
                <a:gd name="connsiteX4" fmla="*/ 323073 w 408058"/>
                <a:gd name="connsiteY4" fmla="*/ 137370 h 194343"/>
                <a:gd name="connsiteX5" fmla="*/ 330571 w 408058"/>
                <a:gd name="connsiteY5" fmla="*/ 134205 h 194343"/>
                <a:gd name="connsiteX6" fmla="*/ 408058 w 408058"/>
                <a:gd name="connsiteY6" fmla="*/ 96856 h 194343"/>
                <a:gd name="connsiteX7" fmla="*/ 204342 w 408058"/>
                <a:gd name="connsiteY7" fmla="*/ 0 h 19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058" h="194343">
                  <a:moveTo>
                    <a:pt x="204342" y="0"/>
                  </a:moveTo>
                  <a:lnTo>
                    <a:pt x="0" y="96856"/>
                  </a:lnTo>
                  <a:lnTo>
                    <a:pt x="204342" y="194344"/>
                  </a:lnTo>
                  <a:lnTo>
                    <a:pt x="315574" y="141168"/>
                  </a:lnTo>
                  <a:lnTo>
                    <a:pt x="323073" y="137370"/>
                  </a:lnTo>
                  <a:lnTo>
                    <a:pt x="330571" y="134205"/>
                  </a:lnTo>
                  <a:lnTo>
                    <a:pt x="408058" y="96856"/>
                  </a:lnTo>
                  <a:lnTo>
                    <a:pt x="204342" y="0"/>
                  </a:lnTo>
                  <a:close/>
                </a:path>
              </a:pathLst>
            </a:custGeom>
            <a:solidFill>
              <a:srgbClr val="50E6FF"/>
            </a:solidFill>
            <a:ln w="933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91" name="IoT Edge">
            <a:extLst>
              <a:ext uri="{FF2B5EF4-FFF2-40B4-BE49-F238E27FC236}">
                <a16:creationId xmlns:a16="http://schemas.microsoft.com/office/drawing/2014/main" id="{F6435B9E-7B36-4B17-B87F-9F13C6BB28F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484884" y="4474273"/>
            <a:ext cx="516789" cy="565739"/>
          </a:xfrm>
          <a:prstGeom prst="rect">
            <a:avLst/>
          </a:prstGeom>
        </p:spPr>
      </p:pic>
      <p:sp>
        <p:nvSpPr>
          <p:cNvPr id="48" name="Title 47">
            <a:extLst>
              <a:ext uri="{FF2B5EF4-FFF2-40B4-BE49-F238E27FC236}">
                <a16:creationId xmlns:a16="http://schemas.microsoft.com/office/drawing/2014/main" id="{1FB5E71C-A7DF-454E-BFAB-9F808E394EAB}"/>
              </a:ext>
              <a:ext uri="{C183D7F6-B498-43B3-948B-1728B52AA6E4}">
                <adec:decorative xmlns:adec="http://schemas.microsoft.com/office/drawing/2017/decorative" val="1"/>
              </a:ext>
            </a:extLst>
          </p:cNvPr>
          <p:cNvSpPr>
            <a:spLocks noGrp="1"/>
          </p:cNvSpPr>
          <p:nvPr>
            <p:ph type="title" idx="4294967295"/>
          </p:nvPr>
        </p:nvSpPr>
        <p:spPr bwMode="auto">
          <a:xfrm>
            <a:off x="588261" y="597363"/>
            <a:ext cx="11021127" cy="999943"/>
          </a:xfrm>
          <a:prstGeom prst="rect">
            <a:avLst/>
          </a:prstGeom>
          <a:solidFill>
            <a:schemeClr val="bg1">
              <a:lumMod val="85000"/>
              <a:lumOff val="15000"/>
            </a:schemeClr>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lnSpc>
                <a:spcPct val="100000"/>
              </a:lnSpc>
              <a:spcBef>
                <a:spcPts val="0"/>
              </a:spcBef>
              <a:spcAft>
                <a:spcPts val="1800"/>
              </a:spcAft>
              <a:buClrTx/>
              <a:buSzTx/>
              <a:buFontTx/>
              <a:buNone/>
              <a:tabLst/>
              <a:defRPr/>
            </a:pPr>
            <a:r>
              <a:rPr kumimoji="0" lang="en-US" sz="3600" b="0" i="0" u="none" strike="noStrike" kern="1200" cap="none" spc="-50" normalizeH="0" baseline="0" noProof="0">
                <a:ln w="3175">
                  <a:noFill/>
                </a:ln>
                <a:solidFill>
                  <a:schemeClr val="accent1"/>
                </a:solidFill>
                <a:effectLst/>
                <a:uLnTx/>
                <a:uFillTx/>
                <a:latin typeface="Segoe UI Semibold"/>
                <a:ea typeface="+mn-ea"/>
                <a:cs typeface="Segoe UI" pitchFamily="34" charset="0"/>
              </a:rPr>
              <a:t>Hosting options flexibility</a:t>
            </a:r>
          </a:p>
        </p:txBody>
      </p:sp>
      <p:grpSp>
        <p:nvGrpSpPr>
          <p:cNvPr id="43" name="Group 42">
            <a:extLst>
              <a:ext uri="{FF2B5EF4-FFF2-40B4-BE49-F238E27FC236}">
                <a16:creationId xmlns:a16="http://schemas.microsoft.com/office/drawing/2014/main" id="{0C30DB68-E9C1-4205-AC79-D2EA09C11C6A}"/>
              </a:ext>
              <a:ext uri="{C183D7F6-B498-43B3-948B-1728B52AA6E4}">
                <adec:decorative xmlns:adec="http://schemas.microsoft.com/office/drawing/2017/decorative" val="1"/>
              </a:ext>
            </a:extLst>
          </p:cNvPr>
          <p:cNvGrpSpPr/>
          <p:nvPr/>
        </p:nvGrpSpPr>
        <p:grpSpPr>
          <a:xfrm>
            <a:off x="11050436" y="815152"/>
            <a:ext cx="327234" cy="564364"/>
            <a:chOff x="4698043" y="3591751"/>
            <a:chExt cx="261778" cy="451476"/>
          </a:xfrm>
        </p:grpSpPr>
        <p:sp>
          <p:nvSpPr>
            <p:cNvPr id="44" name="Rectangle 43">
              <a:extLst>
                <a:ext uri="{FF2B5EF4-FFF2-40B4-BE49-F238E27FC236}">
                  <a16:creationId xmlns:a16="http://schemas.microsoft.com/office/drawing/2014/main" id="{20C85B3C-2072-4D59-95FC-1A5C68F72245}"/>
                </a:ext>
              </a:extLst>
            </p:cNvPr>
            <p:cNvSpPr/>
            <p:nvPr/>
          </p:nvSpPr>
          <p:spPr bwMode="auto">
            <a:xfrm>
              <a:off x="4698043" y="3591751"/>
              <a:ext cx="261778" cy="4514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9BD1D37-2461-45EA-A12F-360FF1EB0C68}"/>
                </a:ext>
              </a:extLst>
            </p:cNvPr>
            <p:cNvSpPr/>
            <p:nvPr/>
          </p:nvSpPr>
          <p:spPr bwMode="auto">
            <a:xfrm>
              <a:off x="4748631" y="3656047"/>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51AB3E32-E7A2-4321-89B1-8C27CAE595A2}"/>
                </a:ext>
              </a:extLst>
            </p:cNvPr>
            <p:cNvSpPr/>
            <p:nvPr/>
          </p:nvSpPr>
          <p:spPr bwMode="auto">
            <a:xfrm>
              <a:off x="4748631" y="3709897"/>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B2FB8129-6B97-4E88-9F31-EEE3E90AB0E3}"/>
                </a:ext>
              </a:extLst>
            </p:cNvPr>
            <p:cNvSpPr/>
            <p:nvPr/>
          </p:nvSpPr>
          <p:spPr bwMode="auto">
            <a:xfrm>
              <a:off x="4748631" y="3954432"/>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9" name="Text Placeholder 2">
            <a:extLst>
              <a:ext uri="{FF2B5EF4-FFF2-40B4-BE49-F238E27FC236}">
                <a16:creationId xmlns:a16="http://schemas.microsoft.com/office/drawing/2014/main" id="{7BDECD26-B870-48F5-A55D-491897CD1F42}"/>
              </a:ext>
            </a:extLst>
          </p:cNvPr>
          <p:cNvSpPr txBox="1">
            <a:spLocks/>
          </p:cNvSpPr>
          <p:nvPr/>
        </p:nvSpPr>
        <p:spPr>
          <a:xfrm>
            <a:off x="588261" y="2413272"/>
            <a:ext cx="4377278" cy="1415772"/>
          </a:xfrm>
          <a:prstGeom prst="rect">
            <a:avLst/>
          </a:prstGeom>
        </p:spPr>
        <p:txBody>
          <a:bodyPr vert="horz" wrap="square" lIns="0" tIns="91440" rIns="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600"/>
              <a:t>Pick the Functions plan that matches your business needs and deploy the same code to multiple targets—from pay-per-execution in the cloud to your Kubernetes cluster or IoT devices for edge computing.</a:t>
            </a:r>
          </a:p>
        </p:txBody>
      </p:sp>
      <p:cxnSp>
        <p:nvCxnSpPr>
          <p:cNvPr id="62" name="Straight Connector 61">
            <a:extLst>
              <a:ext uri="{FF2B5EF4-FFF2-40B4-BE49-F238E27FC236}">
                <a16:creationId xmlns:a16="http://schemas.microsoft.com/office/drawing/2014/main" id="{5D0401F7-6553-41DF-9162-EC6D1AE469BA}"/>
              </a:ext>
              <a:ext uri="{C183D7F6-B498-43B3-948B-1728B52AA6E4}">
                <adec:decorative xmlns:adec="http://schemas.microsoft.com/office/drawing/2017/decorative" val="1"/>
              </a:ext>
            </a:extLst>
          </p:cNvPr>
          <p:cNvCxnSpPr>
            <a:cxnSpLocks/>
          </p:cNvCxnSpPr>
          <p:nvPr/>
        </p:nvCxnSpPr>
        <p:spPr>
          <a:xfrm>
            <a:off x="588261" y="2327245"/>
            <a:ext cx="456247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Text Placeholder 2">
            <a:extLst>
              <a:ext uri="{FF2B5EF4-FFF2-40B4-BE49-F238E27FC236}">
                <a16:creationId xmlns:a16="http://schemas.microsoft.com/office/drawing/2014/main" id="{1AE0938E-5240-4521-8BED-8CA7B7F1D34F}"/>
              </a:ext>
            </a:extLst>
          </p:cNvPr>
          <p:cNvSpPr txBox="1">
            <a:spLocks/>
          </p:cNvSpPr>
          <p:nvPr/>
        </p:nvSpPr>
        <p:spPr>
          <a:xfrm>
            <a:off x="6140249" y="3407484"/>
            <a:ext cx="1738250" cy="400110"/>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latin typeface="+mj-lt"/>
              </a:rPr>
              <a:t>Consumption</a:t>
            </a:r>
          </a:p>
        </p:txBody>
      </p:sp>
      <p:sp>
        <p:nvSpPr>
          <p:cNvPr id="64" name="Text Placeholder 2">
            <a:extLst>
              <a:ext uri="{FF2B5EF4-FFF2-40B4-BE49-F238E27FC236}">
                <a16:creationId xmlns:a16="http://schemas.microsoft.com/office/drawing/2014/main" id="{DFF2331C-10BD-473F-80EC-E764E1748521}"/>
              </a:ext>
            </a:extLst>
          </p:cNvPr>
          <p:cNvSpPr txBox="1">
            <a:spLocks/>
          </p:cNvSpPr>
          <p:nvPr/>
        </p:nvSpPr>
        <p:spPr>
          <a:xfrm>
            <a:off x="7968455" y="3407484"/>
            <a:ext cx="1738250" cy="400110"/>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latin typeface="+mj-lt"/>
              </a:rPr>
              <a:t>Premium</a:t>
            </a:r>
          </a:p>
        </p:txBody>
      </p:sp>
      <p:sp>
        <p:nvSpPr>
          <p:cNvPr id="65" name="Text Placeholder 2">
            <a:extLst>
              <a:ext uri="{FF2B5EF4-FFF2-40B4-BE49-F238E27FC236}">
                <a16:creationId xmlns:a16="http://schemas.microsoft.com/office/drawing/2014/main" id="{F084497D-541B-423A-99EE-BB944F298E88}"/>
              </a:ext>
            </a:extLst>
          </p:cNvPr>
          <p:cNvSpPr txBox="1">
            <a:spLocks/>
          </p:cNvSpPr>
          <p:nvPr/>
        </p:nvSpPr>
        <p:spPr>
          <a:xfrm>
            <a:off x="9874153" y="3407484"/>
            <a:ext cx="1738250" cy="400110"/>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latin typeface="+mj-lt"/>
              </a:rPr>
              <a:t>App service</a:t>
            </a:r>
          </a:p>
        </p:txBody>
      </p:sp>
      <p:sp>
        <p:nvSpPr>
          <p:cNvPr id="66" name="Text Placeholder 2">
            <a:extLst>
              <a:ext uri="{FF2B5EF4-FFF2-40B4-BE49-F238E27FC236}">
                <a16:creationId xmlns:a16="http://schemas.microsoft.com/office/drawing/2014/main" id="{3D7DBDE7-229F-49E4-ADC1-DEAE0B25C882}"/>
              </a:ext>
            </a:extLst>
          </p:cNvPr>
          <p:cNvSpPr txBox="1">
            <a:spLocks/>
          </p:cNvSpPr>
          <p:nvPr/>
        </p:nvSpPr>
        <p:spPr>
          <a:xfrm>
            <a:off x="6103896" y="5080425"/>
            <a:ext cx="1738250" cy="400110"/>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latin typeface="+mj-lt"/>
              </a:rPr>
              <a:t>Kubernetes</a:t>
            </a:r>
          </a:p>
        </p:txBody>
      </p:sp>
      <p:sp>
        <p:nvSpPr>
          <p:cNvPr id="67" name="Text Placeholder 2">
            <a:extLst>
              <a:ext uri="{FF2B5EF4-FFF2-40B4-BE49-F238E27FC236}">
                <a16:creationId xmlns:a16="http://schemas.microsoft.com/office/drawing/2014/main" id="{CB30C35F-1E5F-465D-937A-0A36BF3E92E3}"/>
              </a:ext>
            </a:extLst>
          </p:cNvPr>
          <p:cNvSpPr txBox="1">
            <a:spLocks/>
          </p:cNvSpPr>
          <p:nvPr/>
        </p:nvSpPr>
        <p:spPr>
          <a:xfrm>
            <a:off x="7968455" y="5080425"/>
            <a:ext cx="1738250" cy="400110"/>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latin typeface="+mj-lt"/>
              </a:rPr>
              <a:t>Azure stack</a:t>
            </a:r>
          </a:p>
        </p:txBody>
      </p:sp>
      <p:sp>
        <p:nvSpPr>
          <p:cNvPr id="92" name="Text Placeholder 2">
            <a:extLst>
              <a:ext uri="{FF2B5EF4-FFF2-40B4-BE49-F238E27FC236}">
                <a16:creationId xmlns:a16="http://schemas.microsoft.com/office/drawing/2014/main" id="{7F196990-64E4-4E36-B1A7-DC984FC80F61}"/>
              </a:ext>
            </a:extLst>
          </p:cNvPr>
          <p:cNvSpPr txBox="1">
            <a:spLocks/>
          </p:cNvSpPr>
          <p:nvPr/>
        </p:nvSpPr>
        <p:spPr>
          <a:xfrm>
            <a:off x="9874153" y="5080425"/>
            <a:ext cx="1738250" cy="400110"/>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latin typeface="+mj-lt"/>
              </a:rPr>
              <a:t>IoT Edge</a:t>
            </a:r>
          </a:p>
        </p:txBody>
      </p:sp>
    </p:spTree>
    <p:extLst>
      <p:ext uri="{BB962C8B-B14F-4D97-AF65-F5344CB8AC3E}">
        <p14:creationId xmlns:p14="http://schemas.microsoft.com/office/powerpoint/2010/main" val="52749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62"/>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42" presetClass="path" presetSubtype="0" decel="100000" fill="hold" grpId="1" nodeType="withEffect">
                                  <p:stCondLst>
                                    <p:cond delay="0"/>
                                  </p:stCondLst>
                                  <p:childTnLst>
                                    <p:animMotion origin="layout" path="M -3.95833E-6 3.7037E-7 L -3.95833E-6 0.03495 " pathEditMode="relative" rAng="0" ptsTypes="AA">
                                      <p:cBhvr>
                                        <p:cTn id="14" dur="500" spd="-100000" fill="hold"/>
                                        <p:tgtEl>
                                          <p:spTgt spid="5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19FCD8A9-257B-4CC1-9A02-01993429280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8863" y="2660495"/>
            <a:ext cx="829065" cy="829065"/>
          </a:xfrm>
          <a:prstGeom prst="rect">
            <a:avLst/>
          </a:prstGeom>
        </p:spPr>
      </p:pic>
      <p:pic>
        <p:nvPicPr>
          <p:cNvPr id="7" name="Graphic 6">
            <a:extLst>
              <a:ext uri="{FF2B5EF4-FFF2-40B4-BE49-F238E27FC236}">
                <a16:creationId xmlns:a16="http://schemas.microsoft.com/office/drawing/2014/main" id="{EC105E05-9130-4236-86B4-951FE81DC5A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7704" y="2707780"/>
            <a:ext cx="777961" cy="777961"/>
          </a:xfrm>
          <a:prstGeom prst="rect">
            <a:avLst/>
          </a:prstGeom>
        </p:spPr>
      </p:pic>
      <p:pic>
        <p:nvPicPr>
          <p:cNvPr id="21" name="Graphic 20">
            <a:extLst>
              <a:ext uri="{FF2B5EF4-FFF2-40B4-BE49-F238E27FC236}">
                <a16:creationId xmlns:a16="http://schemas.microsoft.com/office/drawing/2014/main" id="{B87D3998-2219-4A54-929A-97D478E228C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03440" y="2648520"/>
            <a:ext cx="873334" cy="873334"/>
          </a:xfrm>
          <a:prstGeom prst="rect">
            <a:avLst/>
          </a:prstGeom>
        </p:spPr>
      </p:pic>
      <p:pic>
        <p:nvPicPr>
          <p:cNvPr id="15" name="Graphic 14">
            <a:extLst>
              <a:ext uri="{FF2B5EF4-FFF2-40B4-BE49-F238E27FC236}">
                <a16:creationId xmlns:a16="http://schemas.microsoft.com/office/drawing/2014/main" id="{5D954AD5-3962-427C-A7C0-678548EDD50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9193" y="2724181"/>
            <a:ext cx="761560" cy="761560"/>
          </a:xfrm>
          <a:prstGeom prst="rect">
            <a:avLst/>
          </a:prstGeom>
        </p:spPr>
      </p:pic>
      <p:sp>
        <p:nvSpPr>
          <p:cNvPr id="14" name="Tech intensity">
            <a:extLst>
              <a:ext uri="{FF2B5EF4-FFF2-40B4-BE49-F238E27FC236}">
                <a16:creationId xmlns:a16="http://schemas.microsoft.com/office/drawing/2014/main" id="{1045CEF1-1C1A-414B-8FF0-E7C972954021}"/>
              </a:ext>
            </a:extLst>
          </p:cNvPr>
          <p:cNvSpPr txBox="1">
            <a:spLocks noGrp="1"/>
          </p:cNvSpPr>
          <p:nvPr>
            <p:ph type="title" idx="4294967295"/>
          </p:nvPr>
        </p:nvSpPr>
        <p:spPr bwMode="auto">
          <a:xfrm>
            <a:off x="1415143" y="591195"/>
            <a:ext cx="9361714"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Functions on Kubernetes</a:t>
            </a:r>
          </a:p>
        </p:txBody>
      </p:sp>
      <p:sp>
        <p:nvSpPr>
          <p:cNvPr id="52" name="TextBox 51" descr="Geo-distributed applications">
            <a:extLst>
              <a:ext uri="{FF2B5EF4-FFF2-40B4-BE49-F238E27FC236}">
                <a16:creationId xmlns:a16="http://schemas.microsoft.com/office/drawing/2014/main" id="{46FF2861-D712-4A56-AC90-7F9C839F1360}"/>
              </a:ext>
            </a:extLst>
          </p:cNvPr>
          <p:cNvSpPr txBox="1"/>
          <p:nvPr/>
        </p:nvSpPr>
        <p:spPr>
          <a:xfrm>
            <a:off x="924276" y="3525787"/>
            <a:ext cx="2011394" cy="1157157"/>
          </a:xfrm>
          <a:prstGeom prst="rect">
            <a:avLst/>
          </a:prstGeom>
          <a:noFill/>
        </p:spPr>
        <p:txBody>
          <a:bodyPr wrap="square" lIns="0" tIns="146263" rIns="0" bIns="146263" rtlCol="0">
            <a:spAutoFit/>
          </a:bodyPr>
          <a:lstStyle/>
          <a:p>
            <a:pPr algn="ctr" defTabSz="932293" fontAlgn="base">
              <a:lnSpc>
                <a:spcPct val="90000"/>
              </a:lnSpc>
              <a:spcBef>
                <a:spcPct val="0"/>
              </a:spcBef>
              <a:spcAft>
                <a:spcPts val="1200"/>
              </a:spcAft>
              <a:defRPr/>
            </a:pPr>
            <a:r>
              <a:rPr lang="en-US" sz="2000" kern="0">
                <a:solidFill>
                  <a:srgbClr val="50E6FF"/>
                </a:solidFill>
                <a:latin typeface="Segoe UI Semibold"/>
                <a:ea typeface="+mj-ea"/>
                <a:cs typeface="Segoe UI Semibold"/>
              </a:rPr>
              <a:t>Hybrid solutions</a:t>
            </a:r>
          </a:p>
          <a:p>
            <a:pPr algn="ctr" defTabSz="932293">
              <a:spcAft>
                <a:spcPts val="575"/>
              </a:spcAft>
              <a:defRPr/>
            </a:pPr>
            <a:r>
              <a:rPr lang="en-US" sz="1400" kern="0">
                <a:solidFill>
                  <a:srgbClr val="FFFFFF"/>
                </a:solidFill>
                <a:latin typeface="Segoe UI"/>
                <a:ea typeface="+mn-lt"/>
                <a:cs typeface="Segoe UI"/>
              </a:rPr>
              <a:t>Some data needs to be processed on-premises</a:t>
            </a:r>
          </a:p>
        </p:txBody>
      </p:sp>
      <p:sp>
        <p:nvSpPr>
          <p:cNvPr id="48" name="TextBox 47" descr="Geo-distributed applications">
            <a:extLst>
              <a:ext uri="{FF2B5EF4-FFF2-40B4-BE49-F238E27FC236}">
                <a16:creationId xmlns:a16="http://schemas.microsoft.com/office/drawing/2014/main" id="{E27A3331-CBD5-48F8-A296-7965EA3FDC05}"/>
              </a:ext>
            </a:extLst>
          </p:cNvPr>
          <p:cNvSpPr txBox="1"/>
          <p:nvPr/>
        </p:nvSpPr>
        <p:spPr>
          <a:xfrm>
            <a:off x="3660987" y="3525787"/>
            <a:ext cx="2011394" cy="1434156"/>
          </a:xfrm>
          <a:prstGeom prst="rect">
            <a:avLst/>
          </a:prstGeom>
          <a:noFill/>
        </p:spPr>
        <p:txBody>
          <a:bodyPr wrap="square" lIns="0" tIns="146263" rIns="0" bIns="146263" rtlCol="0">
            <a:spAutoFit/>
          </a:bodyPr>
          <a:lstStyle/>
          <a:p>
            <a:pPr algn="ctr" defTabSz="932293" fontAlgn="base">
              <a:lnSpc>
                <a:spcPct val="90000"/>
              </a:lnSpc>
              <a:spcBef>
                <a:spcPct val="0"/>
              </a:spcBef>
              <a:spcAft>
                <a:spcPts val="1200"/>
              </a:spcAft>
              <a:defRPr/>
            </a:pPr>
            <a:r>
              <a:rPr lang="en-US" sz="2000" kern="0">
                <a:solidFill>
                  <a:srgbClr val="50E6FF"/>
                </a:solidFill>
                <a:latin typeface="Segoe UI Semibold"/>
                <a:ea typeface="+mj-ea"/>
                <a:cs typeface="Segoe UI Semibold"/>
              </a:rPr>
              <a:t>Compliance </a:t>
            </a:r>
            <a:br>
              <a:rPr lang="en-US" sz="2000" kern="0">
                <a:solidFill>
                  <a:srgbClr val="50E6FF"/>
                </a:solidFill>
                <a:latin typeface="Segoe UI Semibold"/>
                <a:ea typeface="+mj-ea"/>
                <a:cs typeface="Segoe UI Semibold"/>
              </a:rPr>
            </a:br>
            <a:r>
              <a:rPr lang="en-US" sz="2000" kern="0">
                <a:solidFill>
                  <a:srgbClr val="50E6FF"/>
                </a:solidFill>
                <a:latin typeface="Segoe UI Semibold"/>
                <a:ea typeface="+mj-ea"/>
                <a:cs typeface="Segoe UI Semibold"/>
              </a:rPr>
              <a:t>and consistency</a:t>
            </a:r>
          </a:p>
          <a:p>
            <a:pPr algn="ctr" defTabSz="932293">
              <a:spcAft>
                <a:spcPts val="575"/>
              </a:spcAft>
              <a:defRPr/>
            </a:pPr>
            <a:r>
              <a:rPr lang="en-US" sz="1400" kern="0">
                <a:solidFill>
                  <a:srgbClr val="FFFFFF"/>
                </a:solidFill>
                <a:latin typeface="Segoe UI"/>
                <a:ea typeface="+mn-lt"/>
                <a:cs typeface="Segoe UI"/>
              </a:rPr>
              <a:t>Azure policy or compliance requirements</a:t>
            </a:r>
          </a:p>
        </p:txBody>
      </p:sp>
      <p:sp>
        <p:nvSpPr>
          <p:cNvPr id="38" name="TextBox 37" descr="Geo-distributed applications">
            <a:extLst>
              <a:ext uri="{FF2B5EF4-FFF2-40B4-BE49-F238E27FC236}">
                <a16:creationId xmlns:a16="http://schemas.microsoft.com/office/drawing/2014/main" id="{9205D10E-0AA6-412C-970C-5B68ED7E9477}"/>
              </a:ext>
            </a:extLst>
          </p:cNvPr>
          <p:cNvSpPr txBox="1"/>
          <p:nvPr/>
        </p:nvSpPr>
        <p:spPr>
          <a:xfrm>
            <a:off x="6397698" y="3525786"/>
            <a:ext cx="2011394" cy="1434156"/>
          </a:xfrm>
          <a:prstGeom prst="rect">
            <a:avLst/>
          </a:prstGeom>
          <a:noFill/>
        </p:spPr>
        <p:txBody>
          <a:bodyPr wrap="square" lIns="0" tIns="146263" rIns="0" bIns="146263" rtlCol="0">
            <a:spAutoFit/>
          </a:bodyPr>
          <a:lstStyle/>
          <a:p>
            <a:pPr algn="ctr" defTabSz="932293" fontAlgn="base">
              <a:lnSpc>
                <a:spcPct val="90000"/>
              </a:lnSpc>
              <a:spcBef>
                <a:spcPct val="0"/>
              </a:spcBef>
              <a:spcAft>
                <a:spcPts val="1200"/>
              </a:spcAft>
              <a:defRPr/>
            </a:pPr>
            <a:r>
              <a:rPr lang="en-US" sz="2000" kern="0">
                <a:solidFill>
                  <a:srgbClr val="50E6FF"/>
                </a:solidFill>
                <a:latin typeface="Segoe UI Semibold"/>
                <a:ea typeface="+mj-ea"/>
                <a:cs typeface="Segoe UI Semibold"/>
              </a:rPr>
              <a:t>Specific compute requirements </a:t>
            </a:r>
          </a:p>
          <a:p>
            <a:pPr algn="ctr" defTabSz="932293">
              <a:spcAft>
                <a:spcPts val="575"/>
              </a:spcAft>
              <a:defRPr/>
            </a:pPr>
            <a:r>
              <a:rPr lang="en-US" sz="1400" kern="0">
                <a:solidFill>
                  <a:srgbClr val="FFFFFF"/>
                </a:solidFill>
                <a:latin typeface="Segoe UI"/>
                <a:ea typeface="+mn-lt"/>
                <a:cs typeface="Segoe UI"/>
              </a:rPr>
              <a:t>(e.g., GPUs, </a:t>
            </a:r>
            <a:br>
              <a:rPr lang="en-US" sz="1400" kern="0">
                <a:solidFill>
                  <a:srgbClr val="FFFFFF"/>
                </a:solidFill>
                <a:latin typeface="Segoe UI"/>
                <a:ea typeface="+mn-lt"/>
                <a:cs typeface="Segoe UI"/>
              </a:rPr>
            </a:br>
            <a:r>
              <a:rPr lang="en-US" sz="1400" kern="0">
                <a:solidFill>
                  <a:srgbClr val="FFFFFF"/>
                </a:solidFill>
                <a:latin typeface="Segoe UI"/>
                <a:ea typeface="+mn-lt"/>
                <a:cs typeface="Segoe UI"/>
              </a:rPr>
              <a:t>high memory)</a:t>
            </a:r>
          </a:p>
        </p:txBody>
      </p:sp>
      <p:sp>
        <p:nvSpPr>
          <p:cNvPr id="50" name="TextBox 49" descr="Geo-distributed applications">
            <a:extLst>
              <a:ext uri="{FF2B5EF4-FFF2-40B4-BE49-F238E27FC236}">
                <a16:creationId xmlns:a16="http://schemas.microsoft.com/office/drawing/2014/main" id="{4552BE50-F4EC-4E6A-957E-E26DA27F8030}"/>
              </a:ext>
            </a:extLst>
          </p:cNvPr>
          <p:cNvSpPr txBox="1"/>
          <p:nvPr/>
        </p:nvSpPr>
        <p:spPr>
          <a:xfrm>
            <a:off x="9134410" y="3521854"/>
            <a:ext cx="2011394" cy="1126379"/>
          </a:xfrm>
          <a:prstGeom prst="rect">
            <a:avLst/>
          </a:prstGeom>
          <a:noFill/>
        </p:spPr>
        <p:txBody>
          <a:bodyPr wrap="square" lIns="0" tIns="146263" rIns="0" bIns="146263" rtlCol="0">
            <a:spAutoFit/>
          </a:bodyPr>
          <a:lstStyle/>
          <a:p>
            <a:pPr algn="ctr" defTabSz="932293" fontAlgn="base">
              <a:lnSpc>
                <a:spcPct val="90000"/>
              </a:lnSpc>
              <a:spcBef>
                <a:spcPct val="0"/>
              </a:spcBef>
              <a:spcAft>
                <a:spcPts val="1200"/>
              </a:spcAft>
              <a:defRPr/>
            </a:pPr>
            <a:r>
              <a:rPr lang="en-US" sz="2000" kern="0">
                <a:solidFill>
                  <a:srgbClr val="50E6FF"/>
                </a:solidFill>
                <a:latin typeface="Segoe UI Semibold"/>
                <a:ea typeface="+mj-ea"/>
                <a:cs typeface="Segoe UI Semibold"/>
              </a:rPr>
              <a:t>Leverage existing Kubernetes investments</a:t>
            </a:r>
          </a:p>
        </p:txBody>
      </p:sp>
    </p:spTree>
    <p:extLst>
      <p:ext uri="{BB962C8B-B14F-4D97-AF65-F5344CB8AC3E}">
        <p14:creationId xmlns:p14="http://schemas.microsoft.com/office/powerpoint/2010/main" val="1453917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15"/>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0"/>
                                  </p:stCondLst>
                                  <p:childTnLst>
                                    <p:animMotion origin="layout" path="M -3.95833E-6 3.7037E-7 L -3.95833E-6 0.03495 " pathEditMode="relative" rAng="0" ptsTypes="AA">
                                      <p:cBhvr>
                                        <p:cTn id="14" dur="500" spd="-100000" fill="hold"/>
                                        <p:tgtEl>
                                          <p:spTgt spid="52"/>
                                        </p:tgtEl>
                                        <p:attrNameLst>
                                          <p:attrName>ppt_x</p:attrName>
                                          <p:attrName>ppt_y</p:attrName>
                                        </p:attrNameLst>
                                      </p:cBhvr>
                                      <p:rCtr x="0" y="1736"/>
                                    </p:animMotion>
                                  </p:childTnLst>
                                </p:cTn>
                              </p:par>
                              <p:par>
                                <p:cTn id="15" presetID="10" presetClass="entr" presetSubtype="0" fill="hold"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100"/>
                                  </p:stCondLst>
                                  <p:childTnLst>
                                    <p:animMotion origin="layout" path="M 4.58333E-6 3.7037E-7 L 4.58333E-6 0.03495 " pathEditMode="relative" rAng="0" ptsTypes="AA">
                                      <p:cBhvr>
                                        <p:cTn id="19" dur="500" spd="-100000" fill="hold"/>
                                        <p:tgtEl>
                                          <p:spTgt spid="7"/>
                                        </p:tgtEl>
                                        <p:attrNameLst>
                                          <p:attrName>ppt_x</p:attrName>
                                          <p:attrName>ppt_y</p:attrName>
                                        </p:attrNameLst>
                                      </p:cBhvr>
                                      <p:rCtr x="0" y="1736"/>
                                    </p:animMotion>
                                  </p:childTnLst>
                                </p:cTn>
                              </p:par>
                              <p:par>
                                <p:cTn id="20" presetID="10" presetClass="entr" presetSubtype="0" fill="hold" grpId="0" nodeType="withEffect">
                                  <p:stCondLst>
                                    <p:cond delay="1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42" presetClass="path" presetSubtype="0" decel="100000" fill="hold" grpId="1" nodeType="withEffect">
                                  <p:stCondLst>
                                    <p:cond delay="100"/>
                                  </p:stCondLst>
                                  <p:childTnLst>
                                    <p:animMotion origin="layout" path="M 4.58333E-6 3.7037E-7 L 4.58333E-6 0.03495 " pathEditMode="relative" rAng="0" ptsTypes="AA">
                                      <p:cBhvr>
                                        <p:cTn id="24" dur="500" spd="-100000" fill="hold"/>
                                        <p:tgtEl>
                                          <p:spTgt spid="48"/>
                                        </p:tgtEl>
                                        <p:attrNameLst>
                                          <p:attrName>ppt_x</p:attrName>
                                          <p:attrName>ppt_y</p:attrName>
                                        </p:attrNameLst>
                                      </p:cBhvr>
                                      <p:rCtr x="0" y="1736"/>
                                    </p:animMotion>
                                  </p:childTnLst>
                                </p:cTn>
                              </p:par>
                              <p:par>
                                <p:cTn id="25" presetID="10" presetClass="entr" presetSubtype="0" fill="hold" nodeType="withEffect">
                                  <p:stCondLst>
                                    <p:cond delay="2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nodeType="withEffect">
                                  <p:stCondLst>
                                    <p:cond delay="200"/>
                                  </p:stCondLst>
                                  <p:childTnLst>
                                    <p:animMotion origin="layout" path="M 3.125E-6 3.7037E-7 L 3.125E-6 0.03495 " pathEditMode="relative" rAng="0" ptsTypes="AA">
                                      <p:cBhvr>
                                        <p:cTn id="29" dur="500" spd="-100000" fill="hold"/>
                                        <p:tgtEl>
                                          <p:spTgt spid="5"/>
                                        </p:tgtEl>
                                        <p:attrNameLst>
                                          <p:attrName>ppt_x</p:attrName>
                                          <p:attrName>ppt_y</p:attrName>
                                        </p:attrNameLst>
                                      </p:cBhvr>
                                      <p:rCtr x="0" y="1736"/>
                                    </p:animMotion>
                                  </p:childTnLst>
                                </p:cTn>
                              </p:par>
                              <p:par>
                                <p:cTn id="30" presetID="10" presetClass="entr" presetSubtype="0" fill="hold" grpId="0" nodeType="withEffect">
                                  <p:stCondLst>
                                    <p:cond delay="2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100000" fill="hold" grpId="1" nodeType="withEffect">
                                  <p:stCondLst>
                                    <p:cond delay="200"/>
                                  </p:stCondLst>
                                  <p:childTnLst>
                                    <p:animMotion origin="layout" path="M 3.125E-6 3.7037E-7 L 3.125E-6 0.03495 " pathEditMode="relative" rAng="0" ptsTypes="AA">
                                      <p:cBhvr>
                                        <p:cTn id="34" dur="500" spd="-100000" fill="hold"/>
                                        <p:tgtEl>
                                          <p:spTgt spid="38"/>
                                        </p:tgtEl>
                                        <p:attrNameLst>
                                          <p:attrName>ppt_x</p:attrName>
                                          <p:attrName>ppt_y</p:attrName>
                                        </p:attrNameLst>
                                      </p:cBhvr>
                                      <p:rCtr x="0" y="1736"/>
                                    </p:animMotion>
                                  </p:childTnLst>
                                </p:cTn>
                              </p:par>
                              <p:par>
                                <p:cTn id="35" presetID="10" presetClass="entr" presetSubtype="0" fill="hold" nodeType="withEffect">
                                  <p:stCondLst>
                                    <p:cond delay="3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nodeType="withEffect">
                                  <p:stCondLst>
                                    <p:cond delay="300"/>
                                  </p:stCondLst>
                                  <p:childTnLst>
                                    <p:animMotion origin="layout" path="M 1.66667E-6 3.7037E-7 L 1.66667E-6 0.03495 " pathEditMode="relative" rAng="0" ptsTypes="AA">
                                      <p:cBhvr>
                                        <p:cTn id="39" dur="500" spd="-100000" fill="hold"/>
                                        <p:tgtEl>
                                          <p:spTgt spid="21"/>
                                        </p:tgtEl>
                                        <p:attrNameLst>
                                          <p:attrName>ppt_x</p:attrName>
                                          <p:attrName>ppt_y</p:attrName>
                                        </p:attrNameLst>
                                      </p:cBhvr>
                                      <p:rCtr x="0" y="1736"/>
                                    </p:animMotion>
                                  </p:childTnLst>
                                </p:cTn>
                              </p:par>
                              <p:par>
                                <p:cTn id="40" presetID="10" presetClass="entr" presetSubtype="0" fill="hold" grpId="0" nodeType="withEffect">
                                  <p:stCondLst>
                                    <p:cond delay="30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42" presetClass="path" presetSubtype="0" decel="100000" fill="hold" grpId="1" nodeType="withEffect">
                                  <p:stCondLst>
                                    <p:cond delay="300"/>
                                  </p:stCondLst>
                                  <p:childTnLst>
                                    <p:animMotion origin="layout" path="M 1.66667E-6 3.7037E-7 L 1.66667E-6 0.03495 " pathEditMode="relative" rAng="0" ptsTypes="AA">
                                      <p:cBhvr>
                                        <p:cTn id="44" dur="50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48" grpId="0"/>
      <p:bldP spid="48" grpId="1"/>
      <p:bldP spid="38" grpId="0"/>
      <p:bldP spid="38" grpId="1"/>
      <p:bldP spid="50" grpId="0"/>
      <p:bldP spid="5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EC90E7-1C3F-45CC-8BBD-60B9C9432512}"/>
              </a:ext>
              <a:ext uri="{C183D7F6-B498-43B3-948B-1728B52AA6E4}">
                <adec:decorative xmlns:adec="http://schemas.microsoft.com/office/drawing/2017/decorative" val="1"/>
              </a:ext>
            </a:extLst>
          </p:cNvPr>
          <p:cNvSpPr/>
          <p:nvPr/>
        </p:nvSpPr>
        <p:spPr bwMode="auto">
          <a:xfrm>
            <a:off x="8718150" y="0"/>
            <a:ext cx="3473850" cy="6858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endPar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grpSp>
        <p:nvGrpSpPr>
          <p:cNvPr id="16" name="Group 15">
            <a:extLst>
              <a:ext uri="{FF2B5EF4-FFF2-40B4-BE49-F238E27FC236}">
                <a16:creationId xmlns:a16="http://schemas.microsoft.com/office/drawing/2014/main" id="{340449A0-3760-4500-8ADB-6E2A265E5326}"/>
              </a:ext>
              <a:ext uri="{C183D7F6-B498-43B3-948B-1728B52AA6E4}">
                <adec:decorative xmlns:adec="http://schemas.microsoft.com/office/drawing/2017/decorative" val="1"/>
              </a:ext>
            </a:extLst>
          </p:cNvPr>
          <p:cNvGrpSpPr/>
          <p:nvPr/>
        </p:nvGrpSpPr>
        <p:grpSpPr>
          <a:xfrm>
            <a:off x="586741" y="5537880"/>
            <a:ext cx="429259" cy="547394"/>
            <a:chOff x="690181" y="5468242"/>
            <a:chExt cx="697555" cy="889527"/>
          </a:xfrm>
        </p:grpSpPr>
        <p:sp>
          <p:nvSpPr>
            <p:cNvPr id="17" name="Rectangle 77">
              <a:extLst>
                <a:ext uri="{FF2B5EF4-FFF2-40B4-BE49-F238E27FC236}">
                  <a16:creationId xmlns:a16="http://schemas.microsoft.com/office/drawing/2014/main" id="{765A53F9-BB42-42F5-AF48-44F19FB627B3}"/>
                </a:ext>
              </a:extLst>
            </p:cNvPr>
            <p:cNvSpPr>
              <a:spLocks noChangeArrowheads="1"/>
            </p:cNvSpPr>
            <p:nvPr/>
          </p:nvSpPr>
          <p:spPr bwMode="auto">
            <a:xfrm>
              <a:off x="690181" y="5468242"/>
              <a:ext cx="697555" cy="8895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grpSp>
          <p:nvGrpSpPr>
            <p:cNvPr id="18" name="Group 17">
              <a:extLst>
                <a:ext uri="{FF2B5EF4-FFF2-40B4-BE49-F238E27FC236}">
                  <a16:creationId xmlns:a16="http://schemas.microsoft.com/office/drawing/2014/main" id="{262CAED5-E29B-4A27-B2CC-A1BB0C767A78}"/>
                </a:ext>
              </a:extLst>
            </p:cNvPr>
            <p:cNvGrpSpPr/>
            <p:nvPr/>
          </p:nvGrpSpPr>
          <p:grpSpPr>
            <a:xfrm rot="2698380">
              <a:off x="864196" y="5737196"/>
              <a:ext cx="349525" cy="351619"/>
              <a:chOff x="6800943" y="804765"/>
              <a:chExt cx="739291" cy="743720"/>
            </a:xfrm>
          </p:grpSpPr>
          <p:sp>
            <p:nvSpPr>
              <p:cNvPr id="20" name="Freeform: Shape 19">
                <a:extLst>
                  <a:ext uri="{FF2B5EF4-FFF2-40B4-BE49-F238E27FC236}">
                    <a16:creationId xmlns:a16="http://schemas.microsoft.com/office/drawing/2014/main" id="{C452FBFA-892C-49C6-BC9F-2491D02DB653}"/>
                  </a:ext>
                </a:extLst>
              </p:cNvPr>
              <p:cNvSpPr/>
              <p:nvPr/>
            </p:nvSpPr>
            <p:spPr>
              <a:xfrm>
                <a:off x="6800943" y="1055150"/>
                <a:ext cx="493337" cy="493335"/>
              </a:xfrm>
              <a:custGeom>
                <a:avLst/>
                <a:gdLst>
                  <a:gd name="connsiteX0" fmla="*/ 139432 w 174724"/>
                  <a:gd name="connsiteY0" fmla="*/ 1753 h 174723"/>
                  <a:gd name="connsiteX1" fmla="*/ 173385 w 174724"/>
                  <a:gd name="connsiteY1" fmla="*/ 1753 h 174723"/>
                  <a:gd name="connsiteX2" fmla="*/ 173385 w 174724"/>
                  <a:gd name="connsiteY2" fmla="*/ 35284 h 174723"/>
                  <a:gd name="connsiteX3" fmla="*/ 100485 w 174724"/>
                  <a:gd name="connsiteY3" fmla="*/ 108184 h 174723"/>
                  <a:gd name="connsiteX4" fmla="*/ 35490 w 174724"/>
                  <a:gd name="connsiteY4" fmla="*/ 173178 h 174723"/>
                  <a:gd name="connsiteX5" fmla="*/ 1753 w 174724"/>
                  <a:gd name="connsiteY5" fmla="*/ 139432 h 174723"/>
                  <a:gd name="connsiteX6" fmla="*/ 139432 w 174724"/>
                  <a:gd name="connsiteY6" fmla="*/ 1753 h 17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24" h="174723">
                    <a:moveTo>
                      <a:pt x="139432" y="1753"/>
                    </a:moveTo>
                    <a:lnTo>
                      <a:pt x="173385" y="1753"/>
                    </a:lnTo>
                    <a:lnTo>
                      <a:pt x="173385" y="35284"/>
                    </a:lnTo>
                    <a:lnTo>
                      <a:pt x="100485" y="108184"/>
                    </a:lnTo>
                    <a:lnTo>
                      <a:pt x="35490" y="173178"/>
                    </a:lnTo>
                    <a:lnTo>
                      <a:pt x="1753" y="139432"/>
                    </a:lnTo>
                    <a:lnTo>
                      <a:pt x="139432" y="1753"/>
                    </a:lnTo>
                    <a:close/>
                  </a:path>
                </a:pathLst>
              </a:custGeom>
              <a:solidFill>
                <a:srgbClr val="50E6FF"/>
              </a:solidFill>
              <a:ln w="4713" cap="flat">
                <a:noFill/>
                <a:prstDash val="solid"/>
                <a:miter/>
              </a:ln>
            </p:spPr>
            <p:txBody>
              <a:bodyPr rtlCol="0" anchor="ctr"/>
              <a:lstStyle/>
              <a:p>
                <a:pPr defTabSz="1097240"/>
                <a:endParaRPr lang="en-US" sz="2118">
                  <a:solidFill>
                    <a:srgbClr val="1A1A1A"/>
                  </a:solidFill>
                  <a:latin typeface="Segoe UI"/>
                </a:endParaRPr>
              </a:p>
            </p:txBody>
          </p:sp>
          <p:sp>
            <p:nvSpPr>
              <p:cNvPr id="21" name="Freeform: Shape 20">
                <a:extLst>
                  <a:ext uri="{FF2B5EF4-FFF2-40B4-BE49-F238E27FC236}">
                    <a16:creationId xmlns:a16="http://schemas.microsoft.com/office/drawing/2014/main" id="{BF7F7791-C926-45C5-B241-280FA6D06DB3}"/>
                  </a:ext>
                </a:extLst>
              </p:cNvPr>
              <p:cNvSpPr/>
              <p:nvPr/>
            </p:nvSpPr>
            <p:spPr>
              <a:xfrm>
                <a:off x="6966898" y="804765"/>
                <a:ext cx="573336" cy="573336"/>
              </a:xfrm>
              <a:custGeom>
                <a:avLst/>
                <a:gdLst>
                  <a:gd name="connsiteX0" fmla="*/ 204561 w 203058"/>
                  <a:gd name="connsiteY0" fmla="*/ 1753 h 203057"/>
                  <a:gd name="connsiteX1" fmla="*/ 204561 w 203058"/>
                  <a:gd name="connsiteY1" fmla="*/ 168771 h 203057"/>
                  <a:gd name="connsiteX2" fmla="*/ 156842 w 203058"/>
                  <a:gd name="connsiteY2" fmla="*/ 168771 h 203057"/>
                  <a:gd name="connsiteX3" fmla="*/ 156842 w 203058"/>
                  <a:gd name="connsiteY3" fmla="*/ 81961 h 203057"/>
                  <a:gd name="connsiteX4" fmla="*/ 35284 w 203058"/>
                  <a:gd name="connsiteY4" fmla="*/ 203519 h 203057"/>
                  <a:gd name="connsiteX5" fmla="*/ 1753 w 203058"/>
                  <a:gd name="connsiteY5" fmla="*/ 203519 h 203057"/>
                  <a:gd name="connsiteX6" fmla="*/ 1753 w 203058"/>
                  <a:gd name="connsiteY6" fmla="*/ 169566 h 203057"/>
                  <a:gd name="connsiteX7" fmla="*/ 121847 w 203058"/>
                  <a:gd name="connsiteY7" fmla="*/ 49472 h 203057"/>
                  <a:gd name="connsiteX8" fmla="*/ 37542 w 203058"/>
                  <a:gd name="connsiteY8" fmla="*/ 49472 h 203057"/>
                  <a:gd name="connsiteX9" fmla="*/ 37542 w 203058"/>
                  <a:gd name="connsiteY9" fmla="*/ 1753 h 203057"/>
                  <a:gd name="connsiteX10" fmla="*/ 204561 w 203058"/>
                  <a:gd name="connsiteY10" fmla="*/ 1753 h 20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058" h="203057">
                    <a:moveTo>
                      <a:pt x="204561" y="1753"/>
                    </a:moveTo>
                    <a:lnTo>
                      <a:pt x="204561" y="168771"/>
                    </a:lnTo>
                    <a:lnTo>
                      <a:pt x="156842" y="168771"/>
                    </a:lnTo>
                    <a:lnTo>
                      <a:pt x="156842" y="81961"/>
                    </a:lnTo>
                    <a:lnTo>
                      <a:pt x="35284" y="203519"/>
                    </a:lnTo>
                    <a:lnTo>
                      <a:pt x="1753" y="203519"/>
                    </a:lnTo>
                    <a:lnTo>
                      <a:pt x="1753" y="169566"/>
                    </a:lnTo>
                    <a:lnTo>
                      <a:pt x="121847" y="49472"/>
                    </a:lnTo>
                    <a:lnTo>
                      <a:pt x="37542" y="49472"/>
                    </a:lnTo>
                    <a:lnTo>
                      <a:pt x="37542" y="1753"/>
                    </a:lnTo>
                    <a:lnTo>
                      <a:pt x="204561" y="1753"/>
                    </a:lnTo>
                    <a:close/>
                  </a:path>
                </a:pathLst>
              </a:custGeom>
              <a:solidFill>
                <a:srgbClr val="50E6FF"/>
              </a:solidFill>
              <a:ln w="4713" cap="flat">
                <a:noFill/>
                <a:prstDash val="solid"/>
                <a:miter/>
              </a:ln>
            </p:spPr>
            <p:txBody>
              <a:bodyPr rtlCol="0" anchor="ctr"/>
              <a:lstStyle/>
              <a:p>
                <a:pPr defTabSz="1097240"/>
                <a:endParaRPr lang="en-US" sz="2118">
                  <a:solidFill>
                    <a:srgbClr val="1A1A1A"/>
                  </a:solidFill>
                  <a:latin typeface="Segoe UI"/>
                </a:endParaRPr>
              </a:p>
            </p:txBody>
          </p:sp>
        </p:grpSp>
      </p:grpSp>
      <p:sp>
        <p:nvSpPr>
          <p:cNvPr id="9" name="Title 8">
            <a:extLst>
              <a:ext uri="{FF2B5EF4-FFF2-40B4-BE49-F238E27FC236}">
                <a16:creationId xmlns:a16="http://schemas.microsoft.com/office/drawing/2014/main" id="{3CD4B5D6-DA47-4A8F-BC53-D9BA9A461F40}"/>
              </a:ext>
            </a:extLst>
          </p:cNvPr>
          <p:cNvSpPr>
            <a:spLocks noGrp="1"/>
          </p:cNvSpPr>
          <p:nvPr>
            <p:ph type="title"/>
          </p:nvPr>
        </p:nvSpPr>
        <p:spPr>
          <a:xfrm>
            <a:off x="588963" y="457200"/>
            <a:ext cx="11017250" cy="1107996"/>
          </a:xfrm>
        </p:spPr>
        <p:txBody>
          <a:bodyPr/>
          <a:lstStyle/>
          <a:p>
            <a:r>
              <a:rPr lang="en-US"/>
              <a:t>Kubernetes-based </a:t>
            </a:r>
            <a:br>
              <a:rPr lang="en-US"/>
            </a:br>
            <a:r>
              <a:rPr lang="en-US"/>
              <a:t>event-driven autoscaling</a:t>
            </a:r>
          </a:p>
        </p:txBody>
      </p:sp>
      <p:sp>
        <p:nvSpPr>
          <p:cNvPr id="12" name="TextBox 11">
            <a:extLst>
              <a:ext uri="{FF2B5EF4-FFF2-40B4-BE49-F238E27FC236}">
                <a16:creationId xmlns:a16="http://schemas.microsoft.com/office/drawing/2014/main" id="{872A64DB-D501-4040-8523-687F07C3CB09}"/>
              </a:ext>
            </a:extLst>
          </p:cNvPr>
          <p:cNvSpPr txBox="1"/>
          <p:nvPr/>
        </p:nvSpPr>
        <p:spPr>
          <a:xfrm>
            <a:off x="588263" y="2585038"/>
            <a:ext cx="6487091" cy="2308324"/>
          </a:xfrm>
          <a:prstGeom prst="rect">
            <a:avLst/>
          </a:prstGeom>
          <a:noFill/>
        </p:spPr>
        <p:style>
          <a:lnRef idx="0">
            <a:scrgbClr r="0" g="0" b="0"/>
          </a:lnRef>
          <a:fillRef idx="0">
            <a:scrgbClr r="0" g="0" b="0"/>
          </a:fillRef>
          <a:effectRef idx="0">
            <a:scrgbClr r="0" g="0" b="0"/>
          </a:effectRef>
          <a:fontRef idx="major"/>
        </p:style>
        <p:txBody>
          <a:bodyPr wrap="square" lIns="0" tIns="0" rIns="0" bIns="0" rtlCol="0">
            <a:spAutoFit/>
          </a:bodyPr>
          <a:lstStyle/>
          <a:p>
            <a:pPr defTabSz="914225">
              <a:spcAft>
                <a:spcPts val="1800"/>
              </a:spcAft>
              <a:defRPr/>
            </a:pPr>
            <a:r>
              <a:rPr lang="en-US" sz="2400" b="1" kern="0">
                <a:solidFill>
                  <a:srgbClr val="50E6FF"/>
                </a:solidFill>
                <a:latin typeface="Segoe UI Semibold"/>
                <a:ea typeface="Segoe UI Black" panose="020B0A02040204020203" pitchFamily="34" charset="0"/>
              </a:rPr>
              <a:t>Open-source</a:t>
            </a:r>
            <a:r>
              <a:rPr lang="en-US" sz="2400" kern="0">
                <a:solidFill>
                  <a:srgbClr val="FFFFFF"/>
                </a:solidFill>
                <a:latin typeface="Segoe UI Semibold"/>
                <a:ea typeface="Segoe UI Black" panose="020B0A02040204020203" pitchFamily="34" charset="0"/>
              </a:rPr>
              <a:t> </a:t>
            </a:r>
            <a:r>
              <a:rPr lang="en-US" sz="2400" kern="0">
                <a:solidFill>
                  <a:srgbClr val="FFFFFF"/>
                </a:solidFill>
                <a:latin typeface="Segoe UI Semibold"/>
              </a:rPr>
              <a:t>component to provide function-like scale in Kubernetes for any container</a:t>
            </a:r>
          </a:p>
          <a:p>
            <a:pPr defTabSz="914225">
              <a:spcAft>
                <a:spcPts val="1800"/>
              </a:spcAft>
              <a:defRPr/>
            </a:pPr>
            <a:r>
              <a:rPr lang="en-US" sz="2400" kern="0">
                <a:solidFill>
                  <a:srgbClr val="50E6FF"/>
                </a:solidFill>
                <a:latin typeface="Segoe UI Semibold"/>
                <a:ea typeface="Segoe UI Black" panose="020B0A02040204020203" pitchFamily="34" charset="0"/>
              </a:rPr>
              <a:t>Azure Functions </a:t>
            </a:r>
            <a:r>
              <a:rPr lang="en-US" sz="2400" kern="0">
                <a:solidFill>
                  <a:srgbClr val="FFFFFF"/>
                </a:solidFill>
                <a:latin typeface="Segoe UI Semibold"/>
              </a:rPr>
              <a:t>native tooling </a:t>
            </a:r>
            <a:br>
              <a:rPr lang="en-US" sz="2400" kern="0">
                <a:solidFill>
                  <a:srgbClr val="FFFFFF"/>
                </a:solidFill>
                <a:latin typeface="Segoe UI Semibold"/>
              </a:rPr>
            </a:br>
            <a:r>
              <a:rPr lang="en-US" sz="2400" kern="0">
                <a:solidFill>
                  <a:srgbClr val="FFFFFF"/>
                </a:solidFill>
                <a:latin typeface="Segoe UI Semibold"/>
              </a:rPr>
              <a:t>and trigger support</a:t>
            </a:r>
          </a:p>
          <a:p>
            <a:pPr defTabSz="914225">
              <a:spcAft>
                <a:spcPts val="1800"/>
              </a:spcAft>
              <a:defRPr/>
            </a:pPr>
            <a:r>
              <a:rPr lang="en-US" sz="2400" kern="0">
                <a:solidFill>
                  <a:srgbClr val="50E6FF"/>
                </a:solidFill>
                <a:latin typeface="Segoe UI Semibold"/>
                <a:ea typeface="Segoe UI Black" panose="020B0A02040204020203" pitchFamily="34" charset="0"/>
              </a:rPr>
              <a:t>Scale to zero </a:t>
            </a:r>
            <a:r>
              <a:rPr lang="en-US" sz="2400" kern="0">
                <a:solidFill>
                  <a:srgbClr val="FFFFFF"/>
                </a:solidFill>
                <a:latin typeface="Segoe UI Semibold"/>
              </a:rPr>
              <a:t>or scale to thousands</a:t>
            </a:r>
          </a:p>
        </p:txBody>
      </p:sp>
      <p:sp>
        <p:nvSpPr>
          <p:cNvPr id="14" name="Rectangle 13">
            <a:extLst>
              <a:ext uri="{FF2B5EF4-FFF2-40B4-BE49-F238E27FC236}">
                <a16:creationId xmlns:a16="http://schemas.microsoft.com/office/drawing/2014/main" id="{ABB3A26F-CEBD-4F44-BEC9-24FD256E6CCA}"/>
              </a:ext>
            </a:extLst>
          </p:cNvPr>
          <p:cNvSpPr/>
          <p:nvPr/>
        </p:nvSpPr>
        <p:spPr bwMode="auto">
          <a:xfrm>
            <a:off x="1188721" y="5624222"/>
            <a:ext cx="6926580" cy="3747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defTabSz="914192"/>
            <a:r>
              <a:rPr lang="en-US" sz="1400">
                <a:solidFill>
                  <a:srgbClr val="FFFFFF"/>
                </a:solidFill>
                <a:latin typeface="Segoe UI Semibold"/>
                <a:ea typeface="Segoe UI Black" panose="020B0A02040204020203" pitchFamily="34" charset="0"/>
              </a:rPr>
              <a:t>Learn more </a:t>
            </a:r>
            <a:r>
              <a:rPr lang="en-US" sz="1400">
                <a:solidFill>
                  <a:srgbClr val="D2D2D2">
                    <a:lumMod val="75000"/>
                  </a:srgbClr>
                </a:solidFill>
                <a:latin typeface="Segoe UI Semibold"/>
                <a:ea typeface="Segoe UI Black" panose="020B0A02040204020203" pitchFamily="34" charset="0"/>
              </a:rPr>
              <a:t>|</a:t>
            </a:r>
            <a:r>
              <a:rPr lang="en-US" sz="1400">
                <a:solidFill>
                  <a:srgbClr val="FFFFFF"/>
                </a:solidFill>
                <a:latin typeface="Segoe UI Semibold"/>
                <a:ea typeface="Segoe UI Black" panose="020B0A02040204020203" pitchFamily="34" charset="0"/>
              </a:rPr>
              <a:t> </a:t>
            </a:r>
            <a:r>
              <a:rPr lang="en-US" sz="1400">
                <a:solidFill>
                  <a:srgbClr val="FFFFFF"/>
                </a:solidFill>
                <a:latin typeface="Segoe UI Semibold"/>
                <a:ea typeface="Segoe UI Black" panose="020B0A02040204020203" pitchFamily="34" charset="0"/>
                <a:hlinkClick r:id="rId3"/>
              </a:rPr>
              <a:t>https://github.com/kedacore/keda</a:t>
            </a:r>
            <a:endParaRPr lang="en-US" sz="1400">
              <a:solidFill>
                <a:srgbClr val="FFFFFF"/>
              </a:solidFill>
              <a:latin typeface="Segoe UI Semibold"/>
              <a:ea typeface="Segoe UI Black" panose="020B0A02040204020203" pitchFamily="34" charset="0"/>
            </a:endParaRPr>
          </a:p>
        </p:txBody>
      </p:sp>
      <p:pic>
        <p:nvPicPr>
          <p:cNvPr id="15" name="Picture 14" descr="Keda">
            <a:extLst>
              <a:ext uri="{FF2B5EF4-FFF2-40B4-BE49-F238E27FC236}">
                <a16:creationId xmlns:a16="http://schemas.microsoft.com/office/drawing/2014/main" id="{C2DE6430-4F18-4F18-B7D2-5AF06126303B}"/>
              </a:ext>
            </a:extLst>
          </p:cNvPr>
          <p:cNvPicPr>
            <a:picLocks noChangeAspect="1"/>
          </p:cNvPicPr>
          <p:nvPr/>
        </p:nvPicPr>
        <p:blipFill>
          <a:blip r:embed="rId4"/>
          <a:stretch>
            <a:fillRect/>
          </a:stretch>
        </p:blipFill>
        <p:spPr>
          <a:xfrm>
            <a:off x="9625786" y="2599711"/>
            <a:ext cx="1658579" cy="1658579"/>
          </a:xfrm>
          <a:prstGeom prst="rect">
            <a:avLst/>
          </a:prstGeom>
        </p:spPr>
      </p:pic>
    </p:spTree>
    <p:extLst>
      <p:ext uri="{BB962C8B-B14F-4D97-AF65-F5344CB8AC3E}">
        <p14:creationId xmlns:p14="http://schemas.microsoft.com/office/powerpoint/2010/main" val="1409252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2"/>
                                        </p:tgtEl>
                                        <p:attrNameLst>
                                          <p:attrName>ppt_x</p:attrName>
                                          <p:attrName>ppt_y</p:attrName>
                                        </p:attrNameLst>
                                      </p:cBhvr>
                                      <p:rCtr x="0" y="1736"/>
                                    </p:animMotion>
                                  </p:childTnLst>
                                </p:cTn>
                              </p:par>
                              <p:par>
                                <p:cTn id="10" presetID="10" presetClass="entr" presetSubtype="0" fill="hold"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100"/>
                                  </p:stCondLst>
                                  <p:childTnLst>
                                    <p:animMotion origin="layout" path="M 4.58333E-6 3.7037E-7 L 4.58333E-6 0.03495 " pathEditMode="relative" rAng="0" ptsTypes="AA">
                                      <p:cBhvr>
                                        <p:cTn id="14" dur="500" spd="-100000" fill="hold"/>
                                        <p:tgtEl>
                                          <p:spTgt spid="16"/>
                                        </p:tgtEl>
                                        <p:attrNameLst>
                                          <p:attrName>ppt_x</p:attrName>
                                          <p:attrName>ppt_y</p:attrName>
                                        </p:attrNameLst>
                                      </p:cBhvr>
                                      <p:rCtr x="0" y="1736"/>
                                    </p:animMotion>
                                  </p:childTnLst>
                                </p:cTn>
                              </p:par>
                              <p:par>
                                <p:cTn id="15" presetID="10" presetClass="entr" presetSubtype="0" fill="hold" grpId="0"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
                                  </p:stCondLst>
                                  <p:childTnLst>
                                    <p:animMotion origin="layout" path="M 4.58333E-6 3.7037E-7 L 4.58333E-6 0.03495 " pathEditMode="relative" rAng="0" ptsTypes="AA">
                                      <p:cBhvr>
                                        <p:cTn id="19" dur="500" spd="-100000" fill="hold"/>
                                        <p:tgtEl>
                                          <p:spTgt spid="1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716C7E-135B-4E41-947C-F1E190EEC54B}"/>
              </a:ext>
              <a:ext uri="{C183D7F6-B498-43B3-948B-1728B52AA6E4}">
                <adec:decorative xmlns:adec="http://schemas.microsoft.com/office/drawing/2017/decorative" val="1"/>
              </a:ext>
            </a:extLst>
          </p:cNvPr>
          <p:cNvSpPr/>
          <p:nvPr/>
        </p:nvSpPr>
        <p:spPr bwMode="auto">
          <a:xfrm>
            <a:off x="5031103" y="1243122"/>
            <a:ext cx="4846505" cy="4736782"/>
          </a:xfrm>
          <a:prstGeom prst="rect">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kern="0">
              <a:solidFill>
                <a:srgbClr val="FFFFFF"/>
              </a:solidFill>
              <a:latin typeface="Segoe UI"/>
              <a:cs typeface="Segoe UI" pitchFamily="34" charset="0"/>
            </a:endParaRPr>
          </a:p>
        </p:txBody>
      </p:sp>
      <p:cxnSp>
        <p:nvCxnSpPr>
          <p:cNvPr id="16" name="Straight Arrow Connector 15">
            <a:extLst>
              <a:ext uri="{FF2B5EF4-FFF2-40B4-BE49-F238E27FC236}">
                <a16:creationId xmlns:a16="http://schemas.microsoft.com/office/drawing/2014/main" id="{7C4BC72C-C669-4076-A166-76799E802B86}"/>
              </a:ext>
              <a:ext uri="{C183D7F6-B498-43B3-948B-1728B52AA6E4}">
                <adec:decorative xmlns:adec="http://schemas.microsoft.com/office/drawing/2017/decorative" val="1"/>
              </a:ext>
            </a:extLst>
          </p:cNvPr>
          <p:cNvCxnSpPr>
            <a:cxnSpLocks/>
          </p:cNvCxnSpPr>
          <p:nvPr/>
        </p:nvCxnSpPr>
        <p:spPr>
          <a:xfrm>
            <a:off x="8662909" y="2391201"/>
            <a:ext cx="0" cy="482088"/>
          </a:xfrm>
          <a:prstGeom prst="straightConnector1">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8" name="Connector: Elbow 91">
            <a:extLst>
              <a:ext uri="{FF2B5EF4-FFF2-40B4-BE49-F238E27FC236}">
                <a16:creationId xmlns:a16="http://schemas.microsoft.com/office/drawing/2014/main" id="{F60B5D88-2805-47BA-ACE9-C9C3C394F65D}"/>
              </a:ext>
              <a:ext uri="{C183D7F6-B498-43B3-948B-1728B52AA6E4}">
                <adec:decorative xmlns:adec="http://schemas.microsoft.com/office/drawing/2017/decorative" val="1"/>
              </a:ext>
            </a:extLst>
          </p:cNvPr>
          <p:cNvCxnSpPr>
            <a:cxnSpLocks/>
            <a:stCxn id="30" idx="2"/>
            <a:endCxn id="41" idx="0"/>
          </p:cNvCxnSpPr>
          <p:nvPr/>
        </p:nvCxnSpPr>
        <p:spPr>
          <a:xfrm rot="16200000" flipH="1">
            <a:off x="6420706" y="4108484"/>
            <a:ext cx="507930" cy="1130439"/>
          </a:xfrm>
          <a:prstGeom prst="bentConnector3">
            <a:avLst>
              <a:gd name="adj1" fmla="val 50000"/>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1EFDF3E-20A4-42BF-8673-E2DA25F9E2AC}"/>
              </a:ext>
              <a:ext uri="{C183D7F6-B498-43B3-948B-1728B52AA6E4}">
                <adec:decorative xmlns:adec="http://schemas.microsoft.com/office/drawing/2017/decorative" val="1"/>
              </a:ext>
            </a:extLst>
          </p:cNvPr>
          <p:cNvCxnSpPr>
            <a:cxnSpLocks/>
          </p:cNvCxnSpPr>
          <p:nvPr/>
        </p:nvCxnSpPr>
        <p:spPr>
          <a:xfrm>
            <a:off x="7732993" y="5308289"/>
            <a:ext cx="1620813" cy="0"/>
          </a:xfrm>
          <a:prstGeom prst="straightConnector1">
            <a:avLst/>
          </a:prstGeom>
          <a:ln w="1270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1" name="storage3">
            <a:extLst>
              <a:ext uri="{FF2B5EF4-FFF2-40B4-BE49-F238E27FC236}">
                <a16:creationId xmlns:a16="http://schemas.microsoft.com/office/drawing/2014/main" id="{A6EC5D2F-C96C-4EB9-82EE-A2111E8884B0}"/>
              </a:ext>
              <a:ext uri="{C183D7F6-B498-43B3-948B-1728B52AA6E4}">
                <adec:decorative xmlns:adec="http://schemas.microsoft.com/office/drawing/2017/decorative" val="1"/>
              </a:ext>
            </a:extLst>
          </p:cNvPr>
          <p:cNvGrpSpPr/>
          <p:nvPr/>
        </p:nvGrpSpPr>
        <p:grpSpPr>
          <a:xfrm>
            <a:off x="8524911" y="1528642"/>
            <a:ext cx="365190" cy="485114"/>
            <a:chOff x="19547751" y="2337953"/>
            <a:chExt cx="652743" cy="867099"/>
          </a:xfrm>
        </p:grpSpPr>
        <p:sp>
          <p:nvSpPr>
            <p:cNvPr id="54" name="Freeform: Shape 53">
              <a:extLst>
                <a:ext uri="{FF2B5EF4-FFF2-40B4-BE49-F238E27FC236}">
                  <a16:creationId xmlns:a16="http://schemas.microsoft.com/office/drawing/2014/main" id="{5A31DFCA-41D5-43C4-8510-DCF3EB4A8B80}"/>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914192">
                <a:defRPr/>
              </a:pPr>
              <a:endParaRPr lang="en-US" sz="1600" kern="0">
                <a:solidFill>
                  <a:srgbClr val="FFFFFF"/>
                </a:solidFill>
                <a:latin typeface="Segoe UI"/>
              </a:endParaRPr>
            </a:p>
          </p:txBody>
        </p:sp>
        <p:sp>
          <p:nvSpPr>
            <p:cNvPr id="55" name="Freeform: Shape 54">
              <a:extLst>
                <a:ext uri="{FF2B5EF4-FFF2-40B4-BE49-F238E27FC236}">
                  <a16:creationId xmlns:a16="http://schemas.microsoft.com/office/drawing/2014/main" id="{D564116B-B705-4EA1-A0B3-EAD10C683299}"/>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914192">
                <a:defRPr/>
              </a:pPr>
              <a:endParaRPr lang="en-US" sz="1600" kern="0">
                <a:solidFill>
                  <a:srgbClr val="FFFFFF"/>
                </a:solidFill>
                <a:latin typeface="Segoe UI"/>
              </a:endParaRPr>
            </a:p>
          </p:txBody>
        </p:sp>
        <p:sp>
          <p:nvSpPr>
            <p:cNvPr id="56" name="Freeform: Shape 55">
              <a:extLst>
                <a:ext uri="{FF2B5EF4-FFF2-40B4-BE49-F238E27FC236}">
                  <a16:creationId xmlns:a16="http://schemas.microsoft.com/office/drawing/2014/main" id="{3818BC6E-70E1-4AA7-9839-E6002CB5D02B}"/>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914192">
                <a:defRPr/>
              </a:pPr>
              <a:endParaRPr lang="en-US" sz="1600" kern="0">
                <a:solidFill>
                  <a:srgbClr val="FFFFFF"/>
                </a:solidFill>
                <a:latin typeface="Segoe UI"/>
              </a:endParaRPr>
            </a:p>
          </p:txBody>
        </p:sp>
      </p:grpSp>
      <p:grpSp>
        <p:nvGrpSpPr>
          <p:cNvPr id="22" name="Group 21">
            <a:extLst>
              <a:ext uri="{FF2B5EF4-FFF2-40B4-BE49-F238E27FC236}">
                <a16:creationId xmlns:a16="http://schemas.microsoft.com/office/drawing/2014/main" id="{6A5FB6CA-C623-4004-A4DE-6213F62A45D0}"/>
              </a:ext>
              <a:ext uri="{C183D7F6-B498-43B3-948B-1728B52AA6E4}">
                <adec:decorative xmlns:adec="http://schemas.microsoft.com/office/drawing/2017/decorative" val="1"/>
              </a:ext>
            </a:extLst>
          </p:cNvPr>
          <p:cNvGrpSpPr/>
          <p:nvPr/>
        </p:nvGrpSpPr>
        <p:grpSpPr>
          <a:xfrm>
            <a:off x="4627333" y="1370939"/>
            <a:ext cx="812007" cy="812007"/>
            <a:chOff x="5607391" y="1683834"/>
            <a:chExt cx="800176" cy="800176"/>
          </a:xfrm>
        </p:grpSpPr>
        <p:sp>
          <p:nvSpPr>
            <p:cNvPr id="52" name="Oval 51">
              <a:extLst>
                <a:ext uri="{FF2B5EF4-FFF2-40B4-BE49-F238E27FC236}">
                  <a16:creationId xmlns:a16="http://schemas.microsoft.com/office/drawing/2014/main" id="{9773B1F8-5DFC-4BFA-A593-939887C361BB}"/>
                </a:ext>
              </a:extLst>
            </p:cNvPr>
            <p:cNvSpPr/>
            <p:nvPr/>
          </p:nvSpPr>
          <p:spPr bwMode="auto">
            <a:xfrm>
              <a:off x="5607391" y="1683834"/>
              <a:ext cx="800176" cy="800176"/>
            </a:xfrm>
            <a:prstGeom prst="ellipse">
              <a:avLst/>
            </a:prstGeom>
            <a:solidFill>
              <a:srgbClr val="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00" kern="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pitchFamily="34" charset="0"/>
              </a:endParaRPr>
            </a:p>
          </p:txBody>
        </p:sp>
        <p:pic>
          <p:nvPicPr>
            <p:cNvPr id="53" name="data2" descr="data">
              <a:extLst>
                <a:ext uri="{FF2B5EF4-FFF2-40B4-BE49-F238E27FC236}">
                  <a16:creationId xmlns:a16="http://schemas.microsoft.com/office/drawing/2014/main" id="{1AB9C597-E1D8-4119-85D7-BB83659AB4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74117" y="1850560"/>
              <a:ext cx="466725" cy="466725"/>
            </a:xfrm>
            <a:prstGeom prst="rect">
              <a:avLst/>
            </a:prstGeom>
          </p:spPr>
        </p:pic>
      </p:grpSp>
      <p:grpSp>
        <p:nvGrpSpPr>
          <p:cNvPr id="23" name="Group 22">
            <a:extLst>
              <a:ext uri="{FF2B5EF4-FFF2-40B4-BE49-F238E27FC236}">
                <a16:creationId xmlns:a16="http://schemas.microsoft.com/office/drawing/2014/main" id="{3469B58A-5080-48AB-8C40-B7D9059C0B4A}"/>
              </a:ext>
              <a:ext uri="{C183D7F6-B498-43B3-948B-1728B52AA6E4}">
                <adec:decorative xmlns:adec="http://schemas.microsoft.com/office/drawing/2017/decorative" val="1"/>
              </a:ext>
            </a:extLst>
          </p:cNvPr>
          <p:cNvGrpSpPr/>
          <p:nvPr/>
        </p:nvGrpSpPr>
        <p:grpSpPr>
          <a:xfrm>
            <a:off x="9496987" y="4946203"/>
            <a:ext cx="761241" cy="761241"/>
            <a:chOff x="9823421" y="5251594"/>
            <a:chExt cx="804672" cy="804672"/>
          </a:xfrm>
        </p:grpSpPr>
        <p:sp>
          <p:nvSpPr>
            <p:cNvPr id="48" name="Oval 47">
              <a:extLst>
                <a:ext uri="{FF2B5EF4-FFF2-40B4-BE49-F238E27FC236}">
                  <a16:creationId xmlns:a16="http://schemas.microsoft.com/office/drawing/2014/main" id="{0B340BF4-A33B-40F3-8062-53D65826CADC}"/>
                </a:ext>
              </a:extLst>
            </p:cNvPr>
            <p:cNvSpPr/>
            <p:nvPr/>
          </p:nvSpPr>
          <p:spPr bwMode="auto">
            <a:xfrm>
              <a:off x="9823421" y="5251594"/>
              <a:ext cx="804672" cy="804672"/>
            </a:xfrm>
            <a:prstGeom prst="ellipse">
              <a:avLst/>
            </a:prstGeom>
            <a:solidFill>
              <a:srgbClr val="00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600" kern="0" err="1">
                <a:gradFill>
                  <a:gsLst>
                    <a:gs pos="0">
                      <a:srgbClr val="FFFFFF"/>
                    </a:gs>
                    <a:gs pos="100000">
                      <a:srgbClr val="FFFFFF"/>
                    </a:gs>
                  </a:gsLst>
                  <a:lin ang="5400000" scaled="0"/>
                </a:gradFill>
                <a:latin typeface="Segoe UI Semibold" panose="020B0702040204020203" pitchFamily="34" charset="0"/>
                <a:cs typeface="Segoe UI" pitchFamily="34" charset="0"/>
              </a:endParaRPr>
            </a:p>
          </p:txBody>
        </p:sp>
        <p:grpSp>
          <p:nvGrpSpPr>
            <p:cNvPr id="49" name="lightning" descr="lightning">
              <a:extLst>
                <a:ext uri="{FF2B5EF4-FFF2-40B4-BE49-F238E27FC236}">
                  <a16:creationId xmlns:a16="http://schemas.microsoft.com/office/drawing/2014/main" id="{BA351616-3D43-4673-9A27-1FA91B4B78DE}"/>
                </a:ext>
              </a:extLst>
            </p:cNvPr>
            <p:cNvGrpSpPr/>
            <p:nvPr/>
          </p:nvGrpSpPr>
          <p:grpSpPr>
            <a:xfrm>
              <a:off x="10098414" y="5406924"/>
              <a:ext cx="254686" cy="494012"/>
              <a:chOff x="3404177" y="1724129"/>
              <a:chExt cx="544355" cy="1055884"/>
            </a:xfrm>
          </p:grpSpPr>
          <p:sp>
            <p:nvSpPr>
              <p:cNvPr id="50" name="Freeform: Shape 49">
                <a:extLst>
                  <a:ext uri="{FF2B5EF4-FFF2-40B4-BE49-F238E27FC236}">
                    <a16:creationId xmlns:a16="http://schemas.microsoft.com/office/drawing/2014/main" id="{5F89E942-CB19-4A45-B7C1-046DCE90C2FC}"/>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p>
                <a:pPr defTabSz="914192">
                  <a:defRPr/>
                </a:pPr>
                <a:endParaRPr lang="en-US" sz="1600" kern="0">
                  <a:solidFill>
                    <a:srgbClr val="FFFFFF"/>
                  </a:solidFill>
                  <a:latin typeface="Segoe UI"/>
                </a:endParaRPr>
              </a:p>
            </p:txBody>
          </p:sp>
          <p:sp>
            <p:nvSpPr>
              <p:cNvPr id="51" name="Freeform: Shape 50">
                <a:extLst>
                  <a:ext uri="{FF2B5EF4-FFF2-40B4-BE49-F238E27FC236}">
                    <a16:creationId xmlns:a16="http://schemas.microsoft.com/office/drawing/2014/main" id="{59ED412A-8B50-423D-96BF-7FD5204C81FC}"/>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p>
                <a:pPr defTabSz="914192">
                  <a:defRPr/>
                </a:pPr>
                <a:endParaRPr lang="en-US" sz="1600" kern="0">
                  <a:solidFill>
                    <a:srgbClr val="FFFFFF"/>
                  </a:solidFill>
                  <a:latin typeface="Segoe UI"/>
                </a:endParaRPr>
              </a:p>
            </p:txBody>
          </p:sp>
        </p:grpSp>
      </p:grpSp>
      <p:grpSp>
        <p:nvGrpSpPr>
          <p:cNvPr id="40" name="Group 39">
            <a:extLst>
              <a:ext uri="{FF2B5EF4-FFF2-40B4-BE49-F238E27FC236}">
                <a16:creationId xmlns:a16="http://schemas.microsoft.com/office/drawing/2014/main" id="{A46E34A6-5437-48E7-915D-DC07DC491B06}"/>
              </a:ext>
              <a:ext uri="{C183D7F6-B498-43B3-948B-1728B52AA6E4}">
                <adec:decorative xmlns:adec="http://schemas.microsoft.com/office/drawing/2017/decorative" val="1"/>
              </a:ext>
            </a:extLst>
          </p:cNvPr>
          <p:cNvGrpSpPr/>
          <p:nvPr/>
        </p:nvGrpSpPr>
        <p:grpSpPr>
          <a:xfrm>
            <a:off x="6993691" y="4927668"/>
            <a:ext cx="633922" cy="585377"/>
            <a:chOff x="7824524" y="5262617"/>
            <a:chExt cx="694640" cy="641446"/>
          </a:xfrm>
        </p:grpSpPr>
        <p:sp>
          <p:nvSpPr>
            <p:cNvPr id="41" name="Rectangle: Rounded Corners 118">
              <a:extLst>
                <a:ext uri="{FF2B5EF4-FFF2-40B4-BE49-F238E27FC236}">
                  <a16:creationId xmlns:a16="http://schemas.microsoft.com/office/drawing/2014/main" id="{B7126807-C4EC-4866-9B21-0F55BC3E2AC9}"/>
                </a:ext>
              </a:extLst>
            </p:cNvPr>
            <p:cNvSpPr/>
            <p:nvPr/>
          </p:nvSpPr>
          <p:spPr bwMode="auto">
            <a:xfrm>
              <a:off x="7824524" y="5262617"/>
              <a:ext cx="539562" cy="539562"/>
            </a:xfrm>
            <a:prstGeom prst="roundRect">
              <a:avLst>
                <a:gd name="adj" fmla="val 3125"/>
              </a:avLst>
            </a:prstGeom>
            <a:solidFill>
              <a:srgbClr val="000000">
                <a:lumMod val="85000"/>
                <a:lumOff val="15000"/>
              </a:srgbClr>
            </a:solidFill>
            <a:ln w="12700" cap="flat" cmpd="sng" algn="ctr">
              <a:solidFill>
                <a:srgbClr val="000000">
                  <a:lumMod val="65000"/>
                  <a:lumOff val="35000"/>
                </a:srgbClr>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600" kern="0">
                <a:latin typeface="+mj-lt"/>
                <a:cs typeface="Segoe UI" pitchFamily="34" charset="0"/>
              </a:endParaRPr>
            </a:p>
          </p:txBody>
        </p:sp>
        <p:sp>
          <p:nvSpPr>
            <p:cNvPr id="42" name="Rectangle: Rounded Corners 118">
              <a:extLst>
                <a:ext uri="{FF2B5EF4-FFF2-40B4-BE49-F238E27FC236}">
                  <a16:creationId xmlns:a16="http://schemas.microsoft.com/office/drawing/2014/main" id="{C70015CA-4146-4A15-A23B-43948A167A0D}"/>
                </a:ext>
              </a:extLst>
            </p:cNvPr>
            <p:cNvSpPr/>
            <p:nvPr/>
          </p:nvSpPr>
          <p:spPr bwMode="auto">
            <a:xfrm>
              <a:off x="7902063" y="5313559"/>
              <a:ext cx="539562" cy="539562"/>
            </a:xfrm>
            <a:prstGeom prst="roundRect">
              <a:avLst>
                <a:gd name="adj" fmla="val 3125"/>
              </a:avLst>
            </a:prstGeom>
            <a:solidFill>
              <a:srgbClr val="000000">
                <a:lumMod val="85000"/>
                <a:lumOff val="15000"/>
              </a:srgbClr>
            </a:solidFill>
            <a:ln w="12700" cap="flat" cmpd="sng" algn="ctr">
              <a:solidFill>
                <a:srgbClr val="000000">
                  <a:lumMod val="65000"/>
                  <a:lumOff val="35000"/>
                </a:srgbClr>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600" kern="0">
                <a:latin typeface="+mj-lt"/>
                <a:cs typeface="Segoe UI" pitchFamily="34" charset="0"/>
              </a:endParaRPr>
            </a:p>
          </p:txBody>
        </p:sp>
        <p:sp>
          <p:nvSpPr>
            <p:cNvPr id="43" name="Rectangle: Rounded Corners 118">
              <a:extLst>
                <a:ext uri="{FF2B5EF4-FFF2-40B4-BE49-F238E27FC236}">
                  <a16:creationId xmlns:a16="http://schemas.microsoft.com/office/drawing/2014/main" id="{69FB714F-543F-4CAA-BA57-01BF3B08EB90}"/>
                </a:ext>
              </a:extLst>
            </p:cNvPr>
            <p:cNvSpPr/>
            <p:nvPr/>
          </p:nvSpPr>
          <p:spPr bwMode="auto">
            <a:xfrm>
              <a:off x="7979602" y="5364501"/>
              <a:ext cx="539562" cy="539562"/>
            </a:xfrm>
            <a:prstGeom prst="roundRect">
              <a:avLst>
                <a:gd name="adj" fmla="val 3125"/>
              </a:avLst>
            </a:prstGeom>
            <a:solidFill>
              <a:srgbClr val="000000">
                <a:lumMod val="85000"/>
                <a:lumOff val="15000"/>
              </a:srgbClr>
            </a:solidFill>
            <a:ln w="12700" cap="flat" cmpd="sng" algn="ctr">
              <a:solidFill>
                <a:srgbClr val="000000">
                  <a:lumMod val="65000"/>
                  <a:lumOff val="35000"/>
                </a:srgbClr>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600" kern="0">
                <a:latin typeface="+mj-lt"/>
                <a:cs typeface="Segoe UI" pitchFamily="34" charset="0"/>
              </a:endParaRPr>
            </a:p>
          </p:txBody>
        </p:sp>
        <p:grpSp>
          <p:nvGrpSpPr>
            <p:cNvPr id="44" name="virtual network 2" descr="virtual network, Azure CLI, code">
              <a:extLst>
                <a:ext uri="{FF2B5EF4-FFF2-40B4-BE49-F238E27FC236}">
                  <a16:creationId xmlns:a16="http://schemas.microsoft.com/office/drawing/2014/main" id="{3CF75C96-EC38-4E3A-B5D4-EE47E1674245}"/>
                </a:ext>
              </a:extLst>
            </p:cNvPr>
            <p:cNvGrpSpPr/>
            <p:nvPr/>
          </p:nvGrpSpPr>
          <p:grpSpPr>
            <a:xfrm>
              <a:off x="8070805" y="5532010"/>
              <a:ext cx="353776" cy="204386"/>
              <a:chOff x="4440966" y="3108435"/>
              <a:chExt cx="494601" cy="285743"/>
            </a:xfrm>
            <a:solidFill>
              <a:srgbClr val="50E6FF"/>
            </a:solidFill>
          </p:grpSpPr>
          <p:sp>
            <p:nvSpPr>
              <p:cNvPr id="45" name="Freeform: Shape 44">
                <a:extLst>
                  <a:ext uri="{FF2B5EF4-FFF2-40B4-BE49-F238E27FC236}">
                    <a16:creationId xmlns:a16="http://schemas.microsoft.com/office/drawing/2014/main" id="{D05098B0-34D7-4158-BDAB-065EF8BE88E5}"/>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grpFill/>
              <a:ln w="5159" cap="flat">
                <a:noFill/>
                <a:prstDash val="solid"/>
                <a:miter/>
              </a:ln>
            </p:spPr>
            <p:txBody>
              <a:bodyPr rtlCol="0" anchor="ctr"/>
              <a:lstStyle/>
              <a:p>
                <a:pPr defTabSz="914192">
                  <a:defRPr/>
                </a:pPr>
                <a:endParaRPr lang="en-US" sz="1600" kern="0">
                  <a:latin typeface="+mj-lt"/>
                </a:endParaRPr>
              </a:p>
            </p:txBody>
          </p:sp>
          <p:sp>
            <p:nvSpPr>
              <p:cNvPr id="46" name="Freeform: Shape 45">
                <a:extLst>
                  <a:ext uri="{FF2B5EF4-FFF2-40B4-BE49-F238E27FC236}">
                    <a16:creationId xmlns:a16="http://schemas.microsoft.com/office/drawing/2014/main" id="{39D21F2B-F754-4246-B8E2-2C41533F73A7}"/>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grpFill/>
              <a:ln w="5159" cap="flat">
                <a:noFill/>
                <a:prstDash val="solid"/>
                <a:miter/>
              </a:ln>
            </p:spPr>
            <p:txBody>
              <a:bodyPr rtlCol="0" anchor="ctr"/>
              <a:lstStyle/>
              <a:p>
                <a:pPr defTabSz="914192">
                  <a:defRPr/>
                </a:pPr>
                <a:endParaRPr lang="en-US" sz="1600" kern="0">
                  <a:latin typeface="+mj-lt"/>
                </a:endParaRPr>
              </a:p>
            </p:txBody>
          </p:sp>
          <p:sp>
            <p:nvSpPr>
              <p:cNvPr id="47" name="Freeform: Shape 46">
                <a:extLst>
                  <a:ext uri="{FF2B5EF4-FFF2-40B4-BE49-F238E27FC236}">
                    <a16:creationId xmlns:a16="http://schemas.microsoft.com/office/drawing/2014/main" id="{CD6826C9-AFBA-4C71-942E-63857538F2FA}"/>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grpFill/>
              <a:ln w="5159" cap="flat">
                <a:noFill/>
                <a:prstDash val="solid"/>
                <a:miter/>
              </a:ln>
            </p:spPr>
            <p:txBody>
              <a:bodyPr rtlCol="0" anchor="ctr"/>
              <a:lstStyle/>
              <a:p>
                <a:pPr defTabSz="914192">
                  <a:defRPr/>
                </a:pPr>
                <a:endParaRPr lang="en-US" sz="1600" kern="0">
                  <a:latin typeface="+mj-lt"/>
                </a:endParaRPr>
              </a:p>
            </p:txBody>
          </p:sp>
        </p:grpSp>
      </p:grpSp>
      <p:sp>
        <p:nvSpPr>
          <p:cNvPr id="34" name="Rectangle: Rounded Corners 118">
            <a:extLst>
              <a:ext uri="{FF2B5EF4-FFF2-40B4-BE49-F238E27FC236}">
                <a16:creationId xmlns:a16="http://schemas.microsoft.com/office/drawing/2014/main" id="{1548D97D-0F02-48C9-B60F-C859E2661D57}"/>
              </a:ext>
              <a:ext uri="{C183D7F6-B498-43B3-948B-1728B52AA6E4}">
                <adec:decorative xmlns:adec="http://schemas.microsoft.com/office/drawing/2017/decorative" val="1"/>
              </a:ext>
            </a:extLst>
          </p:cNvPr>
          <p:cNvSpPr/>
          <p:nvPr/>
        </p:nvSpPr>
        <p:spPr bwMode="auto">
          <a:xfrm>
            <a:off x="7603611" y="3086088"/>
            <a:ext cx="2118596" cy="1333651"/>
          </a:xfrm>
          <a:prstGeom prst="roundRect">
            <a:avLst>
              <a:gd name="adj" fmla="val 0"/>
            </a:avLst>
          </a:prstGeom>
          <a:no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600" kern="0">
              <a:latin typeface="Segoe UI"/>
              <a:cs typeface="Segoe UI" pitchFamily="34" charset="0"/>
            </a:endParaRPr>
          </a:p>
        </p:txBody>
      </p:sp>
      <p:cxnSp>
        <p:nvCxnSpPr>
          <p:cNvPr id="29" name="Connector: Elbow 90">
            <a:extLst>
              <a:ext uri="{FF2B5EF4-FFF2-40B4-BE49-F238E27FC236}">
                <a16:creationId xmlns:a16="http://schemas.microsoft.com/office/drawing/2014/main" id="{59055C37-2BD8-48CD-9F91-79D32C565485}"/>
              </a:ext>
              <a:ext uri="{C183D7F6-B498-43B3-948B-1728B52AA6E4}">
                <adec:decorative xmlns:adec="http://schemas.microsoft.com/office/drawing/2017/decorative" val="1"/>
              </a:ext>
            </a:extLst>
          </p:cNvPr>
          <p:cNvCxnSpPr>
            <a:cxnSpLocks/>
            <a:stCxn id="34" idx="2"/>
            <a:endCxn id="41" idx="0"/>
          </p:cNvCxnSpPr>
          <p:nvPr/>
        </p:nvCxnSpPr>
        <p:spPr>
          <a:xfrm rot="5400000">
            <a:off x="7697436" y="3962194"/>
            <a:ext cx="507929" cy="1423018"/>
          </a:xfrm>
          <a:prstGeom prst="bentConnector3">
            <a:avLst>
              <a:gd name="adj1" fmla="val 50000"/>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CC62744-0BE4-4317-94FA-05413798CEB5}"/>
              </a:ext>
              <a:ext uri="{C183D7F6-B498-43B3-948B-1728B52AA6E4}">
                <adec:decorative xmlns:adec="http://schemas.microsoft.com/office/drawing/2017/decorative" val="1"/>
              </a:ext>
            </a:extLst>
          </p:cNvPr>
          <p:cNvCxnSpPr>
            <a:cxnSpLocks/>
          </p:cNvCxnSpPr>
          <p:nvPr/>
        </p:nvCxnSpPr>
        <p:spPr>
          <a:xfrm>
            <a:off x="5378882" y="1776942"/>
            <a:ext cx="3017520" cy="0"/>
          </a:xfrm>
          <a:prstGeom prst="straightConnector1">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Connector: Elbow 90">
            <a:extLst>
              <a:ext uri="{FF2B5EF4-FFF2-40B4-BE49-F238E27FC236}">
                <a16:creationId xmlns:a16="http://schemas.microsoft.com/office/drawing/2014/main" id="{05E79F76-B8D5-457E-9443-2F851342F3D2}"/>
              </a:ext>
              <a:ext uri="{C183D7F6-B498-43B3-948B-1728B52AA6E4}">
                <adec:decorative xmlns:adec="http://schemas.microsoft.com/office/drawing/2017/decorative" val="1"/>
              </a:ext>
            </a:extLst>
          </p:cNvPr>
          <p:cNvCxnSpPr>
            <a:cxnSpLocks/>
            <a:stCxn id="50" idx="2"/>
          </p:cNvCxnSpPr>
          <p:nvPr/>
        </p:nvCxnSpPr>
        <p:spPr>
          <a:xfrm flipH="1" flipV="1">
            <a:off x="9501376" y="4419738"/>
            <a:ext cx="255762" cy="908296"/>
          </a:xfrm>
          <a:prstGeom prst="bentConnector4">
            <a:avLst>
              <a:gd name="adj1" fmla="val 100404"/>
              <a:gd name="adj2" fmla="val 62930"/>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CDFA1DCC-A10A-4DE8-92B5-F84AC7DD355B}"/>
              </a:ext>
            </a:extLst>
          </p:cNvPr>
          <p:cNvSpPr>
            <a:spLocks noGrp="1"/>
          </p:cNvSpPr>
          <p:nvPr>
            <p:ph type="title" idx="4294967295"/>
          </p:nvPr>
        </p:nvSpPr>
        <p:spPr>
          <a:xfrm>
            <a:off x="0" y="-725797"/>
            <a:ext cx="11017250" cy="554038"/>
          </a:xfrm>
        </p:spPr>
        <p:txBody>
          <a:bodyPr vert="horz" wrap="square" lIns="0" tIns="0" rIns="0" bIns="0" rtlCol="0" anchor="b">
            <a:spAutoFit/>
          </a:bodyPr>
          <a:lstStyle/>
          <a:p>
            <a:r>
              <a:rPr lang="en-US"/>
              <a:t>KEDA</a:t>
            </a:r>
          </a:p>
        </p:txBody>
      </p:sp>
      <p:pic>
        <p:nvPicPr>
          <p:cNvPr id="27" name="Picture 26" descr="Keda">
            <a:extLst>
              <a:ext uri="{FF2B5EF4-FFF2-40B4-BE49-F238E27FC236}">
                <a16:creationId xmlns:a16="http://schemas.microsoft.com/office/drawing/2014/main" id="{4C5C7A10-FC2D-456A-A5AC-A1439E8EF3BA}"/>
              </a:ext>
            </a:extLst>
          </p:cNvPr>
          <p:cNvPicPr>
            <a:picLocks noChangeAspect="1"/>
          </p:cNvPicPr>
          <p:nvPr/>
        </p:nvPicPr>
        <p:blipFill>
          <a:blip r:embed="rId5"/>
          <a:stretch>
            <a:fillRect/>
          </a:stretch>
        </p:blipFill>
        <p:spPr>
          <a:xfrm>
            <a:off x="530487" y="520142"/>
            <a:ext cx="1226965" cy="1226965"/>
          </a:xfrm>
          <a:prstGeom prst="rect">
            <a:avLst/>
          </a:prstGeom>
        </p:spPr>
      </p:pic>
      <p:sp>
        <p:nvSpPr>
          <p:cNvPr id="11" name="Title 1">
            <a:extLst>
              <a:ext uri="{FF2B5EF4-FFF2-40B4-BE49-F238E27FC236}">
                <a16:creationId xmlns:a16="http://schemas.microsoft.com/office/drawing/2014/main" id="{1FB3A42A-4E14-4563-8DCE-BF4B6F3E7955}"/>
              </a:ext>
            </a:extLst>
          </p:cNvPr>
          <p:cNvSpPr txBox="1">
            <a:spLocks/>
          </p:cNvSpPr>
          <p:nvPr/>
        </p:nvSpPr>
        <p:spPr>
          <a:xfrm>
            <a:off x="6534418" y="1056809"/>
            <a:ext cx="1839874" cy="410543"/>
          </a:xfrm>
          <a:prstGeom prst="rect">
            <a:avLst/>
          </a:prstGeom>
          <a:solidFill>
            <a:srgbClr val="000000"/>
          </a:solidFill>
        </p:spPr>
        <p:txBody>
          <a:bodyPr vert="horz" wrap="square" lIns="0" tIns="91427" rIns="0" bIns="91427"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225" fontAlgn="base">
              <a:spcAft>
                <a:spcPts val="588"/>
              </a:spcAft>
              <a:defRPr/>
            </a:pPr>
            <a:r>
              <a:rPr lang="en-US" sz="1600" spc="0">
                <a:solidFill>
                  <a:schemeClr val="accent1"/>
                </a:solidFill>
                <a:latin typeface="Segoe UI Semibold"/>
              </a:rPr>
              <a:t>Kubernetes cluster</a:t>
            </a:r>
          </a:p>
        </p:txBody>
      </p:sp>
      <p:sp>
        <p:nvSpPr>
          <p:cNvPr id="25" name="Title 1">
            <a:extLst>
              <a:ext uri="{FF2B5EF4-FFF2-40B4-BE49-F238E27FC236}">
                <a16:creationId xmlns:a16="http://schemas.microsoft.com/office/drawing/2014/main" id="{E95C0CFB-1C4F-460F-8BAA-CDAF6E08B61E}"/>
              </a:ext>
            </a:extLst>
          </p:cNvPr>
          <p:cNvSpPr txBox="1">
            <a:spLocks/>
          </p:cNvSpPr>
          <p:nvPr/>
        </p:nvSpPr>
        <p:spPr>
          <a:xfrm>
            <a:off x="3937986" y="1582821"/>
            <a:ext cx="672551" cy="4431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14225">
              <a:spcBef>
                <a:spcPts val="0"/>
              </a:spcBef>
              <a:spcAft>
                <a:spcPts val="588"/>
              </a:spcAft>
              <a:defRPr/>
            </a:pPr>
            <a:r>
              <a:rPr lang="en-US" sz="1600" spc="0" err="1">
                <a:ln>
                  <a:noFill/>
                </a:ln>
                <a:solidFill>
                  <a:schemeClr val="tx1"/>
                </a:solidFill>
              </a:rPr>
              <a:t>Scaledobject</a:t>
            </a:r>
            <a:endParaRPr lang="en-US" sz="1600" spc="0">
              <a:ln>
                <a:noFill/>
              </a:ln>
              <a:solidFill>
                <a:schemeClr val="tx1"/>
              </a:solidFill>
            </a:endParaRPr>
          </a:p>
        </p:txBody>
      </p:sp>
      <p:sp>
        <p:nvSpPr>
          <p:cNvPr id="12" name="Cylinder 83">
            <a:extLst>
              <a:ext uri="{FF2B5EF4-FFF2-40B4-BE49-F238E27FC236}">
                <a16:creationId xmlns:a16="http://schemas.microsoft.com/office/drawing/2014/main" id="{30D43517-F0D1-4638-8140-A5ED78DF1548}"/>
              </a:ext>
            </a:extLst>
          </p:cNvPr>
          <p:cNvSpPr/>
          <p:nvPr/>
        </p:nvSpPr>
        <p:spPr bwMode="auto">
          <a:xfrm>
            <a:off x="7603612" y="1857432"/>
            <a:ext cx="2118594" cy="713362"/>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14225" fontAlgn="base">
              <a:lnSpc>
                <a:spcPct val="90000"/>
              </a:lnSpc>
              <a:spcAft>
                <a:spcPts val="588"/>
              </a:spcAft>
              <a:defRPr/>
            </a:pPr>
            <a:r>
              <a:rPr lang="en-US" sz="1600" kern="0">
                <a:latin typeface="Segoe UI Semibold"/>
              </a:rPr>
              <a:t>Kubernetes API Server</a:t>
            </a:r>
          </a:p>
        </p:txBody>
      </p:sp>
      <p:sp>
        <p:nvSpPr>
          <p:cNvPr id="33" name="Title 1">
            <a:extLst>
              <a:ext uri="{FF2B5EF4-FFF2-40B4-BE49-F238E27FC236}">
                <a16:creationId xmlns:a16="http://schemas.microsoft.com/office/drawing/2014/main" id="{850CE174-6C0F-40E9-85E2-CF52B12E64D5}"/>
              </a:ext>
            </a:extLst>
          </p:cNvPr>
          <p:cNvSpPr txBox="1">
            <a:spLocks/>
          </p:cNvSpPr>
          <p:nvPr/>
        </p:nvSpPr>
        <p:spPr>
          <a:xfrm>
            <a:off x="8295273" y="2971559"/>
            <a:ext cx="735272" cy="221599"/>
          </a:xfrm>
          <a:prstGeom prst="rect">
            <a:avLst/>
          </a:prstGeom>
          <a:solidFill>
            <a:srgbClr val="131313"/>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225">
              <a:spcBef>
                <a:spcPts val="0"/>
              </a:spcBef>
              <a:spcAft>
                <a:spcPts val="588"/>
              </a:spcAft>
              <a:defRPr/>
            </a:pPr>
            <a:r>
              <a:rPr lang="en-US" sz="1600" spc="0">
                <a:ln>
                  <a:noFill/>
                </a:ln>
                <a:solidFill>
                  <a:schemeClr val="tx1"/>
                </a:solidFill>
                <a:latin typeface="Segoe UI Semibold"/>
              </a:rPr>
              <a:t>KEDA</a:t>
            </a:r>
          </a:p>
        </p:txBody>
      </p:sp>
      <p:sp>
        <p:nvSpPr>
          <p:cNvPr id="36" name="Rectangle: Rounded Corners 118">
            <a:extLst>
              <a:ext uri="{FF2B5EF4-FFF2-40B4-BE49-F238E27FC236}">
                <a16:creationId xmlns:a16="http://schemas.microsoft.com/office/drawing/2014/main" id="{F4184F44-B1A0-4778-B36C-725EC981ABC9}"/>
              </a:ext>
            </a:extLst>
          </p:cNvPr>
          <p:cNvSpPr/>
          <p:nvPr/>
        </p:nvSpPr>
        <p:spPr bwMode="auto">
          <a:xfrm>
            <a:off x="7702925" y="3281506"/>
            <a:ext cx="1919968" cy="286232"/>
          </a:xfrm>
          <a:prstGeom prst="roundRect">
            <a:avLst>
              <a:gd name="adj" fmla="val 0"/>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algn="ctr" defTabSz="914225" fontAlgn="base">
              <a:lnSpc>
                <a:spcPct val="90000"/>
              </a:lnSpc>
              <a:spcBef>
                <a:spcPct val="0"/>
              </a:spcBef>
              <a:spcAft>
                <a:spcPct val="0"/>
              </a:spcAft>
              <a:defRPr/>
            </a:pPr>
            <a:r>
              <a:rPr lang="en-US" sz="1400" kern="0">
                <a:latin typeface="Segoe UI Semibold"/>
              </a:rPr>
              <a:t>Metrics adapter</a:t>
            </a:r>
          </a:p>
        </p:txBody>
      </p:sp>
      <p:sp>
        <p:nvSpPr>
          <p:cNvPr id="38" name="Rectangle: Rounded Corners 118">
            <a:extLst>
              <a:ext uri="{FF2B5EF4-FFF2-40B4-BE49-F238E27FC236}">
                <a16:creationId xmlns:a16="http://schemas.microsoft.com/office/drawing/2014/main" id="{B0AB1930-B145-4E6A-92C2-684362619956}"/>
              </a:ext>
            </a:extLst>
          </p:cNvPr>
          <p:cNvSpPr/>
          <p:nvPr/>
        </p:nvSpPr>
        <p:spPr bwMode="auto">
          <a:xfrm>
            <a:off x="7702925" y="3652696"/>
            <a:ext cx="1919968" cy="286232"/>
          </a:xfrm>
          <a:prstGeom prst="roundRect">
            <a:avLst>
              <a:gd name="adj" fmla="val 0"/>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algn="ctr" defTabSz="914225" fontAlgn="base">
              <a:lnSpc>
                <a:spcPct val="90000"/>
              </a:lnSpc>
              <a:spcBef>
                <a:spcPct val="0"/>
              </a:spcBef>
              <a:spcAft>
                <a:spcPct val="0"/>
              </a:spcAft>
              <a:defRPr/>
            </a:pPr>
            <a:r>
              <a:rPr lang="en-US" sz="1400" kern="0">
                <a:latin typeface="Segoe UI Semibold"/>
              </a:rPr>
              <a:t>Controller</a:t>
            </a:r>
          </a:p>
        </p:txBody>
      </p:sp>
      <p:sp>
        <p:nvSpPr>
          <p:cNvPr id="37" name="Rectangle: Rounded Corners 118">
            <a:extLst>
              <a:ext uri="{FF2B5EF4-FFF2-40B4-BE49-F238E27FC236}">
                <a16:creationId xmlns:a16="http://schemas.microsoft.com/office/drawing/2014/main" id="{8D2D3C37-8583-49FD-A65C-63A58ABB0C3E}"/>
              </a:ext>
            </a:extLst>
          </p:cNvPr>
          <p:cNvSpPr/>
          <p:nvPr/>
        </p:nvSpPr>
        <p:spPr bwMode="auto">
          <a:xfrm>
            <a:off x="7702925" y="4023885"/>
            <a:ext cx="1919968" cy="286232"/>
          </a:xfrm>
          <a:prstGeom prst="roundRect">
            <a:avLst>
              <a:gd name="adj" fmla="val 0"/>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pPr algn="ctr" defTabSz="914225" fontAlgn="base">
              <a:lnSpc>
                <a:spcPct val="90000"/>
              </a:lnSpc>
              <a:spcBef>
                <a:spcPct val="0"/>
              </a:spcBef>
              <a:spcAft>
                <a:spcPct val="0"/>
              </a:spcAft>
              <a:defRPr/>
            </a:pPr>
            <a:r>
              <a:rPr lang="en-US" sz="1400" kern="0">
                <a:latin typeface="Segoe UI Semibold"/>
              </a:rPr>
              <a:t>Scaler</a:t>
            </a:r>
          </a:p>
        </p:txBody>
      </p:sp>
      <p:sp>
        <p:nvSpPr>
          <p:cNvPr id="30" name="Rectangle: Rounded Corners 118">
            <a:extLst>
              <a:ext uri="{FF2B5EF4-FFF2-40B4-BE49-F238E27FC236}">
                <a16:creationId xmlns:a16="http://schemas.microsoft.com/office/drawing/2014/main" id="{5FAD707F-978A-475E-9A88-1479A5AA2FDB}"/>
              </a:ext>
            </a:extLst>
          </p:cNvPr>
          <p:cNvSpPr/>
          <p:nvPr/>
        </p:nvSpPr>
        <p:spPr bwMode="auto">
          <a:xfrm>
            <a:off x="5233359" y="3772895"/>
            <a:ext cx="1752185" cy="646844"/>
          </a:xfrm>
          <a:prstGeom prst="roundRect">
            <a:avLst>
              <a:gd name="adj" fmla="val 0"/>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14225" fontAlgn="base">
              <a:lnSpc>
                <a:spcPct val="90000"/>
              </a:lnSpc>
              <a:spcBef>
                <a:spcPct val="0"/>
              </a:spcBef>
              <a:spcAft>
                <a:spcPct val="0"/>
              </a:spcAft>
              <a:defRPr/>
            </a:pPr>
            <a:r>
              <a:rPr lang="en-US" sz="1600" kern="0">
                <a:latin typeface="Segoe UI Semibold"/>
              </a:rPr>
              <a:t>Horizontal</a:t>
            </a:r>
          </a:p>
          <a:p>
            <a:pPr algn="ctr" defTabSz="914225" fontAlgn="base">
              <a:lnSpc>
                <a:spcPct val="90000"/>
              </a:lnSpc>
              <a:spcBef>
                <a:spcPct val="0"/>
              </a:spcBef>
              <a:spcAft>
                <a:spcPct val="0"/>
              </a:spcAft>
              <a:defRPr/>
            </a:pPr>
            <a:r>
              <a:rPr lang="en-US" sz="1600" kern="0">
                <a:latin typeface="Segoe UI Semibold"/>
              </a:rPr>
              <a:t>pod </a:t>
            </a:r>
            <a:r>
              <a:rPr lang="en-US" sz="1600" kern="0" err="1">
                <a:latin typeface="Segoe UI Semibold"/>
              </a:rPr>
              <a:t>autoscaler</a:t>
            </a:r>
            <a:endParaRPr lang="en-US" sz="1600" kern="0">
              <a:latin typeface="Segoe UI Semibold"/>
            </a:endParaRPr>
          </a:p>
        </p:txBody>
      </p:sp>
      <p:sp>
        <p:nvSpPr>
          <p:cNvPr id="39" name="Title 1">
            <a:extLst>
              <a:ext uri="{FF2B5EF4-FFF2-40B4-BE49-F238E27FC236}">
                <a16:creationId xmlns:a16="http://schemas.microsoft.com/office/drawing/2014/main" id="{F809A87B-CBDE-487F-9FB4-38DAED99777F}"/>
              </a:ext>
            </a:extLst>
          </p:cNvPr>
          <p:cNvSpPr txBox="1">
            <a:spLocks/>
          </p:cNvSpPr>
          <p:nvPr/>
        </p:nvSpPr>
        <p:spPr>
          <a:xfrm>
            <a:off x="6831572" y="5584822"/>
            <a:ext cx="958160" cy="271244"/>
          </a:xfrm>
          <a:prstGeom prst="rect">
            <a:avLst/>
          </a:prstGeom>
        </p:spPr>
        <p:txBody>
          <a:bodyPr vert="horz" wrap="square" lIns="0" tIns="44814"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225">
              <a:spcBef>
                <a:spcPts val="0"/>
              </a:spcBef>
              <a:spcAft>
                <a:spcPts val="588"/>
              </a:spcAft>
              <a:defRPr/>
            </a:pPr>
            <a:r>
              <a:rPr lang="en-US" sz="1600" spc="0">
                <a:ln>
                  <a:noFill/>
                </a:ln>
                <a:solidFill>
                  <a:schemeClr val="tx1"/>
                </a:solidFill>
              </a:rPr>
              <a:t>Workload</a:t>
            </a:r>
          </a:p>
        </p:txBody>
      </p:sp>
      <p:sp>
        <p:nvSpPr>
          <p:cNvPr id="26" name="Title 1">
            <a:extLst>
              <a:ext uri="{FF2B5EF4-FFF2-40B4-BE49-F238E27FC236}">
                <a16:creationId xmlns:a16="http://schemas.microsoft.com/office/drawing/2014/main" id="{733B6DAD-B5B2-45D0-BDB4-4F037B4E19A1}"/>
              </a:ext>
            </a:extLst>
          </p:cNvPr>
          <p:cNvSpPr txBox="1">
            <a:spLocks/>
          </p:cNvSpPr>
          <p:nvPr/>
        </p:nvSpPr>
        <p:spPr>
          <a:xfrm>
            <a:off x="10155648" y="4894753"/>
            <a:ext cx="861602" cy="73866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225">
              <a:lnSpc>
                <a:spcPct val="100000"/>
              </a:lnSpc>
              <a:spcBef>
                <a:spcPts val="0"/>
              </a:spcBef>
              <a:defRPr/>
            </a:pPr>
            <a:r>
              <a:rPr lang="en-US" sz="1600" spc="0">
                <a:ln>
                  <a:noFill/>
                </a:ln>
                <a:solidFill>
                  <a:schemeClr val="tx1"/>
                </a:solidFill>
              </a:rPr>
              <a:t>External </a:t>
            </a:r>
          </a:p>
          <a:p>
            <a:pPr defTabSz="914225">
              <a:lnSpc>
                <a:spcPct val="100000"/>
              </a:lnSpc>
              <a:spcBef>
                <a:spcPts val="0"/>
              </a:spcBef>
              <a:defRPr/>
            </a:pPr>
            <a:r>
              <a:rPr lang="en-US" sz="1600" spc="0">
                <a:ln>
                  <a:noFill/>
                </a:ln>
                <a:solidFill>
                  <a:schemeClr val="tx1"/>
                </a:solidFill>
              </a:rPr>
              <a:t>trigger </a:t>
            </a:r>
          </a:p>
          <a:p>
            <a:pPr defTabSz="914225">
              <a:lnSpc>
                <a:spcPct val="100000"/>
              </a:lnSpc>
              <a:spcBef>
                <a:spcPts val="0"/>
              </a:spcBef>
              <a:defRPr/>
            </a:pPr>
            <a:r>
              <a:rPr lang="en-US" sz="1600" spc="0">
                <a:ln>
                  <a:noFill/>
                </a:ln>
                <a:solidFill>
                  <a:schemeClr val="tx1"/>
                </a:solidFill>
              </a:rPr>
              <a:t>source</a:t>
            </a:r>
          </a:p>
        </p:txBody>
      </p:sp>
    </p:spTree>
    <p:extLst>
      <p:ext uri="{BB962C8B-B14F-4D97-AF65-F5344CB8AC3E}">
        <p14:creationId xmlns:p14="http://schemas.microsoft.com/office/powerpoint/2010/main" val="35102470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7552F-E06F-3444-8F42-FE40F4E0289E}"/>
              </a:ext>
            </a:extLst>
          </p:cNvPr>
          <p:cNvSpPr>
            <a:spLocks noGrp="1"/>
          </p:cNvSpPr>
          <p:nvPr>
            <p:ph type="title"/>
          </p:nvPr>
        </p:nvSpPr>
        <p:spPr>
          <a:xfrm>
            <a:off x="588263" y="2979539"/>
            <a:ext cx="4167887" cy="553998"/>
          </a:xfrm>
        </p:spPr>
        <p:txBody>
          <a:bodyPr/>
          <a:lstStyle/>
          <a:p>
            <a:r>
              <a:rPr lang="en-US" dirty="0"/>
              <a:t>DEMO</a:t>
            </a:r>
          </a:p>
        </p:txBody>
      </p:sp>
      <p:sp>
        <p:nvSpPr>
          <p:cNvPr id="3" name="Text Placeholder 2">
            <a:extLst>
              <a:ext uri="{FF2B5EF4-FFF2-40B4-BE49-F238E27FC236}">
                <a16:creationId xmlns:a16="http://schemas.microsoft.com/office/drawing/2014/main" id="{23DF6B54-E25F-9959-81D3-7ED3F9483587}"/>
              </a:ext>
            </a:extLst>
          </p:cNvPr>
          <p:cNvSpPr>
            <a:spLocks noGrp="1"/>
          </p:cNvSpPr>
          <p:nvPr>
            <p:ph type="body" sz="quarter" idx="12"/>
          </p:nvPr>
        </p:nvSpPr>
        <p:spPr/>
        <p:txBody>
          <a:bodyPr/>
          <a:lstStyle/>
          <a:p>
            <a:r>
              <a:rPr lang="en-US" dirty="0"/>
              <a:t>Code to Cloud to Edge</a:t>
            </a:r>
          </a:p>
        </p:txBody>
      </p:sp>
    </p:spTree>
    <p:extLst>
      <p:ext uri="{BB962C8B-B14F-4D97-AF65-F5344CB8AC3E}">
        <p14:creationId xmlns:p14="http://schemas.microsoft.com/office/powerpoint/2010/main" val="404032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descr="&quot;Doing more&quot; text in a large circle">
            <a:extLst>
              <a:ext uri="{FF2B5EF4-FFF2-40B4-BE49-F238E27FC236}">
                <a16:creationId xmlns:a16="http://schemas.microsoft.com/office/drawing/2014/main" id="{11533F48-FBFF-5127-69A7-D14D097BA06E}"/>
              </a:ext>
            </a:extLst>
          </p:cNvPr>
          <p:cNvSpPr/>
          <p:nvPr/>
        </p:nvSpPr>
        <p:spPr bwMode="auto">
          <a:xfrm>
            <a:off x="2458904" y="415839"/>
            <a:ext cx="6026323" cy="6026322"/>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kern="0">
              <a:noFill/>
              <a:latin typeface="Segoe UI Semibold"/>
              <a:cs typeface="Segoe UI" panose="020B0502040204020203" pitchFamily="34" charset="0"/>
            </a:endParaRPr>
          </a:p>
        </p:txBody>
      </p:sp>
      <p:sp>
        <p:nvSpPr>
          <p:cNvPr id="3" name="Oval 2" descr="&quot;With less&quot; text in a ~25% smaller circle beside the &quot;Doing more&quot; circle. ">
            <a:extLst>
              <a:ext uri="{FF2B5EF4-FFF2-40B4-BE49-F238E27FC236}">
                <a16:creationId xmlns:a16="http://schemas.microsoft.com/office/drawing/2014/main" id="{10E97F05-41C0-B66F-CAE4-017E551B4721}"/>
              </a:ext>
              <a:ext uri="{C183D7F6-B498-43B3-948B-1728B52AA6E4}">
                <adec:decorative xmlns:adec="http://schemas.microsoft.com/office/drawing/2017/decorative" val="0"/>
              </a:ext>
            </a:extLst>
          </p:cNvPr>
          <p:cNvSpPr/>
          <p:nvPr/>
        </p:nvSpPr>
        <p:spPr bwMode="auto">
          <a:xfrm>
            <a:off x="8044770" y="4753836"/>
            <a:ext cx="1688326" cy="1688325"/>
          </a:xfrm>
          <a:prstGeom prst="ellipse">
            <a:avLst/>
          </a:prstGeom>
          <a:gradFill>
            <a:gsLst>
              <a:gs pos="0">
                <a:srgbClr val="8DC8E8"/>
              </a:gs>
              <a:gs pos="100000">
                <a:srgbClr val="CD98CF"/>
              </a:gs>
            </a:gsLst>
            <a:lin ang="27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kern="0">
                <a:noFill/>
                <a:latin typeface="Segoe UI Semibold"/>
                <a:cs typeface="Segoe UI" panose="020B0502040204020203" pitchFamily="34" charset="0"/>
              </a:rPr>
              <a:t>2</a:t>
            </a:r>
          </a:p>
        </p:txBody>
      </p:sp>
      <p:sp>
        <p:nvSpPr>
          <p:cNvPr id="6" name="TextBox 5">
            <a:extLst>
              <a:ext uri="{FF2B5EF4-FFF2-40B4-BE49-F238E27FC236}">
                <a16:creationId xmlns:a16="http://schemas.microsoft.com/office/drawing/2014/main" id="{0308DAE7-D182-1A43-EF55-9D5B48DEB2B3}"/>
              </a:ext>
              <a:ext uri="{C183D7F6-B498-43B3-948B-1728B52AA6E4}">
                <adec:decorative xmlns:adec="http://schemas.microsoft.com/office/drawing/2017/decorative" val="1"/>
              </a:ext>
            </a:extLst>
          </p:cNvPr>
          <p:cNvSpPr txBox="1"/>
          <p:nvPr/>
        </p:nvSpPr>
        <p:spPr>
          <a:xfrm>
            <a:off x="3532265" y="1849364"/>
            <a:ext cx="3879603" cy="3311676"/>
          </a:xfrm>
          <a:prstGeom prst="rect">
            <a:avLst/>
          </a:prstGeom>
          <a:noFill/>
        </p:spPr>
        <p:txBody>
          <a:bodyPr wrap="square" lIns="0" tIns="262128" rIns="0" bIns="0" rtlCol="0" anchor="ctr" anchorCtr="0">
            <a:spAutoFit/>
          </a:bodyPr>
          <a:lstStyle/>
          <a:p>
            <a:pPr algn="ctr">
              <a:lnSpc>
                <a:spcPct val="90000"/>
              </a:lnSpc>
            </a:pPr>
            <a:r>
              <a:rPr lang="en-US" sz="6600" spc="-48">
                <a:gradFill>
                  <a:gsLst>
                    <a:gs pos="1205">
                      <a:schemeClr val="bg1">
                        <a:lumMod val="85000"/>
                        <a:lumOff val="15000"/>
                      </a:schemeClr>
                    </a:gs>
                    <a:gs pos="12651">
                      <a:schemeClr val="bg1">
                        <a:lumMod val="85000"/>
                        <a:lumOff val="15000"/>
                      </a:schemeClr>
                    </a:gs>
                  </a:gsLst>
                  <a:lin ang="2700000" scaled="0"/>
                </a:gradFill>
                <a:latin typeface="+mj-lt"/>
              </a:rPr>
              <a:t>Doing </a:t>
            </a:r>
            <a:br>
              <a:rPr lang="en-US" sz="6600" spc="-48">
                <a:gradFill>
                  <a:gsLst>
                    <a:gs pos="1205">
                      <a:schemeClr val="bg1">
                        <a:lumMod val="85000"/>
                        <a:lumOff val="15000"/>
                      </a:schemeClr>
                    </a:gs>
                    <a:gs pos="12651">
                      <a:schemeClr val="bg1">
                        <a:lumMod val="85000"/>
                        <a:lumOff val="15000"/>
                      </a:schemeClr>
                    </a:gs>
                  </a:gsLst>
                  <a:lin ang="2700000" scaled="0"/>
                </a:gradFill>
                <a:latin typeface="+mj-lt"/>
              </a:rPr>
            </a:br>
            <a:r>
              <a:rPr lang="en-US" sz="6600" spc="-48">
                <a:gradFill>
                  <a:gsLst>
                    <a:gs pos="1205">
                      <a:schemeClr val="bg1">
                        <a:lumMod val="85000"/>
                        <a:lumOff val="15000"/>
                      </a:schemeClr>
                    </a:gs>
                    <a:gs pos="12651">
                      <a:schemeClr val="bg1">
                        <a:lumMod val="85000"/>
                        <a:lumOff val="15000"/>
                      </a:schemeClr>
                    </a:gs>
                  </a:gsLst>
                  <a:lin ang="2700000" scaled="0"/>
                </a:gradFill>
                <a:latin typeface="+mj-lt"/>
              </a:rPr>
              <a:t>more</a:t>
            </a:r>
          </a:p>
          <a:p>
            <a:pPr algn="ctr">
              <a:lnSpc>
                <a:spcPct val="90000"/>
              </a:lnSpc>
            </a:pPr>
            <a:r>
              <a:rPr lang="en-US" sz="8800" spc="-48">
                <a:gradFill>
                  <a:gsLst>
                    <a:gs pos="1205">
                      <a:schemeClr val="bg1">
                        <a:lumMod val="85000"/>
                        <a:lumOff val="15000"/>
                      </a:schemeClr>
                    </a:gs>
                    <a:gs pos="12651">
                      <a:schemeClr val="bg1">
                        <a:lumMod val="85000"/>
                        <a:lumOff val="15000"/>
                      </a:schemeClr>
                    </a:gs>
                  </a:gsLst>
                  <a:lin ang="2700000" scaled="0"/>
                </a:gradFill>
                <a:latin typeface="+mj-lt"/>
              </a:rPr>
              <a:t>+</a:t>
            </a:r>
          </a:p>
        </p:txBody>
      </p:sp>
      <p:sp>
        <p:nvSpPr>
          <p:cNvPr id="8" name="TextBox 7">
            <a:extLst>
              <a:ext uri="{FF2B5EF4-FFF2-40B4-BE49-F238E27FC236}">
                <a16:creationId xmlns:a16="http://schemas.microsoft.com/office/drawing/2014/main" id="{7A99075B-AB41-B20D-C58F-AFF2C24D55C0}"/>
              </a:ext>
              <a:ext uri="{C183D7F6-B498-43B3-948B-1728B52AA6E4}">
                <adec:decorative xmlns:adec="http://schemas.microsoft.com/office/drawing/2017/decorative" val="1"/>
              </a:ext>
            </a:extLst>
          </p:cNvPr>
          <p:cNvSpPr txBox="1"/>
          <p:nvPr/>
        </p:nvSpPr>
        <p:spPr>
          <a:xfrm>
            <a:off x="8217792" y="5321720"/>
            <a:ext cx="1342283" cy="720197"/>
          </a:xfrm>
          <a:prstGeom prst="rect">
            <a:avLst/>
          </a:prstGeom>
          <a:noFill/>
        </p:spPr>
        <p:txBody>
          <a:bodyPr wrap="square" lIns="0" tIns="0" rIns="0" bIns="0" rtlCol="0" anchor="ctr" anchorCtr="0">
            <a:spAutoFit/>
          </a:bodyPr>
          <a:lstStyle/>
          <a:p>
            <a:pPr algn="ctr">
              <a:lnSpc>
                <a:spcPct val="90000"/>
              </a:lnSpc>
            </a:pPr>
            <a:r>
              <a:rPr lang="en-US" sz="2400">
                <a:gradFill>
                  <a:gsLst>
                    <a:gs pos="1205">
                      <a:schemeClr val="bg1">
                        <a:lumMod val="85000"/>
                        <a:lumOff val="15000"/>
                      </a:schemeClr>
                    </a:gs>
                    <a:gs pos="12651">
                      <a:schemeClr val="bg1">
                        <a:lumMod val="85000"/>
                        <a:lumOff val="15000"/>
                      </a:schemeClr>
                    </a:gs>
                  </a:gsLst>
                  <a:lin ang="2700000" scaled="0"/>
                </a:gradFill>
                <a:latin typeface="+mj-lt"/>
              </a:rPr>
              <a:t>with less</a:t>
            </a:r>
          </a:p>
          <a:p>
            <a:pPr algn="ctr">
              <a:lnSpc>
                <a:spcPct val="90000"/>
              </a:lnSpc>
            </a:pPr>
            <a:r>
              <a:rPr lang="en-US" sz="2800" b="1">
                <a:gradFill>
                  <a:gsLst>
                    <a:gs pos="1205">
                      <a:schemeClr val="bg1">
                        <a:lumMod val="85000"/>
                        <a:lumOff val="15000"/>
                      </a:schemeClr>
                    </a:gs>
                    <a:gs pos="12651">
                      <a:schemeClr val="bg1">
                        <a:lumMod val="85000"/>
                        <a:lumOff val="15000"/>
                      </a:schemeClr>
                    </a:gs>
                  </a:gsLst>
                  <a:lin ang="2700000" scaled="0"/>
                </a:gradFill>
              </a:rPr>
              <a:t>–</a:t>
            </a:r>
          </a:p>
        </p:txBody>
      </p:sp>
    </p:spTree>
    <p:extLst>
      <p:ext uri="{BB962C8B-B14F-4D97-AF65-F5344CB8AC3E}">
        <p14:creationId xmlns:p14="http://schemas.microsoft.com/office/powerpoint/2010/main" val="1105612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33333E-6 -2.59259E-6 L -0.02266 -2.59259E-6 " pathEditMode="relative" rAng="0" ptsTypes="AA">
                                      <p:cBhvr>
                                        <p:cTn id="9" dur="700" spd="-100000" fill="hold"/>
                                        <p:tgtEl>
                                          <p:spTgt spid="6"/>
                                        </p:tgtEl>
                                        <p:attrNameLst>
                                          <p:attrName>ppt_x</p:attrName>
                                          <p:attrName>ppt_y</p:attrName>
                                        </p:attrNameLst>
                                      </p:cBhvr>
                                      <p:rCtr x="-1133"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1.875E-6 0 L -0.02266 0 " pathEditMode="relative" rAng="0" ptsTypes="AA">
                                      <p:cBhvr>
                                        <p:cTn id="14" dur="700" spd="-100000" fill="hold"/>
                                        <p:tgtEl>
                                          <p:spTgt spid="2"/>
                                        </p:tgtEl>
                                        <p:attrNameLst>
                                          <p:attrName>ppt_x</p:attrName>
                                          <p:attrName>ppt_y</p:attrName>
                                        </p:attrNameLst>
                                      </p:cBhvr>
                                      <p:rCtr x="-1133" y="0"/>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3.33333E-6 -2.59259E-6 L 0.02526 -2.59259E-6 " pathEditMode="relative" rAng="0" ptsTypes="AA">
                                      <p:cBhvr>
                                        <p:cTn id="19" dur="700" spd="-100000" fill="hold"/>
                                        <p:tgtEl>
                                          <p:spTgt spid="3"/>
                                        </p:tgtEl>
                                        <p:attrNameLst>
                                          <p:attrName>ppt_x</p:attrName>
                                          <p:attrName>ppt_y</p:attrName>
                                        </p:attrNameLst>
                                      </p:cBhvr>
                                      <p:rCtr x="1263" y="0"/>
                                    </p:animMotion>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0"/>
                                  </p:stCondLst>
                                  <p:childTnLst>
                                    <p:animMotion origin="layout" path="M -3.33333E-6 -2.59259E-6 L 0.02526 -2.59259E-6 " pathEditMode="relative" rAng="0" ptsTypes="AA">
                                      <p:cBhvr>
                                        <p:cTn id="24" dur="700" spd="-100000" fill="hold"/>
                                        <p:tgtEl>
                                          <p:spTgt spid="8"/>
                                        </p:tgtEl>
                                        <p:attrNameLst>
                                          <p:attrName>ppt_x</p:attrName>
                                          <p:attrName>ppt_y</p:attrName>
                                        </p:attrNameLst>
                                      </p:cBhvr>
                                      <p:rCtr x="12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6" grpId="0"/>
      <p:bldP spid="6" grpId="1"/>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FunctionsDemo">
            <a:hlinkClick r:id="" action="ppaction://media"/>
            <a:extLst>
              <a:ext uri="{FF2B5EF4-FFF2-40B4-BE49-F238E27FC236}">
                <a16:creationId xmlns:a16="http://schemas.microsoft.com/office/drawing/2014/main" id="{12EDAFF6-A3A1-3AB0-A9A8-514B30C2575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088929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98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digital marketing">
            <a:extLst>
              <a:ext uri="{FF2B5EF4-FFF2-40B4-BE49-F238E27FC236}">
                <a16:creationId xmlns:a16="http://schemas.microsoft.com/office/drawing/2014/main" id="{9327608D-99E6-44D2-AB77-FF284517336E}"/>
              </a:ext>
              <a:ext uri="{C183D7F6-B498-43B3-948B-1728B52AA6E4}">
                <adec:decorative xmlns:adec="http://schemas.microsoft.com/office/drawing/2017/decorative" val="1"/>
              </a:ext>
            </a:extLst>
          </p:cNvPr>
          <p:cNvGrpSpPr/>
          <p:nvPr/>
        </p:nvGrpSpPr>
        <p:grpSpPr>
          <a:xfrm>
            <a:off x="8697888" y="4458991"/>
            <a:ext cx="842651" cy="842647"/>
            <a:chOff x="10113876" y="4828036"/>
            <a:chExt cx="420626" cy="420624"/>
          </a:xfrm>
        </p:grpSpPr>
        <p:sp>
          <p:nvSpPr>
            <p:cNvPr id="17" name="Freeform: Shape 16">
              <a:extLst>
                <a:ext uri="{FF2B5EF4-FFF2-40B4-BE49-F238E27FC236}">
                  <a16:creationId xmlns:a16="http://schemas.microsoft.com/office/drawing/2014/main" id="{148BAAE8-BF75-4EA7-A559-D3290F255F33}"/>
                </a:ext>
              </a:extLst>
            </p:cNvPr>
            <p:cNvSpPr/>
            <p:nvPr/>
          </p:nvSpPr>
          <p:spPr>
            <a:xfrm>
              <a:off x="10115026" y="4879156"/>
              <a:ext cx="416290" cy="320888"/>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0078D4"/>
            </a:solidFill>
            <a:ln w="432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6725C58-0B86-4D37-9653-EACE696C8D60}"/>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rgbClr val="50E6FF"/>
            </a:solidFill>
            <a:ln w="432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ACB6A22-ED0E-4EA3-90E0-1CE22CF3077E}"/>
                </a:ext>
              </a:extLst>
            </p:cNvPr>
            <p:cNvSpPr/>
            <p:nvPr/>
          </p:nvSpPr>
          <p:spPr>
            <a:xfrm>
              <a:off x="10169290"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71D29A9-44F5-4C8E-85DC-112AA773440C}"/>
                </a:ext>
              </a:extLst>
            </p:cNvPr>
            <p:cNvSpPr/>
            <p:nvPr/>
          </p:nvSpPr>
          <p:spPr>
            <a:xfrm>
              <a:off x="1013642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A0C0D44-45C9-418C-B386-4780B51A5267}"/>
                </a:ext>
              </a:extLst>
            </p:cNvPr>
            <p:cNvSpPr/>
            <p:nvPr/>
          </p:nvSpPr>
          <p:spPr>
            <a:xfrm>
              <a:off x="1020288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E0B9D0C-653A-4BE9-909A-43B8F1D33A8E}"/>
                </a:ext>
              </a:extLst>
            </p:cNvPr>
            <p:cNvSpPr/>
            <p:nvPr/>
          </p:nvSpPr>
          <p:spPr>
            <a:xfrm>
              <a:off x="10268103" y="5002081"/>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lstStyle/>
            <a:p>
              <a:endParaRPr lang="en-US"/>
            </a:p>
          </p:txBody>
        </p:sp>
      </p:grpSp>
      <p:grpSp>
        <p:nvGrpSpPr>
          <p:cNvPr id="38" name="list">
            <a:extLst>
              <a:ext uri="{FF2B5EF4-FFF2-40B4-BE49-F238E27FC236}">
                <a16:creationId xmlns:a16="http://schemas.microsoft.com/office/drawing/2014/main" id="{E2423437-14AE-40F4-9052-6C51E5C8CD41}"/>
              </a:ext>
              <a:ext uri="{C183D7F6-B498-43B3-948B-1728B52AA6E4}">
                <adec:decorative xmlns:adec="http://schemas.microsoft.com/office/drawing/2017/decorative" val="1"/>
              </a:ext>
            </a:extLst>
          </p:cNvPr>
          <p:cNvGrpSpPr/>
          <p:nvPr/>
        </p:nvGrpSpPr>
        <p:grpSpPr>
          <a:xfrm>
            <a:off x="5714670" y="2163898"/>
            <a:ext cx="762660" cy="762660"/>
            <a:chOff x="4473209" y="3968750"/>
            <a:chExt cx="370140" cy="370140"/>
          </a:xfrm>
        </p:grpSpPr>
        <p:sp>
          <p:nvSpPr>
            <p:cNvPr id="39" name="Freeform: Shape 38">
              <a:extLst>
                <a:ext uri="{FF2B5EF4-FFF2-40B4-BE49-F238E27FC236}">
                  <a16:creationId xmlns:a16="http://schemas.microsoft.com/office/drawing/2014/main" id="{754B5701-700E-4D44-8DD9-3F07872055B2}"/>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36BAE328-5BC3-4CD2-8821-C6C08603D944}"/>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FEA98D0-8234-43E0-AE93-48FBA339E74A}"/>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0411F8E-9F2C-4D69-AFF4-2E2DB215262C}"/>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08C5739-CEF9-46C0-827A-9B20C7E7F93A}"/>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81BDED8-D9AB-46E1-BCD9-B736E9DBB31F}"/>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A62AB2CB-4C51-441C-9FD1-6E78F987A9B9}"/>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50AA89E-0738-4471-86E8-D435EC5E1A47}"/>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endParaRPr lang="en-US"/>
            </a:p>
          </p:txBody>
        </p:sp>
      </p:grpSp>
      <p:grpSp>
        <p:nvGrpSpPr>
          <p:cNvPr id="47" name="calendar 2">
            <a:extLst>
              <a:ext uri="{FF2B5EF4-FFF2-40B4-BE49-F238E27FC236}">
                <a16:creationId xmlns:a16="http://schemas.microsoft.com/office/drawing/2014/main" id="{96D48833-7D4A-4B5D-BDD1-252C1FBC3BAB}"/>
              </a:ext>
              <a:ext uri="{C183D7F6-B498-43B3-948B-1728B52AA6E4}">
                <adec:decorative xmlns:adec="http://schemas.microsoft.com/office/drawing/2017/decorative" val="1"/>
              </a:ext>
            </a:extLst>
          </p:cNvPr>
          <p:cNvGrpSpPr/>
          <p:nvPr/>
        </p:nvGrpSpPr>
        <p:grpSpPr>
          <a:xfrm>
            <a:off x="2656352" y="4468770"/>
            <a:ext cx="832872" cy="832868"/>
            <a:chOff x="3471062" y="3907483"/>
            <a:chExt cx="503947" cy="503947"/>
          </a:xfrm>
        </p:grpSpPr>
        <p:sp>
          <p:nvSpPr>
            <p:cNvPr id="48" name="Freeform: Shape 47">
              <a:extLst>
                <a:ext uri="{FF2B5EF4-FFF2-40B4-BE49-F238E27FC236}">
                  <a16:creationId xmlns:a16="http://schemas.microsoft.com/office/drawing/2014/main" id="{AD18B64C-4AB9-4807-A2FC-337C3D32EE83}"/>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519017AF-8D67-4A89-9079-DDB0DC9D2653}"/>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3B126F93-6EAF-400D-A5BF-9C9C19AFD7DF}"/>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9F769E09-A4D0-48A4-BF1A-DD1A975AD432}"/>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6348765-5C60-4135-9164-C66AF4E0AC40}"/>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0378935-C265-442B-9B75-61310F36143D}"/>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289F5E3-AB23-43FC-9931-80CE98CD917A}"/>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AB0C783-8DB9-44A3-99AE-C66225B19899}"/>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6F46E24-E457-4D35-B23D-BFFA04423F5D}"/>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0C800A0-B6B9-495A-A31B-59FDDB864529}"/>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9BE9AE4-3219-463D-A93A-329665B9CFCA}"/>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endParaRPr lang="en-US"/>
            </a:p>
          </p:txBody>
        </p:sp>
      </p:grpSp>
      <p:pic>
        <p:nvPicPr>
          <p:cNvPr id="61" name="Picture 60">
            <a:extLst>
              <a:ext uri="{FF2B5EF4-FFF2-40B4-BE49-F238E27FC236}">
                <a16:creationId xmlns:a16="http://schemas.microsoft.com/office/drawing/2014/main" id="{6047843A-4417-4D5A-AB86-5FFB46617FE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643914" y="2069213"/>
            <a:ext cx="857749" cy="858386"/>
          </a:xfrm>
          <a:prstGeom prst="rect">
            <a:avLst/>
          </a:prstGeom>
        </p:spPr>
      </p:pic>
      <p:grpSp>
        <p:nvGrpSpPr>
          <p:cNvPr id="30" name="IoT">
            <a:extLst>
              <a:ext uri="{FF2B5EF4-FFF2-40B4-BE49-F238E27FC236}">
                <a16:creationId xmlns:a16="http://schemas.microsoft.com/office/drawing/2014/main" id="{0E92536D-436A-4B22-80CF-02B7B1A21F10}"/>
              </a:ext>
              <a:ext uri="{C183D7F6-B498-43B3-948B-1728B52AA6E4}">
                <adec:decorative xmlns:adec="http://schemas.microsoft.com/office/drawing/2017/decorative" val="1"/>
              </a:ext>
            </a:extLst>
          </p:cNvPr>
          <p:cNvGrpSpPr/>
          <p:nvPr/>
        </p:nvGrpSpPr>
        <p:grpSpPr>
          <a:xfrm>
            <a:off x="5666805" y="4345858"/>
            <a:ext cx="858390" cy="858386"/>
            <a:chOff x="11072807" y="1222433"/>
            <a:chExt cx="434068" cy="434066"/>
          </a:xfrm>
        </p:grpSpPr>
        <p:sp>
          <p:nvSpPr>
            <p:cNvPr id="31" name="Freeform: Shape 30">
              <a:extLst>
                <a:ext uri="{FF2B5EF4-FFF2-40B4-BE49-F238E27FC236}">
                  <a16:creationId xmlns:a16="http://schemas.microsoft.com/office/drawing/2014/main" id="{78B5BCEE-9FDB-4B5A-B772-079F733E2818}"/>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9D8FB2-5AD1-4C08-B6D7-936C8406C9A3}"/>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F931EB2-9704-4DDE-805A-3DC38758FC03}"/>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52F89BC-207B-4B86-BA0E-44A0CF89776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F1FCC75-F986-4552-8406-F8F897627797}"/>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2292634-C762-4E5C-834E-B3DCA22BA4B1}"/>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endParaRPr lang="en-US"/>
            </a:p>
          </p:txBody>
        </p:sp>
      </p:grpSp>
      <p:pic>
        <p:nvPicPr>
          <p:cNvPr id="62" name="Picture 61">
            <a:extLst>
              <a:ext uri="{FF2B5EF4-FFF2-40B4-BE49-F238E27FC236}">
                <a16:creationId xmlns:a16="http://schemas.microsoft.com/office/drawing/2014/main" id="{C0FD9D56-AA82-4EA0-821C-0412E6EB321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41815" y="2181663"/>
            <a:ext cx="754797" cy="754797"/>
          </a:xfrm>
          <a:prstGeom prst="rect">
            <a:avLst/>
          </a:prstGeom>
        </p:spPr>
      </p:pic>
      <p:sp>
        <p:nvSpPr>
          <p:cNvPr id="60" name="Tech intensity">
            <a:extLst>
              <a:ext uri="{FF2B5EF4-FFF2-40B4-BE49-F238E27FC236}">
                <a16:creationId xmlns:a16="http://schemas.microsoft.com/office/drawing/2014/main" id="{D5B8F7AB-F259-48DB-89DB-EF0038BBC8DE}"/>
              </a:ext>
            </a:extLst>
          </p:cNvPr>
          <p:cNvSpPr txBox="1">
            <a:spLocks noGrp="1"/>
          </p:cNvSpPr>
          <p:nvPr>
            <p:ph type="title" idx="4294967295"/>
          </p:nvPr>
        </p:nvSpPr>
        <p:spPr bwMode="auto">
          <a:xfrm>
            <a:off x="1415143" y="591195"/>
            <a:ext cx="9361714"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Common Functions scenarios</a:t>
            </a:r>
          </a:p>
        </p:txBody>
      </p:sp>
      <p:sp>
        <p:nvSpPr>
          <p:cNvPr id="115" name="TextBox 114" descr="Geo-distributed applications">
            <a:extLst>
              <a:ext uri="{FF2B5EF4-FFF2-40B4-BE49-F238E27FC236}">
                <a16:creationId xmlns:a16="http://schemas.microsoft.com/office/drawing/2014/main" id="{0E333AE6-D27A-4627-81AF-003906284C03}"/>
              </a:ext>
            </a:extLst>
          </p:cNvPr>
          <p:cNvSpPr txBox="1"/>
          <p:nvPr/>
        </p:nvSpPr>
        <p:spPr>
          <a:xfrm>
            <a:off x="2067091" y="2934882"/>
            <a:ext cx="2011394" cy="787756"/>
          </a:xfrm>
          <a:prstGeom prst="rect">
            <a:avLst/>
          </a:prstGeom>
          <a:noFill/>
        </p:spPr>
        <p:txBody>
          <a:bodyPr wrap="square" lIns="0" tIns="146263" rIns="0" bIns="146263" rtlCol="0">
            <a:noAutofit/>
          </a:bodyPr>
          <a:lstStyle/>
          <a:p>
            <a:pPr algn="ctr" defTabSz="896181">
              <a:spcAft>
                <a:spcPts val="575"/>
              </a:spcAft>
              <a:defRPr/>
            </a:pPr>
            <a:r>
              <a:rPr lang="en-US" sz="1600">
                <a:solidFill>
                  <a:srgbClr val="FFFFFF"/>
                </a:solidFill>
                <a:latin typeface="+mj-lt"/>
                <a:cs typeface="Segoe UI Semibold" panose="020B0702040204020203" pitchFamily="34" charset="0"/>
              </a:rPr>
              <a:t>Machine learning</a:t>
            </a:r>
            <a:endParaRPr lang="en-US" sz="1600" baseline="30000">
              <a:solidFill>
                <a:srgbClr val="FFFFFF"/>
              </a:solidFill>
              <a:latin typeface="+mj-lt"/>
              <a:cs typeface="Segoe UI Semibold" panose="020B0702040204020203" pitchFamily="34" charset="0"/>
            </a:endParaRPr>
          </a:p>
        </p:txBody>
      </p:sp>
      <p:sp>
        <p:nvSpPr>
          <p:cNvPr id="117" name="TextBox 116" descr="Geo-distributed applications">
            <a:extLst>
              <a:ext uri="{FF2B5EF4-FFF2-40B4-BE49-F238E27FC236}">
                <a16:creationId xmlns:a16="http://schemas.microsoft.com/office/drawing/2014/main" id="{E415E332-0173-4C93-A712-1796ED7B0C6C}"/>
              </a:ext>
            </a:extLst>
          </p:cNvPr>
          <p:cNvSpPr txBox="1"/>
          <p:nvPr/>
        </p:nvSpPr>
        <p:spPr>
          <a:xfrm>
            <a:off x="5090303" y="2934881"/>
            <a:ext cx="2011394" cy="787757"/>
          </a:xfrm>
          <a:prstGeom prst="rect">
            <a:avLst/>
          </a:prstGeom>
          <a:noFill/>
        </p:spPr>
        <p:txBody>
          <a:bodyPr wrap="square" lIns="0" tIns="146263" rIns="0" bIns="146263" rtlCol="0">
            <a:noAutofit/>
          </a:bodyPr>
          <a:lstStyle/>
          <a:p>
            <a:pPr algn="ctr" defTabSz="896181">
              <a:spcAft>
                <a:spcPts val="575"/>
              </a:spcAft>
              <a:defRPr/>
            </a:pPr>
            <a:r>
              <a:rPr lang="en-US" sz="1600">
                <a:solidFill>
                  <a:srgbClr val="FFFFFF"/>
                </a:solidFill>
                <a:latin typeface="+mj-lt"/>
                <a:cs typeface="Segoe UI Semibold" panose="020B0702040204020203" pitchFamily="34" charset="0"/>
              </a:rPr>
              <a:t>Real-time </a:t>
            </a:r>
            <a:br>
              <a:rPr lang="en-US" sz="1600">
                <a:solidFill>
                  <a:srgbClr val="FFFFFF"/>
                </a:solidFill>
                <a:latin typeface="+mj-lt"/>
                <a:cs typeface="Segoe UI Semibold" panose="020B0702040204020203" pitchFamily="34" charset="0"/>
              </a:rPr>
            </a:br>
            <a:r>
              <a:rPr lang="en-US" sz="1600">
                <a:solidFill>
                  <a:srgbClr val="FFFFFF"/>
                </a:solidFill>
                <a:latin typeface="+mj-lt"/>
                <a:cs typeface="Segoe UI Semibold" panose="020B0702040204020203" pitchFamily="34" charset="0"/>
              </a:rPr>
              <a:t>stream processing</a:t>
            </a:r>
          </a:p>
        </p:txBody>
      </p:sp>
      <p:sp>
        <p:nvSpPr>
          <p:cNvPr id="3" name="TextBox 2" descr="Geo-distributed applications">
            <a:extLst>
              <a:ext uri="{FF2B5EF4-FFF2-40B4-BE49-F238E27FC236}">
                <a16:creationId xmlns:a16="http://schemas.microsoft.com/office/drawing/2014/main" id="{2CD86608-A84A-41FD-BEE3-C6BC91646897}"/>
              </a:ext>
            </a:extLst>
          </p:cNvPr>
          <p:cNvSpPr txBox="1"/>
          <p:nvPr/>
        </p:nvSpPr>
        <p:spPr>
          <a:xfrm>
            <a:off x="8113516" y="2930949"/>
            <a:ext cx="2011394" cy="787757"/>
          </a:xfrm>
          <a:prstGeom prst="rect">
            <a:avLst/>
          </a:prstGeom>
          <a:noFill/>
        </p:spPr>
        <p:txBody>
          <a:bodyPr wrap="square" lIns="0" tIns="146263" rIns="0" bIns="146263" rtlCol="0">
            <a:noAutofit/>
          </a:bodyPr>
          <a:lstStyle/>
          <a:p>
            <a:pPr algn="ctr" defTabSz="896181">
              <a:spcAft>
                <a:spcPts val="575"/>
              </a:spcAft>
              <a:defRPr/>
            </a:pPr>
            <a:r>
              <a:rPr lang="en-US" sz="1600">
                <a:solidFill>
                  <a:srgbClr val="FFFFFF"/>
                </a:solidFill>
                <a:latin typeface="+mj-lt"/>
                <a:cs typeface="Segoe UI Semibold" panose="020B0702040204020203" pitchFamily="34" charset="0"/>
              </a:rPr>
              <a:t>Workflows </a:t>
            </a:r>
            <a:br>
              <a:rPr lang="en-US" sz="1600">
                <a:solidFill>
                  <a:srgbClr val="FFFFFF"/>
                </a:solidFill>
                <a:latin typeface="+mj-lt"/>
                <a:cs typeface="Segoe UI Semibold" panose="020B0702040204020203" pitchFamily="34" charset="0"/>
              </a:rPr>
            </a:br>
            <a:r>
              <a:rPr lang="en-US" sz="1600">
                <a:solidFill>
                  <a:srgbClr val="FFFFFF"/>
                </a:solidFill>
                <a:latin typeface="+mj-lt"/>
                <a:cs typeface="Segoe UI Semibold" panose="020B0702040204020203" pitchFamily="34" charset="0"/>
              </a:rPr>
              <a:t>and orchestration</a:t>
            </a:r>
          </a:p>
        </p:txBody>
      </p:sp>
      <p:sp>
        <p:nvSpPr>
          <p:cNvPr id="119" name="TextBox 118" descr="Geo-distributed applications">
            <a:extLst>
              <a:ext uri="{FF2B5EF4-FFF2-40B4-BE49-F238E27FC236}">
                <a16:creationId xmlns:a16="http://schemas.microsoft.com/office/drawing/2014/main" id="{8771D366-09FF-4A73-934A-2549292567EF}"/>
              </a:ext>
            </a:extLst>
          </p:cNvPr>
          <p:cNvSpPr txBox="1"/>
          <p:nvPr/>
        </p:nvSpPr>
        <p:spPr>
          <a:xfrm>
            <a:off x="2067091" y="5292617"/>
            <a:ext cx="2011394" cy="787756"/>
          </a:xfrm>
          <a:prstGeom prst="rect">
            <a:avLst/>
          </a:prstGeom>
          <a:noFill/>
        </p:spPr>
        <p:txBody>
          <a:bodyPr wrap="square" lIns="0" tIns="146263" rIns="0" bIns="146263" rtlCol="0">
            <a:noAutofit/>
          </a:bodyPr>
          <a:lstStyle/>
          <a:p>
            <a:pPr algn="ctr" defTabSz="896181">
              <a:spcAft>
                <a:spcPts val="575"/>
              </a:spcAft>
              <a:defRPr/>
            </a:pPr>
            <a:r>
              <a:rPr lang="en-US" sz="1600">
                <a:solidFill>
                  <a:srgbClr val="FFFFFF"/>
                </a:solidFill>
                <a:latin typeface="+mj-lt"/>
                <a:cs typeface="Segoe UI Semibold" panose="020B0702040204020203" pitchFamily="34" charset="0"/>
              </a:rPr>
              <a:t>Scheduled </a:t>
            </a:r>
            <a:br>
              <a:rPr lang="en-US" sz="1600">
                <a:solidFill>
                  <a:srgbClr val="FFFFFF"/>
                </a:solidFill>
                <a:latin typeface="+mj-lt"/>
                <a:cs typeface="Segoe UI Semibold" panose="020B0702040204020203" pitchFamily="34" charset="0"/>
              </a:rPr>
            </a:br>
            <a:r>
              <a:rPr lang="en-US" sz="1600">
                <a:solidFill>
                  <a:srgbClr val="FFFFFF"/>
                </a:solidFill>
                <a:latin typeface="+mj-lt"/>
                <a:cs typeface="Segoe UI Semibold" panose="020B0702040204020203" pitchFamily="34" charset="0"/>
              </a:rPr>
              <a:t>task automation</a:t>
            </a:r>
            <a:endParaRPr lang="en-US" sz="1600" baseline="30000">
              <a:solidFill>
                <a:srgbClr val="FFFFFF"/>
              </a:solidFill>
              <a:latin typeface="+mj-lt"/>
              <a:cs typeface="Segoe UI Semibold" panose="020B0702040204020203" pitchFamily="34" charset="0"/>
            </a:endParaRPr>
          </a:p>
        </p:txBody>
      </p:sp>
      <p:sp>
        <p:nvSpPr>
          <p:cNvPr id="84" name="TextBox 83" descr="Real-time telemetry&#10;">
            <a:extLst>
              <a:ext uri="{FF2B5EF4-FFF2-40B4-BE49-F238E27FC236}">
                <a16:creationId xmlns:a16="http://schemas.microsoft.com/office/drawing/2014/main" id="{3FFF6F27-F777-46FC-94F4-DF35049194D9}"/>
              </a:ext>
            </a:extLst>
          </p:cNvPr>
          <p:cNvSpPr txBox="1"/>
          <p:nvPr/>
        </p:nvSpPr>
        <p:spPr>
          <a:xfrm>
            <a:off x="5090303" y="5292617"/>
            <a:ext cx="2011394" cy="787756"/>
          </a:xfrm>
          <a:prstGeom prst="rect">
            <a:avLst/>
          </a:prstGeom>
          <a:noFill/>
        </p:spPr>
        <p:txBody>
          <a:bodyPr wrap="square" lIns="0" tIns="146263" rIns="0" bIns="146263" rtlCol="0">
            <a:noAutofit/>
          </a:bodyPr>
          <a:lstStyle/>
          <a:p>
            <a:pPr algn="ctr" defTabSz="896181">
              <a:spcAft>
                <a:spcPts val="575"/>
              </a:spcAft>
              <a:defRPr/>
            </a:pPr>
            <a:r>
              <a:rPr lang="en-US" sz="1600">
                <a:solidFill>
                  <a:srgbClr val="FFFFFF"/>
                </a:solidFill>
                <a:latin typeface="+mj-lt"/>
                <a:cs typeface="Segoe UI Semibold" panose="020B0702040204020203" pitchFamily="34" charset="0"/>
              </a:rPr>
              <a:t>IoT-connected backends</a:t>
            </a:r>
            <a:endParaRPr lang="en-US" sz="1600" baseline="30000">
              <a:solidFill>
                <a:srgbClr val="FFFFFF"/>
              </a:solidFill>
              <a:latin typeface="+mj-lt"/>
              <a:cs typeface="Segoe UI Semibold" panose="020B0702040204020203" pitchFamily="34" charset="0"/>
            </a:endParaRPr>
          </a:p>
        </p:txBody>
      </p:sp>
      <p:sp>
        <p:nvSpPr>
          <p:cNvPr id="80" name="TextBox 79" descr="Modernize business critical applications">
            <a:extLst>
              <a:ext uri="{FF2B5EF4-FFF2-40B4-BE49-F238E27FC236}">
                <a16:creationId xmlns:a16="http://schemas.microsoft.com/office/drawing/2014/main" id="{9779FBCF-8397-45DA-B1D4-96F6D69A62DB}"/>
              </a:ext>
            </a:extLst>
          </p:cNvPr>
          <p:cNvSpPr txBox="1"/>
          <p:nvPr/>
        </p:nvSpPr>
        <p:spPr>
          <a:xfrm>
            <a:off x="8113516" y="5296549"/>
            <a:ext cx="2011394" cy="787756"/>
          </a:xfrm>
          <a:prstGeom prst="rect">
            <a:avLst/>
          </a:prstGeom>
          <a:noFill/>
        </p:spPr>
        <p:txBody>
          <a:bodyPr wrap="square" lIns="0" tIns="146263" rIns="0" bIns="146263" rtlCol="0">
            <a:noAutofit/>
          </a:bodyPr>
          <a:lstStyle/>
          <a:p>
            <a:pPr algn="ctr" defTabSz="896181">
              <a:spcAft>
                <a:spcPts val="575"/>
              </a:spcAft>
              <a:defRPr/>
            </a:pPr>
            <a:r>
              <a:rPr lang="en-US" sz="1600">
                <a:solidFill>
                  <a:srgbClr val="FFFFFF"/>
                </a:solidFill>
                <a:latin typeface="+mj-lt"/>
                <a:cs typeface="Segoe UI Semibold" panose="020B0702040204020203" pitchFamily="34" charset="0"/>
              </a:rPr>
              <a:t>Web/Mobile application backends</a:t>
            </a:r>
            <a:endParaRPr lang="en-US" sz="1600" baseline="30000">
              <a:solidFill>
                <a:srgbClr val="FFFFFF"/>
              </a:solidFill>
              <a:latin typeface="+mj-lt"/>
              <a:cs typeface="Segoe UI Semibold" panose="020B0702040204020203" pitchFamily="34" charset="0"/>
            </a:endParaRPr>
          </a:p>
        </p:txBody>
      </p:sp>
    </p:spTree>
    <p:extLst>
      <p:ext uri="{BB962C8B-B14F-4D97-AF65-F5344CB8AC3E}">
        <p14:creationId xmlns:p14="http://schemas.microsoft.com/office/powerpoint/2010/main" val="14289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61"/>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500"/>
                                        <p:tgtEl>
                                          <p:spTgt spid="115"/>
                                        </p:tgtEl>
                                      </p:cBhvr>
                                    </p:animEffect>
                                  </p:childTnLst>
                                </p:cTn>
                              </p:par>
                              <p:par>
                                <p:cTn id="13" presetID="42" presetClass="path" presetSubtype="0" decel="100000" fill="hold" grpId="1" nodeType="withEffect">
                                  <p:stCondLst>
                                    <p:cond delay="0"/>
                                  </p:stCondLst>
                                  <p:childTnLst>
                                    <p:animMotion origin="layout" path="M -3.95833E-6 3.7037E-7 L -3.95833E-6 0.03495 " pathEditMode="relative" rAng="0" ptsTypes="AA">
                                      <p:cBhvr>
                                        <p:cTn id="14" dur="500" spd="-100000" fill="hold"/>
                                        <p:tgtEl>
                                          <p:spTgt spid="115"/>
                                        </p:tgtEl>
                                        <p:attrNameLst>
                                          <p:attrName>ppt_x</p:attrName>
                                          <p:attrName>ppt_y</p:attrName>
                                        </p:attrNameLst>
                                      </p:cBhvr>
                                      <p:rCtr x="0" y="1736"/>
                                    </p:animMotion>
                                  </p:childTnLst>
                                </p:cTn>
                              </p:par>
                              <p:par>
                                <p:cTn id="15" presetID="10" presetClass="entr" presetSubtype="0" fill="hold" nodeType="withEffect">
                                  <p:stCondLst>
                                    <p:cond delay="1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42" presetClass="path" presetSubtype="0" decel="100000" fill="hold" nodeType="withEffect">
                                  <p:stCondLst>
                                    <p:cond delay="100"/>
                                  </p:stCondLst>
                                  <p:childTnLst>
                                    <p:animMotion origin="layout" path="M 4.58333E-6 3.7037E-7 L 4.58333E-6 0.03495 " pathEditMode="relative" rAng="0" ptsTypes="AA">
                                      <p:cBhvr>
                                        <p:cTn id="19" dur="500" spd="-100000" fill="hold"/>
                                        <p:tgtEl>
                                          <p:spTgt spid="38"/>
                                        </p:tgtEl>
                                        <p:attrNameLst>
                                          <p:attrName>ppt_x</p:attrName>
                                          <p:attrName>ppt_y</p:attrName>
                                        </p:attrNameLst>
                                      </p:cBhvr>
                                      <p:rCtr x="0" y="1736"/>
                                    </p:animMotion>
                                  </p:childTnLst>
                                </p:cTn>
                              </p:par>
                              <p:par>
                                <p:cTn id="20" presetID="10" presetClass="entr" presetSubtype="0" fill="hold" grpId="0" nodeType="withEffect">
                                  <p:stCondLst>
                                    <p:cond delay="100"/>
                                  </p:stCondLst>
                                  <p:childTnLst>
                                    <p:set>
                                      <p:cBhvr>
                                        <p:cTn id="21" dur="1" fill="hold">
                                          <p:stCondLst>
                                            <p:cond delay="0"/>
                                          </p:stCondLst>
                                        </p:cTn>
                                        <p:tgtEl>
                                          <p:spTgt spid="117"/>
                                        </p:tgtEl>
                                        <p:attrNameLst>
                                          <p:attrName>style.visibility</p:attrName>
                                        </p:attrNameLst>
                                      </p:cBhvr>
                                      <p:to>
                                        <p:strVal val="visible"/>
                                      </p:to>
                                    </p:set>
                                    <p:animEffect transition="in" filter="fade">
                                      <p:cBhvr>
                                        <p:cTn id="22" dur="500"/>
                                        <p:tgtEl>
                                          <p:spTgt spid="117"/>
                                        </p:tgtEl>
                                      </p:cBhvr>
                                    </p:animEffect>
                                  </p:childTnLst>
                                </p:cTn>
                              </p:par>
                              <p:par>
                                <p:cTn id="23" presetID="42" presetClass="path" presetSubtype="0" decel="100000" fill="hold" grpId="1" nodeType="withEffect">
                                  <p:stCondLst>
                                    <p:cond delay="100"/>
                                  </p:stCondLst>
                                  <p:childTnLst>
                                    <p:animMotion origin="layout" path="M 4.58333E-6 3.7037E-7 L 4.58333E-6 0.03495 " pathEditMode="relative" rAng="0" ptsTypes="AA">
                                      <p:cBhvr>
                                        <p:cTn id="24" dur="500" spd="-100000" fill="hold"/>
                                        <p:tgtEl>
                                          <p:spTgt spid="117"/>
                                        </p:tgtEl>
                                        <p:attrNameLst>
                                          <p:attrName>ppt_x</p:attrName>
                                          <p:attrName>ppt_y</p:attrName>
                                        </p:attrNameLst>
                                      </p:cBhvr>
                                      <p:rCtr x="0" y="1736"/>
                                    </p:animMotion>
                                  </p:childTnLst>
                                </p:cTn>
                              </p:par>
                              <p:par>
                                <p:cTn id="25" presetID="10" presetClass="entr" presetSubtype="0" fill="hold" nodeType="withEffect">
                                  <p:stCondLst>
                                    <p:cond delay="1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nodeType="withEffect">
                                  <p:stCondLst>
                                    <p:cond delay="100"/>
                                  </p:stCondLst>
                                  <p:childTnLst>
                                    <p:animMotion origin="layout" path="M 4.58333E-6 3.7037E-7 L 4.58333E-6 0.03495 " pathEditMode="relative" rAng="0" ptsTypes="AA">
                                      <p:cBhvr>
                                        <p:cTn id="29" dur="500" spd="-100000" fill="hold"/>
                                        <p:tgtEl>
                                          <p:spTgt spid="47"/>
                                        </p:tgtEl>
                                        <p:attrNameLst>
                                          <p:attrName>ppt_x</p:attrName>
                                          <p:attrName>ppt_y</p:attrName>
                                        </p:attrNameLst>
                                      </p:cBhvr>
                                      <p:rCtr x="0" y="1736"/>
                                    </p:animMotion>
                                  </p:childTnLst>
                                </p:cTn>
                              </p:par>
                              <p:par>
                                <p:cTn id="30" presetID="10" presetClass="entr" presetSubtype="0" fill="hold" grpId="0" nodeType="withEffect">
                                  <p:stCondLst>
                                    <p:cond delay="10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42" presetClass="path" presetSubtype="0" decel="100000" fill="hold" grpId="1" nodeType="withEffect">
                                  <p:stCondLst>
                                    <p:cond delay="100"/>
                                  </p:stCondLst>
                                  <p:childTnLst>
                                    <p:animMotion origin="layout" path="M 4.58333E-6 3.7037E-7 L 4.58333E-6 0.03495 " pathEditMode="relative" rAng="0" ptsTypes="AA">
                                      <p:cBhvr>
                                        <p:cTn id="34" dur="500" spd="-100000" fill="hold"/>
                                        <p:tgtEl>
                                          <p:spTgt spid="119"/>
                                        </p:tgtEl>
                                        <p:attrNameLst>
                                          <p:attrName>ppt_x</p:attrName>
                                          <p:attrName>ppt_y</p:attrName>
                                        </p:attrNameLst>
                                      </p:cBhvr>
                                      <p:rCtr x="0" y="1736"/>
                                    </p:animMotion>
                                  </p:childTnLst>
                                </p:cTn>
                              </p:par>
                              <p:par>
                                <p:cTn id="35" presetID="10" presetClass="entr" presetSubtype="0" fill="hold" nodeType="withEffect">
                                  <p:stCondLst>
                                    <p:cond delay="20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par>
                                <p:cTn id="38" presetID="42" presetClass="path" presetSubtype="0" decel="100000" fill="hold" nodeType="withEffect">
                                  <p:stCondLst>
                                    <p:cond delay="200"/>
                                  </p:stCondLst>
                                  <p:childTnLst>
                                    <p:animMotion origin="layout" path="M 3.125E-6 3.7037E-7 L 3.125E-6 0.03495 " pathEditMode="relative" rAng="0" ptsTypes="AA">
                                      <p:cBhvr>
                                        <p:cTn id="39" dur="500" spd="-100000" fill="hold"/>
                                        <p:tgtEl>
                                          <p:spTgt spid="62"/>
                                        </p:tgtEl>
                                        <p:attrNameLst>
                                          <p:attrName>ppt_x</p:attrName>
                                          <p:attrName>ppt_y</p:attrName>
                                        </p:attrNameLst>
                                      </p:cBhvr>
                                      <p:rCtr x="0" y="1736"/>
                                    </p:animMotion>
                                  </p:childTnLst>
                                </p:cTn>
                              </p:par>
                              <p:par>
                                <p:cTn id="40" presetID="10" presetClass="entr" presetSubtype="0" fill="hold" grpId="0"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grpId="1" nodeType="withEffect">
                                  <p:stCondLst>
                                    <p:cond delay="200"/>
                                  </p:stCondLst>
                                  <p:childTnLst>
                                    <p:animMotion origin="layout" path="M 3.125E-6 3.7037E-7 L 3.125E-6 0.03495 " pathEditMode="relative" rAng="0" ptsTypes="AA">
                                      <p:cBhvr>
                                        <p:cTn id="44" dur="500" spd="-100000" fill="hold"/>
                                        <p:tgtEl>
                                          <p:spTgt spid="3"/>
                                        </p:tgtEl>
                                        <p:attrNameLst>
                                          <p:attrName>ppt_x</p:attrName>
                                          <p:attrName>ppt_y</p:attrName>
                                        </p:attrNameLst>
                                      </p:cBhvr>
                                      <p:rCtr x="0" y="1736"/>
                                    </p:animMotion>
                                  </p:childTnLst>
                                </p:cTn>
                              </p:par>
                              <p:par>
                                <p:cTn id="45" presetID="10" presetClass="entr" presetSubtype="0" fill="hold" nodeType="withEffect">
                                  <p:stCondLst>
                                    <p:cond delay="2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42" presetClass="path" presetSubtype="0" decel="100000" fill="hold" nodeType="withEffect">
                                  <p:stCondLst>
                                    <p:cond delay="200"/>
                                  </p:stCondLst>
                                  <p:childTnLst>
                                    <p:animMotion origin="layout" path="M 3.125E-6 3.7037E-7 L 3.125E-6 0.03495 " pathEditMode="relative" rAng="0" ptsTypes="AA">
                                      <p:cBhvr>
                                        <p:cTn id="49" dur="500" spd="-100000" fill="hold"/>
                                        <p:tgtEl>
                                          <p:spTgt spid="30"/>
                                        </p:tgtEl>
                                        <p:attrNameLst>
                                          <p:attrName>ppt_x</p:attrName>
                                          <p:attrName>ppt_y</p:attrName>
                                        </p:attrNameLst>
                                      </p:cBhvr>
                                      <p:rCtr x="0" y="1736"/>
                                    </p:animMotion>
                                  </p:childTnLst>
                                </p:cTn>
                              </p:par>
                              <p:par>
                                <p:cTn id="50" presetID="10" presetClass="entr" presetSubtype="0" fill="hold" grpId="0" nodeType="withEffect">
                                  <p:stCondLst>
                                    <p:cond delay="2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42" presetClass="path" presetSubtype="0" decel="100000" fill="hold" grpId="1" nodeType="withEffect">
                                  <p:stCondLst>
                                    <p:cond delay="200"/>
                                  </p:stCondLst>
                                  <p:childTnLst>
                                    <p:animMotion origin="layout" path="M 3.125E-6 3.7037E-7 L 3.125E-6 0.03495 " pathEditMode="relative" rAng="0" ptsTypes="AA">
                                      <p:cBhvr>
                                        <p:cTn id="54" dur="500" spd="-100000" fill="hold"/>
                                        <p:tgtEl>
                                          <p:spTgt spid="84"/>
                                        </p:tgtEl>
                                        <p:attrNameLst>
                                          <p:attrName>ppt_x</p:attrName>
                                          <p:attrName>ppt_y</p:attrName>
                                        </p:attrNameLst>
                                      </p:cBhvr>
                                      <p:rCtr x="0" y="1736"/>
                                    </p:animMotion>
                                  </p:childTnLst>
                                </p:cTn>
                              </p:par>
                              <p:par>
                                <p:cTn id="55" presetID="10" presetClass="entr" presetSubtype="0" fill="hold" nodeType="withEffect">
                                  <p:stCondLst>
                                    <p:cond delay="3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nodeType="withEffect">
                                  <p:stCondLst>
                                    <p:cond delay="300"/>
                                  </p:stCondLst>
                                  <p:childTnLst>
                                    <p:animMotion origin="layout" path="M 1.66667E-6 3.7037E-7 L 1.66667E-6 0.03495 " pathEditMode="relative" rAng="0" ptsTypes="AA">
                                      <p:cBhvr>
                                        <p:cTn id="59" dur="500" spd="-100000" fill="hold"/>
                                        <p:tgtEl>
                                          <p:spTgt spid="16"/>
                                        </p:tgtEl>
                                        <p:attrNameLst>
                                          <p:attrName>ppt_x</p:attrName>
                                          <p:attrName>ppt_y</p:attrName>
                                        </p:attrNameLst>
                                      </p:cBhvr>
                                      <p:rCtr x="0" y="1736"/>
                                    </p:animMotion>
                                  </p:childTnLst>
                                </p:cTn>
                              </p:par>
                              <p:par>
                                <p:cTn id="60" presetID="10" presetClass="entr" presetSubtype="0" fill="hold" grpId="0" nodeType="withEffect">
                                  <p:stCondLst>
                                    <p:cond delay="30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42" presetClass="path" presetSubtype="0" decel="100000" fill="hold" grpId="1" nodeType="withEffect">
                                  <p:stCondLst>
                                    <p:cond delay="300"/>
                                  </p:stCondLst>
                                  <p:childTnLst>
                                    <p:animMotion origin="layout" path="M 1.66667E-6 3.7037E-7 L 1.66667E-6 0.03495 " pathEditMode="relative" rAng="0" ptsTypes="AA">
                                      <p:cBhvr>
                                        <p:cTn id="64" dur="500" spd="-100000" fill="hold"/>
                                        <p:tgtEl>
                                          <p:spTgt spid="8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7" grpId="0"/>
      <p:bldP spid="117" grpId="1"/>
      <p:bldP spid="3" grpId="0"/>
      <p:bldP spid="3" grpId="1"/>
      <p:bldP spid="119" grpId="0"/>
      <p:bldP spid="119" grpId="1"/>
      <p:bldP spid="84" grpId="0"/>
      <p:bldP spid="84" grpId="1"/>
      <p:bldP spid="80" grpId="0"/>
      <p:bldP spid="8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51A3-8013-4C6A-846A-A01F6ABE100D}"/>
              </a:ext>
            </a:extLst>
          </p:cNvPr>
          <p:cNvSpPr>
            <a:spLocks noGrp="1"/>
          </p:cNvSpPr>
          <p:nvPr>
            <p:ph type="title"/>
          </p:nvPr>
        </p:nvSpPr>
        <p:spPr/>
        <p:txBody>
          <a:bodyPr/>
          <a:lstStyle/>
          <a:p>
            <a:r>
              <a:rPr lang="en-US"/>
              <a:t>Common scenarios</a:t>
            </a:r>
          </a:p>
        </p:txBody>
      </p:sp>
      <p:pic>
        <p:nvPicPr>
          <p:cNvPr id="7" name="Graphic 6" descr="Functions icon">
            <a:extLst>
              <a:ext uri="{FF2B5EF4-FFF2-40B4-BE49-F238E27FC236}">
                <a16:creationId xmlns:a16="http://schemas.microsoft.com/office/drawing/2014/main" id="{22884864-0781-41D4-9967-064068F521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421" y="2172545"/>
            <a:ext cx="2512910" cy="2512910"/>
          </a:xfrm>
          <a:prstGeom prst="rect">
            <a:avLst/>
          </a:prstGeom>
        </p:spPr>
      </p:pic>
    </p:spTree>
    <p:extLst>
      <p:ext uri="{BB962C8B-B14F-4D97-AF65-F5344CB8AC3E}">
        <p14:creationId xmlns:p14="http://schemas.microsoft.com/office/powerpoint/2010/main" val="260121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5045288-3AC8-459C-9A2D-9E4634BD6F65}"/>
              </a:ext>
              <a:ext uri="{C183D7F6-B498-43B3-948B-1728B52AA6E4}">
                <adec:decorative xmlns:adec="http://schemas.microsoft.com/office/drawing/2017/decorative" val="1"/>
              </a:ext>
            </a:extLst>
          </p:cNvPr>
          <p:cNvGrpSpPr/>
          <p:nvPr/>
        </p:nvGrpSpPr>
        <p:grpSpPr>
          <a:xfrm>
            <a:off x="4197430" y="3791967"/>
            <a:ext cx="1711955" cy="1155854"/>
            <a:chOff x="3631806" y="3516495"/>
            <a:chExt cx="1711955" cy="1155854"/>
          </a:xfrm>
        </p:grpSpPr>
        <p:sp>
          <p:nvSpPr>
            <p:cNvPr id="654" name="Oval 653">
              <a:extLst>
                <a:ext uri="{FF2B5EF4-FFF2-40B4-BE49-F238E27FC236}">
                  <a16:creationId xmlns:a16="http://schemas.microsoft.com/office/drawing/2014/main" id="{4C22DCBD-0382-4AE4-9066-4FB06B0724CD}"/>
                </a:ext>
              </a:extLst>
            </p:cNvPr>
            <p:cNvSpPr/>
            <p:nvPr/>
          </p:nvSpPr>
          <p:spPr>
            <a:xfrm>
              <a:off x="3694285" y="4308347"/>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55" name="Oval 654">
              <a:extLst>
                <a:ext uri="{FF2B5EF4-FFF2-40B4-BE49-F238E27FC236}">
                  <a16:creationId xmlns:a16="http://schemas.microsoft.com/office/drawing/2014/main" id="{FFA51C84-EBDE-4FE6-A4CB-A288D2C29C16}"/>
                </a:ext>
              </a:extLst>
            </p:cNvPr>
            <p:cNvSpPr/>
            <p:nvPr/>
          </p:nvSpPr>
          <p:spPr>
            <a:xfrm>
              <a:off x="3826232" y="4308347"/>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56" name="Oval 655">
              <a:extLst>
                <a:ext uri="{FF2B5EF4-FFF2-40B4-BE49-F238E27FC236}">
                  <a16:creationId xmlns:a16="http://schemas.microsoft.com/office/drawing/2014/main" id="{7756E3A5-DA80-48B8-B8E2-E552C8750BEA}"/>
                </a:ext>
              </a:extLst>
            </p:cNvPr>
            <p:cNvSpPr/>
            <p:nvPr/>
          </p:nvSpPr>
          <p:spPr>
            <a:xfrm>
              <a:off x="3958179" y="4308347"/>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57" name="Oval 656">
              <a:extLst>
                <a:ext uri="{FF2B5EF4-FFF2-40B4-BE49-F238E27FC236}">
                  <a16:creationId xmlns:a16="http://schemas.microsoft.com/office/drawing/2014/main" id="{CA9EB251-7E89-41B4-A34E-A05B598F6F32}"/>
                </a:ext>
              </a:extLst>
            </p:cNvPr>
            <p:cNvSpPr/>
            <p:nvPr/>
          </p:nvSpPr>
          <p:spPr>
            <a:xfrm>
              <a:off x="4090126" y="4308347"/>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58" name="Oval 657">
              <a:extLst>
                <a:ext uri="{FF2B5EF4-FFF2-40B4-BE49-F238E27FC236}">
                  <a16:creationId xmlns:a16="http://schemas.microsoft.com/office/drawing/2014/main" id="{16660259-89B5-4864-9678-07FC59321965}"/>
                </a:ext>
              </a:extLst>
            </p:cNvPr>
            <p:cNvSpPr/>
            <p:nvPr/>
          </p:nvSpPr>
          <p:spPr>
            <a:xfrm>
              <a:off x="4220595" y="4308347"/>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59" name="Oval 658">
              <a:extLst>
                <a:ext uri="{FF2B5EF4-FFF2-40B4-BE49-F238E27FC236}">
                  <a16:creationId xmlns:a16="http://schemas.microsoft.com/office/drawing/2014/main" id="{22BE19C1-F681-4484-92FF-9D317E4067D0}"/>
                </a:ext>
              </a:extLst>
            </p:cNvPr>
            <p:cNvSpPr/>
            <p:nvPr/>
          </p:nvSpPr>
          <p:spPr>
            <a:xfrm>
              <a:off x="4352542" y="4308347"/>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60" name="Oval 659">
              <a:extLst>
                <a:ext uri="{FF2B5EF4-FFF2-40B4-BE49-F238E27FC236}">
                  <a16:creationId xmlns:a16="http://schemas.microsoft.com/office/drawing/2014/main" id="{2FE5EBB1-91DF-4589-869F-1499036EC72C}"/>
                </a:ext>
              </a:extLst>
            </p:cNvPr>
            <p:cNvSpPr/>
            <p:nvPr/>
          </p:nvSpPr>
          <p:spPr>
            <a:xfrm>
              <a:off x="4484489" y="4308347"/>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61" name="Oval 660">
              <a:extLst>
                <a:ext uri="{FF2B5EF4-FFF2-40B4-BE49-F238E27FC236}">
                  <a16:creationId xmlns:a16="http://schemas.microsoft.com/office/drawing/2014/main" id="{B223E70B-ABA7-4862-80C2-315AE7BE8F7D}"/>
                </a:ext>
              </a:extLst>
            </p:cNvPr>
            <p:cNvSpPr/>
            <p:nvPr/>
          </p:nvSpPr>
          <p:spPr>
            <a:xfrm>
              <a:off x="4616436" y="4308347"/>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62" name="Oval 661">
              <a:extLst>
                <a:ext uri="{FF2B5EF4-FFF2-40B4-BE49-F238E27FC236}">
                  <a16:creationId xmlns:a16="http://schemas.microsoft.com/office/drawing/2014/main" id="{417A56F1-954B-436F-9B91-B9216E4C8C0D}"/>
                </a:ext>
              </a:extLst>
            </p:cNvPr>
            <p:cNvSpPr/>
            <p:nvPr/>
          </p:nvSpPr>
          <p:spPr>
            <a:xfrm>
              <a:off x="4746904" y="4308347"/>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63" name="Oval 662">
              <a:extLst>
                <a:ext uri="{FF2B5EF4-FFF2-40B4-BE49-F238E27FC236}">
                  <a16:creationId xmlns:a16="http://schemas.microsoft.com/office/drawing/2014/main" id="{4F4D63FB-A378-47F3-8861-86C2979998D0}"/>
                </a:ext>
              </a:extLst>
            </p:cNvPr>
            <p:cNvSpPr/>
            <p:nvPr/>
          </p:nvSpPr>
          <p:spPr>
            <a:xfrm>
              <a:off x="4878851" y="4308347"/>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64" name="Oval 663">
              <a:extLst>
                <a:ext uri="{FF2B5EF4-FFF2-40B4-BE49-F238E27FC236}">
                  <a16:creationId xmlns:a16="http://schemas.microsoft.com/office/drawing/2014/main" id="{20C88CC5-FBF0-4E52-A780-6AA8A1FA2D86}"/>
                </a:ext>
              </a:extLst>
            </p:cNvPr>
            <p:cNvSpPr/>
            <p:nvPr/>
          </p:nvSpPr>
          <p:spPr>
            <a:xfrm>
              <a:off x="5010799" y="4308347"/>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65" name="Oval 664">
              <a:extLst>
                <a:ext uri="{FF2B5EF4-FFF2-40B4-BE49-F238E27FC236}">
                  <a16:creationId xmlns:a16="http://schemas.microsoft.com/office/drawing/2014/main" id="{18F27E78-7199-40C0-BCDE-709554B4FACA}"/>
                </a:ext>
              </a:extLst>
            </p:cNvPr>
            <p:cNvSpPr/>
            <p:nvPr/>
          </p:nvSpPr>
          <p:spPr>
            <a:xfrm>
              <a:off x="5142746" y="4308347"/>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nvGrpSpPr>
            <p:cNvPr id="666" name="Group 665">
              <a:extLst>
                <a:ext uri="{FF2B5EF4-FFF2-40B4-BE49-F238E27FC236}">
                  <a16:creationId xmlns:a16="http://schemas.microsoft.com/office/drawing/2014/main" id="{0D19F6C6-DBD3-4C9F-B783-CA78B17733AF}"/>
                </a:ext>
              </a:extLst>
            </p:cNvPr>
            <p:cNvGrpSpPr/>
            <p:nvPr/>
          </p:nvGrpSpPr>
          <p:grpSpPr>
            <a:xfrm>
              <a:off x="3631806" y="4192897"/>
              <a:ext cx="1711955" cy="134464"/>
              <a:chOff x="3571766" y="4774243"/>
              <a:chExt cx="1746284" cy="137160"/>
            </a:xfrm>
          </p:grpSpPr>
          <p:sp>
            <p:nvSpPr>
              <p:cNvPr id="762" name="Oval 761">
                <a:extLst>
                  <a:ext uri="{FF2B5EF4-FFF2-40B4-BE49-F238E27FC236}">
                    <a16:creationId xmlns:a16="http://schemas.microsoft.com/office/drawing/2014/main" id="{D655742D-64CF-4D30-8B5B-88105B2EC039}"/>
                  </a:ext>
                </a:extLst>
              </p:cNvPr>
              <p:cNvSpPr/>
              <p:nvPr/>
            </p:nvSpPr>
            <p:spPr>
              <a:xfrm>
                <a:off x="357176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63" name="Oval 762">
                <a:extLst>
                  <a:ext uri="{FF2B5EF4-FFF2-40B4-BE49-F238E27FC236}">
                    <a16:creationId xmlns:a16="http://schemas.microsoft.com/office/drawing/2014/main" id="{4A8F0778-E2B4-43AC-9EE5-D5E20C439167}"/>
                  </a:ext>
                </a:extLst>
              </p:cNvPr>
              <p:cNvSpPr/>
              <p:nvPr/>
            </p:nvSpPr>
            <p:spPr>
              <a:xfrm>
                <a:off x="3706359"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64" name="Oval 763">
                <a:extLst>
                  <a:ext uri="{FF2B5EF4-FFF2-40B4-BE49-F238E27FC236}">
                    <a16:creationId xmlns:a16="http://schemas.microsoft.com/office/drawing/2014/main" id="{DA32789E-6727-4D35-956D-20D1BE0AF30C}"/>
                  </a:ext>
                </a:extLst>
              </p:cNvPr>
              <p:cNvSpPr/>
              <p:nvPr/>
            </p:nvSpPr>
            <p:spPr>
              <a:xfrm>
                <a:off x="3840952"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65" name="Oval 764">
                <a:extLst>
                  <a:ext uri="{FF2B5EF4-FFF2-40B4-BE49-F238E27FC236}">
                    <a16:creationId xmlns:a16="http://schemas.microsoft.com/office/drawing/2014/main" id="{9A13FDA0-5778-41EF-8837-E0F096D267E6}"/>
                  </a:ext>
                </a:extLst>
              </p:cNvPr>
              <p:cNvSpPr/>
              <p:nvPr/>
            </p:nvSpPr>
            <p:spPr>
              <a:xfrm>
                <a:off x="3975545"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66" name="Oval 765">
                <a:extLst>
                  <a:ext uri="{FF2B5EF4-FFF2-40B4-BE49-F238E27FC236}">
                    <a16:creationId xmlns:a16="http://schemas.microsoft.com/office/drawing/2014/main" id="{3F6385B0-0C60-47E9-8F25-C98C645AE044}"/>
                  </a:ext>
                </a:extLst>
              </p:cNvPr>
              <p:cNvSpPr/>
              <p:nvPr/>
            </p:nvSpPr>
            <p:spPr>
              <a:xfrm>
                <a:off x="410863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67" name="Oval 766">
                <a:extLst>
                  <a:ext uri="{FF2B5EF4-FFF2-40B4-BE49-F238E27FC236}">
                    <a16:creationId xmlns:a16="http://schemas.microsoft.com/office/drawing/2014/main" id="{049648CA-77FC-4D35-929A-93792C138AA7}"/>
                  </a:ext>
                </a:extLst>
              </p:cNvPr>
              <p:cNvSpPr/>
              <p:nvPr/>
            </p:nvSpPr>
            <p:spPr>
              <a:xfrm>
                <a:off x="4243223"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68" name="Oval 767">
                <a:extLst>
                  <a:ext uri="{FF2B5EF4-FFF2-40B4-BE49-F238E27FC236}">
                    <a16:creationId xmlns:a16="http://schemas.microsoft.com/office/drawing/2014/main" id="{926CC535-2D28-49C3-A84A-7746C6E8A77B}"/>
                  </a:ext>
                </a:extLst>
              </p:cNvPr>
              <p:cNvSpPr/>
              <p:nvPr/>
            </p:nvSpPr>
            <p:spPr>
              <a:xfrm>
                <a:off x="437781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69" name="Oval 768">
                <a:extLst>
                  <a:ext uri="{FF2B5EF4-FFF2-40B4-BE49-F238E27FC236}">
                    <a16:creationId xmlns:a16="http://schemas.microsoft.com/office/drawing/2014/main" id="{DDEF790F-1CAA-4DEA-89E6-46B66FD8A339}"/>
                  </a:ext>
                </a:extLst>
              </p:cNvPr>
              <p:cNvSpPr/>
              <p:nvPr/>
            </p:nvSpPr>
            <p:spPr>
              <a:xfrm>
                <a:off x="4512409"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70" name="Oval 769">
                <a:extLst>
                  <a:ext uri="{FF2B5EF4-FFF2-40B4-BE49-F238E27FC236}">
                    <a16:creationId xmlns:a16="http://schemas.microsoft.com/office/drawing/2014/main" id="{BA82E8B4-236F-47D3-AD43-0AACD60FF220}"/>
                  </a:ext>
                </a:extLst>
              </p:cNvPr>
              <p:cNvSpPr/>
              <p:nvPr/>
            </p:nvSpPr>
            <p:spPr>
              <a:xfrm>
                <a:off x="4645493"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71" name="Oval 770">
                <a:extLst>
                  <a:ext uri="{FF2B5EF4-FFF2-40B4-BE49-F238E27FC236}">
                    <a16:creationId xmlns:a16="http://schemas.microsoft.com/office/drawing/2014/main" id="{CEEE3FD2-B6F0-42D5-BE62-98F82C9150F8}"/>
                  </a:ext>
                </a:extLst>
              </p:cNvPr>
              <p:cNvSpPr/>
              <p:nvPr/>
            </p:nvSpPr>
            <p:spPr>
              <a:xfrm>
                <a:off x="4780086"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72" name="Oval 771">
                <a:extLst>
                  <a:ext uri="{FF2B5EF4-FFF2-40B4-BE49-F238E27FC236}">
                    <a16:creationId xmlns:a16="http://schemas.microsoft.com/office/drawing/2014/main" id="{683CF0CE-39F6-456B-A019-4BC09EB1444E}"/>
                  </a:ext>
                </a:extLst>
              </p:cNvPr>
              <p:cNvSpPr/>
              <p:nvPr/>
            </p:nvSpPr>
            <p:spPr>
              <a:xfrm>
                <a:off x="4914679"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73" name="Oval 772">
                <a:extLst>
                  <a:ext uri="{FF2B5EF4-FFF2-40B4-BE49-F238E27FC236}">
                    <a16:creationId xmlns:a16="http://schemas.microsoft.com/office/drawing/2014/main" id="{91733DDC-4430-4F59-9351-19113DA26919}"/>
                  </a:ext>
                </a:extLst>
              </p:cNvPr>
              <p:cNvSpPr/>
              <p:nvPr/>
            </p:nvSpPr>
            <p:spPr>
              <a:xfrm>
                <a:off x="5049272"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74" name="Oval 773">
                <a:extLst>
                  <a:ext uri="{FF2B5EF4-FFF2-40B4-BE49-F238E27FC236}">
                    <a16:creationId xmlns:a16="http://schemas.microsoft.com/office/drawing/2014/main" id="{6294C070-33F5-40D3-9EE6-2D61CB6B55EA}"/>
                  </a:ext>
                </a:extLst>
              </p:cNvPr>
              <p:cNvSpPr/>
              <p:nvPr/>
            </p:nvSpPr>
            <p:spPr>
              <a:xfrm>
                <a:off x="518089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sp>
          <p:nvSpPr>
            <p:cNvPr id="667" name="Oval 666">
              <a:extLst>
                <a:ext uri="{FF2B5EF4-FFF2-40B4-BE49-F238E27FC236}">
                  <a16:creationId xmlns:a16="http://schemas.microsoft.com/office/drawing/2014/main" id="{4CD1F4FC-C8DA-4D84-8E9A-C4BE6C023B4A}"/>
                </a:ext>
              </a:extLst>
            </p:cNvPr>
            <p:cNvSpPr/>
            <p:nvPr/>
          </p:nvSpPr>
          <p:spPr>
            <a:xfrm>
              <a:off x="3694285" y="4078806"/>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68" name="Oval 667">
              <a:extLst>
                <a:ext uri="{FF2B5EF4-FFF2-40B4-BE49-F238E27FC236}">
                  <a16:creationId xmlns:a16="http://schemas.microsoft.com/office/drawing/2014/main" id="{97B72CA7-EE1B-4D19-BCFF-3F71BAD7F083}"/>
                </a:ext>
              </a:extLst>
            </p:cNvPr>
            <p:cNvSpPr/>
            <p:nvPr/>
          </p:nvSpPr>
          <p:spPr>
            <a:xfrm>
              <a:off x="3826232"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69" name="Oval 668">
              <a:extLst>
                <a:ext uri="{FF2B5EF4-FFF2-40B4-BE49-F238E27FC236}">
                  <a16:creationId xmlns:a16="http://schemas.microsoft.com/office/drawing/2014/main" id="{B0EF933B-AB6D-4F9A-ADD8-0CA2C5486179}"/>
                </a:ext>
              </a:extLst>
            </p:cNvPr>
            <p:cNvSpPr/>
            <p:nvPr/>
          </p:nvSpPr>
          <p:spPr>
            <a:xfrm>
              <a:off x="3958179"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0" name="Oval 669">
              <a:extLst>
                <a:ext uri="{FF2B5EF4-FFF2-40B4-BE49-F238E27FC236}">
                  <a16:creationId xmlns:a16="http://schemas.microsoft.com/office/drawing/2014/main" id="{7352B6FA-AC2E-4082-864C-623D09B1CED6}"/>
                </a:ext>
              </a:extLst>
            </p:cNvPr>
            <p:cNvSpPr/>
            <p:nvPr/>
          </p:nvSpPr>
          <p:spPr>
            <a:xfrm>
              <a:off x="4090126"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1" name="Oval 670">
              <a:extLst>
                <a:ext uri="{FF2B5EF4-FFF2-40B4-BE49-F238E27FC236}">
                  <a16:creationId xmlns:a16="http://schemas.microsoft.com/office/drawing/2014/main" id="{FF191C59-BE07-4318-B369-103389F5D789}"/>
                </a:ext>
              </a:extLst>
            </p:cNvPr>
            <p:cNvSpPr/>
            <p:nvPr/>
          </p:nvSpPr>
          <p:spPr>
            <a:xfrm>
              <a:off x="4220595" y="4078806"/>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2" name="Oval 671">
              <a:extLst>
                <a:ext uri="{FF2B5EF4-FFF2-40B4-BE49-F238E27FC236}">
                  <a16:creationId xmlns:a16="http://schemas.microsoft.com/office/drawing/2014/main" id="{ED554BD0-7B80-4C50-8BCD-B19309F81DCB}"/>
                </a:ext>
              </a:extLst>
            </p:cNvPr>
            <p:cNvSpPr/>
            <p:nvPr/>
          </p:nvSpPr>
          <p:spPr>
            <a:xfrm>
              <a:off x="4352542" y="4078806"/>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3" name="Oval 672">
              <a:extLst>
                <a:ext uri="{FF2B5EF4-FFF2-40B4-BE49-F238E27FC236}">
                  <a16:creationId xmlns:a16="http://schemas.microsoft.com/office/drawing/2014/main" id="{5CBE2044-BF6B-4999-92F1-7113C3924038}"/>
                </a:ext>
              </a:extLst>
            </p:cNvPr>
            <p:cNvSpPr/>
            <p:nvPr/>
          </p:nvSpPr>
          <p:spPr>
            <a:xfrm>
              <a:off x="4484489" y="4078806"/>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4" name="Oval 673">
              <a:extLst>
                <a:ext uri="{FF2B5EF4-FFF2-40B4-BE49-F238E27FC236}">
                  <a16:creationId xmlns:a16="http://schemas.microsoft.com/office/drawing/2014/main" id="{D1D7E02F-5BE0-404B-AC9E-CDF09ED2A551}"/>
                </a:ext>
              </a:extLst>
            </p:cNvPr>
            <p:cNvSpPr/>
            <p:nvPr/>
          </p:nvSpPr>
          <p:spPr>
            <a:xfrm>
              <a:off x="4616436" y="4078806"/>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5" name="Oval 674">
              <a:extLst>
                <a:ext uri="{FF2B5EF4-FFF2-40B4-BE49-F238E27FC236}">
                  <a16:creationId xmlns:a16="http://schemas.microsoft.com/office/drawing/2014/main" id="{96C99333-D3F6-47B9-A3C6-C760B7FD4FAD}"/>
                </a:ext>
              </a:extLst>
            </p:cNvPr>
            <p:cNvSpPr/>
            <p:nvPr/>
          </p:nvSpPr>
          <p:spPr>
            <a:xfrm>
              <a:off x="4746904"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6" name="Oval 675">
              <a:extLst>
                <a:ext uri="{FF2B5EF4-FFF2-40B4-BE49-F238E27FC236}">
                  <a16:creationId xmlns:a16="http://schemas.microsoft.com/office/drawing/2014/main" id="{F8882A0F-92C7-4964-8BF0-5A17CE99F42B}"/>
                </a:ext>
              </a:extLst>
            </p:cNvPr>
            <p:cNvSpPr/>
            <p:nvPr/>
          </p:nvSpPr>
          <p:spPr>
            <a:xfrm>
              <a:off x="4878851"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7" name="Oval 676">
              <a:extLst>
                <a:ext uri="{FF2B5EF4-FFF2-40B4-BE49-F238E27FC236}">
                  <a16:creationId xmlns:a16="http://schemas.microsoft.com/office/drawing/2014/main" id="{4B380DEE-0928-4296-9AC1-DBF238ECF2A8}"/>
                </a:ext>
              </a:extLst>
            </p:cNvPr>
            <p:cNvSpPr/>
            <p:nvPr/>
          </p:nvSpPr>
          <p:spPr>
            <a:xfrm>
              <a:off x="5010799"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8" name="Oval 677">
              <a:extLst>
                <a:ext uri="{FF2B5EF4-FFF2-40B4-BE49-F238E27FC236}">
                  <a16:creationId xmlns:a16="http://schemas.microsoft.com/office/drawing/2014/main" id="{EC29A298-5FD4-4571-892B-7D07BB6E6B28}"/>
                </a:ext>
              </a:extLst>
            </p:cNvPr>
            <p:cNvSpPr/>
            <p:nvPr/>
          </p:nvSpPr>
          <p:spPr>
            <a:xfrm>
              <a:off x="5142746" y="4078806"/>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79" name="Oval 678">
              <a:extLst>
                <a:ext uri="{FF2B5EF4-FFF2-40B4-BE49-F238E27FC236}">
                  <a16:creationId xmlns:a16="http://schemas.microsoft.com/office/drawing/2014/main" id="{C1802FAD-B7C0-4541-BF95-DE9E4103C874}"/>
                </a:ext>
              </a:extLst>
            </p:cNvPr>
            <p:cNvSpPr/>
            <p:nvPr/>
          </p:nvSpPr>
          <p:spPr>
            <a:xfrm>
              <a:off x="3631806" y="397150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0" name="Oval 679">
              <a:extLst>
                <a:ext uri="{FF2B5EF4-FFF2-40B4-BE49-F238E27FC236}">
                  <a16:creationId xmlns:a16="http://schemas.microsoft.com/office/drawing/2014/main" id="{71B5C7FC-8484-4566-AE7E-8104E68812AC}"/>
                </a:ext>
              </a:extLst>
            </p:cNvPr>
            <p:cNvSpPr/>
            <p:nvPr/>
          </p:nvSpPr>
          <p:spPr>
            <a:xfrm>
              <a:off x="3763753" y="397150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1" name="Oval 680">
              <a:extLst>
                <a:ext uri="{FF2B5EF4-FFF2-40B4-BE49-F238E27FC236}">
                  <a16:creationId xmlns:a16="http://schemas.microsoft.com/office/drawing/2014/main" id="{9D7ABB2D-507A-410F-B4E2-DF8617F054F7}"/>
                </a:ext>
              </a:extLst>
            </p:cNvPr>
            <p:cNvSpPr/>
            <p:nvPr/>
          </p:nvSpPr>
          <p:spPr>
            <a:xfrm>
              <a:off x="3895700" y="3971503"/>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2" name="Oval 681">
              <a:extLst>
                <a:ext uri="{FF2B5EF4-FFF2-40B4-BE49-F238E27FC236}">
                  <a16:creationId xmlns:a16="http://schemas.microsoft.com/office/drawing/2014/main" id="{8AC53C53-C2F9-4DE6-AE55-DFE62DFB0D2B}"/>
                </a:ext>
              </a:extLst>
            </p:cNvPr>
            <p:cNvSpPr/>
            <p:nvPr/>
          </p:nvSpPr>
          <p:spPr>
            <a:xfrm>
              <a:off x="4027647" y="3971503"/>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3" name="Oval 682">
              <a:extLst>
                <a:ext uri="{FF2B5EF4-FFF2-40B4-BE49-F238E27FC236}">
                  <a16:creationId xmlns:a16="http://schemas.microsoft.com/office/drawing/2014/main" id="{2B3109D0-A92D-4C67-9135-B05B441354FF}"/>
                </a:ext>
              </a:extLst>
            </p:cNvPr>
            <p:cNvSpPr/>
            <p:nvPr/>
          </p:nvSpPr>
          <p:spPr>
            <a:xfrm>
              <a:off x="4158116" y="3971503"/>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4" name="Oval 683">
              <a:extLst>
                <a:ext uri="{FF2B5EF4-FFF2-40B4-BE49-F238E27FC236}">
                  <a16:creationId xmlns:a16="http://schemas.microsoft.com/office/drawing/2014/main" id="{61B41376-959A-44A2-805B-398A10A627C5}"/>
                </a:ext>
              </a:extLst>
            </p:cNvPr>
            <p:cNvSpPr/>
            <p:nvPr/>
          </p:nvSpPr>
          <p:spPr>
            <a:xfrm>
              <a:off x="4290063" y="3971503"/>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5" name="Oval 684">
              <a:extLst>
                <a:ext uri="{FF2B5EF4-FFF2-40B4-BE49-F238E27FC236}">
                  <a16:creationId xmlns:a16="http://schemas.microsoft.com/office/drawing/2014/main" id="{75F9D670-06C0-4134-9929-079CFFD9ADD6}"/>
                </a:ext>
              </a:extLst>
            </p:cNvPr>
            <p:cNvSpPr/>
            <p:nvPr/>
          </p:nvSpPr>
          <p:spPr>
            <a:xfrm>
              <a:off x="4422010" y="3971503"/>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6" name="Oval 685">
              <a:extLst>
                <a:ext uri="{FF2B5EF4-FFF2-40B4-BE49-F238E27FC236}">
                  <a16:creationId xmlns:a16="http://schemas.microsoft.com/office/drawing/2014/main" id="{6E1FC7B2-0F93-4A39-8E98-6CC3BEC5EC35}"/>
                </a:ext>
              </a:extLst>
            </p:cNvPr>
            <p:cNvSpPr/>
            <p:nvPr/>
          </p:nvSpPr>
          <p:spPr>
            <a:xfrm>
              <a:off x="4553957" y="3971503"/>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7" name="Oval 686">
              <a:extLst>
                <a:ext uri="{FF2B5EF4-FFF2-40B4-BE49-F238E27FC236}">
                  <a16:creationId xmlns:a16="http://schemas.microsoft.com/office/drawing/2014/main" id="{79019536-3E04-4B4F-865C-EC16EF1C7526}"/>
                </a:ext>
              </a:extLst>
            </p:cNvPr>
            <p:cNvSpPr/>
            <p:nvPr/>
          </p:nvSpPr>
          <p:spPr>
            <a:xfrm>
              <a:off x="4684425" y="3971503"/>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8" name="Oval 687">
              <a:extLst>
                <a:ext uri="{FF2B5EF4-FFF2-40B4-BE49-F238E27FC236}">
                  <a16:creationId xmlns:a16="http://schemas.microsoft.com/office/drawing/2014/main" id="{FDA58BA5-0D77-48A4-97A1-E6F401134BDF}"/>
                </a:ext>
              </a:extLst>
            </p:cNvPr>
            <p:cNvSpPr/>
            <p:nvPr/>
          </p:nvSpPr>
          <p:spPr>
            <a:xfrm>
              <a:off x="4816372" y="3971503"/>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89" name="Oval 688">
              <a:extLst>
                <a:ext uri="{FF2B5EF4-FFF2-40B4-BE49-F238E27FC236}">
                  <a16:creationId xmlns:a16="http://schemas.microsoft.com/office/drawing/2014/main" id="{5177E23C-01FB-4E64-9F65-74DD34A6D619}"/>
                </a:ext>
              </a:extLst>
            </p:cNvPr>
            <p:cNvSpPr/>
            <p:nvPr/>
          </p:nvSpPr>
          <p:spPr>
            <a:xfrm>
              <a:off x="4948319" y="3971503"/>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0" name="Oval 689">
              <a:extLst>
                <a:ext uri="{FF2B5EF4-FFF2-40B4-BE49-F238E27FC236}">
                  <a16:creationId xmlns:a16="http://schemas.microsoft.com/office/drawing/2014/main" id="{0C5D24E3-0DBA-43F6-97CC-3E55B353894C}"/>
                </a:ext>
              </a:extLst>
            </p:cNvPr>
            <p:cNvSpPr/>
            <p:nvPr/>
          </p:nvSpPr>
          <p:spPr>
            <a:xfrm>
              <a:off x="5080267" y="397150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1" name="Oval 690">
              <a:extLst>
                <a:ext uri="{FF2B5EF4-FFF2-40B4-BE49-F238E27FC236}">
                  <a16:creationId xmlns:a16="http://schemas.microsoft.com/office/drawing/2014/main" id="{1D9FDC04-6286-4598-AD74-A88C8D989789}"/>
                </a:ext>
              </a:extLst>
            </p:cNvPr>
            <p:cNvSpPr/>
            <p:nvPr/>
          </p:nvSpPr>
          <p:spPr>
            <a:xfrm>
              <a:off x="5209297" y="397150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2" name="Oval 691">
              <a:extLst>
                <a:ext uri="{FF2B5EF4-FFF2-40B4-BE49-F238E27FC236}">
                  <a16:creationId xmlns:a16="http://schemas.microsoft.com/office/drawing/2014/main" id="{2E790999-DE02-497F-8E64-14617DE22149}"/>
                </a:ext>
              </a:extLst>
            </p:cNvPr>
            <p:cNvSpPr/>
            <p:nvPr/>
          </p:nvSpPr>
          <p:spPr>
            <a:xfrm>
              <a:off x="3694285" y="3857413"/>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3" name="Oval 692">
              <a:extLst>
                <a:ext uri="{FF2B5EF4-FFF2-40B4-BE49-F238E27FC236}">
                  <a16:creationId xmlns:a16="http://schemas.microsoft.com/office/drawing/2014/main" id="{BC47E9F0-A373-42D5-855D-A7237E3262E2}"/>
                </a:ext>
              </a:extLst>
            </p:cNvPr>
            <p:cNvSpPr/>
            <p:nvPr/>
          </p:nvSpPr>
          <p:spPr>
            <a:xfrm>
              <a:off x="3826232" y="3857413"/>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4" name="Oval 693">
              <a:extLst>
                <a:ext uri="{FF2B5EF4-FFF2-40B4-BE49-F238E27FC236}">
                  <a16:creationId xmlns:a16="http://schemas.microsoft.com/office/drawing/2014/main" id="{47C38D57-6E9B-41A9-88FB-CA2CF6B0DD9A}"/>
                </a:ext>
              </a:extLst>
            </p:cNvPr>
            <p:cNvSpPr/>
            <p:nvPr/>
          </p:nvSpPr>
          <p:spPr>
            <a:xfrm>
              <a:off x="3958179" y="385741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5" name="Oval 694">
              <a:extLst>
                <a:ext uri="{FF2B5EF4-FFF2-40B4-BE49-F238E27FC236}">
                  <a16:creationId xmlns:a16="http://schemas.microsoft.com/office/drawing/2014/main" id="{C564045B-56B2-4F7E-98DA-57CE40E06A1B}"/>
                </a:ext>
              </a:extLst>
            </p:cNvPr>
            <p:cNvSpPr/>
            <p:nvPr/>
          </p:nvSpPr>
          <p:spPr>
            <a:xfrm>
              <a:off x="4090126" y="385741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6" name="Oval 695">
              <a:extLst>
                <a:ext uri="{FF2B5EF4-FFF2-40B4-BE49-F238E27FC236}">
                  <a16:creationId xmlns:a16="http://schemas.microsoft.com/office/drawing/2014/main" id="{996D0D00-9482-4FD9-8014-CA2644A06F8B}"/>
                </a:ext>
              </a:extLst>
            </p:cNvPr>
            <p:cNvSpPr/>
            <p:nvPr/>
          </p:nvSpPr>
          <p:spPr>
            <a:xfrm>
              <a:off x="4220595" y="3857413"/>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7" name="Oval 696">
              <a:extLst>
                <a:ext uri="{FF2B5EF4-FFF2-40B4-BE49-F238E27FC236}">
                  <a16:creationId xmlns:a16="http://schemas.microsoft.com/office/drawing/2014/main" id="{9367B405-2D73-49C4-9497-7A41DB3E2976}"/>
                </a:ext>
              </a:extLst>
            </p:cNvPr>
            <p:cNvSpPr/>
            <p:nvPr/>
          </p:nvSpPr>
          <p:spPr>
            <a:xfrm>
              <a:off x="4352542" y="3857413"/>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8" name="Oval 697">
              <a:extLst>
                <a:ext uri="{FF2B5EF4-FFF2-40B4-BE49-F238E27FC236}">
                  <a16:creationId xmlns:a16="http://schemas.microsoft.com/office/drawing/2014/main" id="{CAAB19B0-1D30-4846-8E6C-F578750F407A}"/>
                </a:ext>
              </a:extLst>
            </p:cNvPr>
            <p:cNvSpPr/>
            <p:nvPr/>
          </p:nvSpPr>
          <p:spPr>
            <a:xfrm>
              <a:off x="4484489" y="3857413"/>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699" name="Oval 698">
              <a:extLst>
                <a:ext uri="{FF2B5EF4-FFF2-40B4-BE49-F238E27FC236}">
                  <a16:creationId xmlns:a16="http://schemas.microsoft.com/office/drawing/2014/main" id="{CC3A8E84-1F82-4780-8517-CC452F99FD3B}"/>
                </a:ext>
              </a:extLst>
            </p:cNvPr>
            <p:cNvSpPr/>
            <p:nvPr/>
          </p:nvSpPr>
          <p:spPr>
            <a:xfrm>
              <a:off x="4616436" y="3857413"/>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00" name="Oval 699">
              <a:extLst>
                <a:ext uri="{FF2B5EF4-FFF2-40B4-BE49-F238E27FC236}">
                  <a16:creationId xmlns:a16="http://schemas.microsoft.com/office/drawing/2014/main" id="{DE1336B0-5A94-47A5-B160-E7F362F03B75}"/>
                </a:ext>
              </a:extLst>
            </p:cNvPr>
            <p:cNvSpPr/>
            <p:nvPr/>
          </p:nvSpPr>
          <p:spPr>
            <a:xfrm>
              <a:off x="4746904" y="385741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01" name="Oval 700">
              <a:extLst>
                <a:ext uri="{FF2B5EF4-FFF2-40B4-BE49-F238E27FC236}">
                  <a16:creationId xmlns:a16="http://schemas.microsoft.com/office/drawing/2014/main" id="{77A6D55F-1198-44CF-9BB5-CFA834193077}"/>
                </a:ext>
              </a:extLst>
            </p:cNvPr>
            <p:cNvSpPr/>
            <p:nvPr/>
          </p:nvSpPr>
          <p:spPr>
            <a:xfrm>
              <a:off x="4878851" y="385741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02" name="Oval 701">
              <a:extLst>
                <a:ext uri="{FF2B5EF4-FFF2-40B4-BE49-F238E27FC236}">
                  <a16:creationId xmlns:a16="http://schemas.microsoft.com/office/drawing/2014/main" id="{0BC4B150-51F7-4749-9E5D-1FFD9CCDB45E}"/>
                </a:ext>
              </a:extLst>
            </p:cNvPr>
            <p:cNvSpPr/>
            <p:nvPr/>
          </p:nvSpPr>
          <p:spPr>
            <a:xfrm>
              <a:off x="5010799" y="3857413"/>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03" name="Oval 702">
              <a:extLst>
                <a:ext uri="{FF2B5EF4-FFF2-40B4-BE49-F238E27FC236}">
                  <a16:creationId xmlns:a16="http://schemas.microsoft.com/office/drawing/2014/main" id="{3E118995-7480-4835-AF07-0E9A1D7ABC6A}"/>
                </a:ext>
              </a:extLst>
            </p:cNvPr>
            <p:cNvSpPr/>
            <p:nvPr/>
          </p:nvSpPr>
          <p:spPr>
            <a:xfrm>
              <a:off x="5142746" y="3857413"/>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nvGrpSpPr>
            <p:cNvPr id="704" name="Group 703">
              <a:extLst>
                <a:ext uri="{FF2B5EF4-FFF2-40B4-BE49-F238E27FC236}">
                  <a16:creationId xmlns:a16="http://schemas.microsoft.com/office/drawing/2014/main" id="{9B53A645-7554-438C-8A8C-F10FE90154C8}"/>
                </a:ext>
              </a:extLst>
            </p:cNvPr>
            <p:cNvGrpSpPr/>
            <p:nvPr/>
          </p:nvGrpSpPr>
          <p:grpSpPr>
            <a:xfrm>
              <a:off x="3631806" y="3741962"/>
              <a:ext cx="1711955" cy="134464"/>
              <a:chOff x="3571766" y="4314266"/>
              <a:chExt cx="1746284" cy="137160"/>
            </a:xfrm>
          </p:grpSpPr>
          <p:sp>
            <p:nvSpPr>
              <p:cNvPr id="749" name="Oval 748">
                <a:extLst>
                  <a:ext uri="{FF2B5EF4-FFF2-40B4-BE49-F238E27FC236}">
                    <a16:creationId xmlns:a16="http://schemas.microsoft.com/office/drawing/2014/main" id="{9ECC7A9A-CD7C-4FA4-BD45-0DA126337773}"/>
                  </a:ext>
                </a:extLst>
              </p:cNvPr>
              <p:cNvSpPr/>
              <p:nvPr/>
            </p:nvSpPr>
            <p:spPr>
              <a:xfrm>
                <a:off x="3571766"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0" name="Oval 749">
                <a:extLst>
                  <a:ext uri="{FF2B5EF4-FFF2-40B4-BE49-F238E27FC236}">
                    <a16:creationId xmlns:a16="http://schemas.microsoft.com/office/drawing/2014/main" id="{5C4BD824-1C2E-41AA-B602-29C4FCFE38BF}"/>
                  </a:ext>
                </a:extLst>
              </p:cNvPr>
              <p:cNvSpPr/>
              <p:nvPr/>
            </p:nvSpPr>
            <p:spPr>
              <a:xfrm>
                <a:off x="3706359"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1" name="Oval 750">
                <a:extLst>
                  <a:ext uri="{FF2B5EF4-FFF2-40B4-BE49-F238E27FC236}">
                    <a16:creationId xmlns:a16="http://schemas.microsoft.com/office/drawing/2014/main" id="{3B362AAB-7A3E-4588-8F7D-B04A56E0541B}"/>
                  </a:ext>
                </a:extLst>
              </p:cNvPr>
              <p:cNvSpPr/>
              <p:nvPr/>
            </p:nvSpPr>
            <p:spPr>
              <a:xfrm>
                <a:off x="3840952"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2" name="Oval 751">
                <a:extLst>
                  <a:ext uri="{FF2B5EF4-FFF2-40B4-BE49-F238E27FC236}">
                    <a16:creationId xmlns:a16="http://schemas.microsoft.com/office/drawing/2014/main" id="{965F4222-7A5C-48F1-98AD-28DFE63C2A71}"/>
                  </a:ext>
                </a:extLst>
              </p:cNvPr>
              <p:cNvSpPr/>
              <p:nvPr/>
            </p:nvSpPr>
            <p:spPr>
              <a:xfrm>
                <a:off x="3975545"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3" name="Oval 752">
                <a:extLst>
                  <a:ext uri="{FF2B5EF4-FFF2-40B4-BE49-F238E27FC236}">
                    <a16:creationId xmlns:a16="http://schemas.microsoft.com/office/drawing/2014/main" id="{24200742-AB80-4E90-A2AF-F89679396AA7}"/>
                  </a:ext>
                </a:extLst>
              </p:cNvPr>
              <p:cNvSpPr/>
              <p:nvPr/>
            </p:nvSpPr>
            <p:spPr>
              <a:xfrm>
                <a:off x="4108630"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4" name="Oval 753">
                <a:extLst>
                  <a:ext uri="{FF2B5EF4-FFF2-40B4-BE49-F238E27FC236}">
                    <a16:creationId xmlns:a16="http://schemas.microsoft.com/office/drawing/2014/main" id="{39415566-4538-4B78-80C7-8CC12E801CF4}"/>
                  </a:ext>
                </a:extLst>
              </p:cNvPr>
              <p:cNvSpPr/>
              <p:nvPr/>
            </p:nvSpPr>
            <p:spPr>
              <a:xfrm>
                <a:off x="4243223"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5" name="Oval 754">
                <a:extLst>
                  <a:ext uri="{FF2B5EF4-FFF2-40B4-BE49-F238E27FC236}">
                    <a16:creationId xmlns:a16="http://schemas.microsoft.com/office/drawing/2014/main" id="{3DF8FF7F-17FE-4656-B608-BD222B986CBF}"/>
                  </a:ext>
                </a:extLst>
              </p:cNvPr>
              <p:cNvSpPr/>
              <p:nvPr/>
            </p:nvSpPr>
            <p:spPr>
              <a:xfrm>
                <a:off x="437781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6" name="Oval 755">
                <a:extLst>
                  <a:ext uri="{FF2B5EF4-FFF2-40B4-BE49-F238E27FC236}">
                    <a16:creationId xmlns:a16="http://schemas.microsoft.com/office/drawing/2014/main" id="{C21B7BBF-147E-4DEF-A6EC-3BA21A213862}"/>
                  </a:ext>
                </a:extLst>
              </p:cNvPr>
              <p:cNvSpPr/>
              <p:nvPr/>
            </p:nvSpPr>
            <p:spPr>
              <a:xfrm>
                <a:off x="4512409"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7" name="Oval 756">
                <a:extLst>
                  <a:ext uri="{FF2B5EF4-FFF2-40B4-BE49-F238E27FC236}">
                    <a16:creationId xmlns:a16="http://schemas.microsoft.com/office/drawing/2014/main" id="{DDCC8F38-D847-495A-897A-4C68D2D888DA}"/>
                  </a:ext>
                </a:extLst>
              </p:cNvPr>
              <p:cNvSpPr/>
              <p:nvPr/>
            </p:nvSpPr>
            <p:spPr>
              <a:xfrm>
                <a:off x="4645493"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8" name="Oval 757">
                <a:extLst>
                  <a:ext uri="{FF2B5EF4-FFF2-40B4-BE49-F238E27FC236}">
                    <a16:creationId xmlns:a16="http://schemas.microsoft.com/office/drawing/2014/main" id="{4161EF02-A24E-4076-AD92-CD288EB522B4}"/>
                  </a:ext>
                </a:extLst>
              </p:cNvPr>
              <p:cNvSpPr/>
              <p:nvPr/>
            </p:nvSpPr>
            <p:spPr>
              <a:xfrm>
                <a:off x="478008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59" name="Oval 758">
                <a:extLst>
                  <a:ext uri="{FF2B5EF4-FFF2-40B4-BE49-F238E27FC236}">
                    <a16:creationId xmlns:a16="http://schemas.microsoft.com/office/drawing/2014/main" id="{8AF615A1-0CCE-4E8D-8353-9D34EE4BAE2C}"/>
                  </a:ext>
                </a:extLst>
              </p:cNvPr>
              <p:cNvSpPr/>
              <p:nvPr/>
            </p:nvSpPr>
            <p:spPr>
              <a:xfrm>
                <a:off x="4914679"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60" name="Oval 759">
                <a:extLst>
                  <a:ext uri="{FF2B5EF4-FFF2-40B4-BE49-F238E27FC236}">
                    <a16:creationId xmlns:a16="http://schemas.microsoft.com/office/drawing/2014/main" id="{505BE609-A085-4B6F-9BDB-27D34B1CAF8D}"/>
                  </a:ext>
                </a:extLst>
              </p:cNvPr>
              <p:cNvSpPr/>
              <p:nvPr/>
            </p:nvSpPr>
            <p:spPr>
              <a:xfrm>
                <a:off x="5049272"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61" name="Oval 760">
                <a:extLst>
                  <a:ext uri="{FF2B5EF4-FFF2-40B4-BE49-F238E27FC236}">
                    <a16:creationId xmlns:a16="http://schemas.microsoft.com/office/drawing/2014/main" id="{F1E78600-A437-45AE-959E-60BC3AE2D839}"/>
                  </a:ext>
                </a:extLst>
              </p:cNvPr>
              <p:cNvSpPr/>
              <p:nvPr/>
            </p:nvSpPr>
            <p:spPr>
              <a:xfrm>
                <a:off x="5180890"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sp>
          <p:nvSpPr>
            <p:cNvPr id="705" name="Oval 704">
              <a:extLst>
                <a:ext uri="{FF2B5EF4-FFF2-40B4-BE49-F238E27FC236}">
                  <a16:creationId xmlns:a16="http://schemas.microsoft.com/office/drawing/2014/main" id="{352A186A-46B1-4C9E-AD44-EB2A313EEB68}"/>
                </a:ext>
              </a:extLst>
            </p:cNvPr>
            <p:cNvSpPr/>
            <p:nvPr/>
          </p:nvSpPr>
          <p:spPr>
            <a:xfrm>
              <a:off x="3694285" y="3627872"/>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06" name="Oval 705">
              <a:extLst>
                <a:ext uri="{FF2B5EF4-FFF2-40B4-BE49-F238E27FC236}">
                  <a16:creationId xmlns:a16="http://schemas.microsoft.com/office/drawing/2014/main" id="{CFBE8E99-0E46-45FF-B97D-2FF2917B66F2}"/>
                </a:ext>
              </a:extLst>
            </p:cNvPr>
            <p:cNvSpPr/>
            <p:nvPr/>
          </p:nvSpPr>
          <p:spPr>
            <a:xfrm>
              <a:off x="3826232"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07" name="Oval 706">
              <a:extLst>
                <a:ext uri="{FF2B5EF4-FFF2-40B4-BE49-F238E27FC236}">
                  <a16:creationId xmlns:a16="http://schemas.microsoft.com/office/drawing/2014/main" id="{1CC2A761-50EF-42BB-8949-451FA90FDB75}"/>
                </a:ext>
              </a:extLst>
            </p:cNvPr>
            <p:cNvSpPr/>
            <p:nvPr/>
          </p:nvSpPr>
          <p:spPr>
            <a:xfrm>
              <a:off x="3958179" y="362787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08" name="Oval 707">
              <a:extLst>
                <a:ext uri="{FF2B5EF4-FFF2-40B4-BE49-F238E27FC236}">
                  <a16:creationId xmlns:a16="http://schemas.microsoft.com/office/drawing/2014/main" id="{F960B582-101D-4A25-A05C-6C8F6DB0670A}"/>
                </a:ext>
              </a:extLst>
            </p:cNvPr>
            <p:cNvSpPr/>
            <p:nvPr/>
          </p:nvSpPr>
          <p:spPr>
            <a:xfrm>
              <a:off x="4090126"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09" name="Oval 708">
              <a:extLst>
                <a:ext uri="{FF2B5EF4-FFF2-40B4-BE49-F238E27FC236}">
                  <a16:creationId xmlns:a16="http://schemas.microsoft.com/office/drawing/2014/main" id="{95BFBEE8-5096-4291-B5DA-5963ABF55E90}"/>
                </a:ext>
              </a:extLst>
            </p:cNvPr>
            <p:cNvSpPr/>
            <p:nvPr/>
          </p:nvSpPr>
          <p:spPr>
            <a:xfrm>
              <a:off x="4220595" y="3627872"/>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10" name="Oval 709">
              <a:extLst>
                <a:ext uri="{FF2B5EF4-FFF2-40B4-BE49-F238E27FC236}">
                  <a16:creationId xmlns:a16="http://schemas.microsoft.com/office/drawing/2014/main" id="{7D467A51-155E-4877-A29D-DE7A05B972C0}"/>
                </a:ext>
              </a:extLst>
            </p:cNvPr>
            <p:cNvSpPr/>
            <p:nvPr/>
          </p:nvSpPr>
          <p:spPr>
            <a:xfrm>
              <a:off x="4352542"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11" name="Oval 710">
              <a:extLst>
                <a:ext uri="{FF2B5EF4-FFF2-40B4-BE49-F238E27FC236}">
                  <a16:creationId xmlns:a16="http://schemas.microsoft.com/office/drawing/2014/main" id="{ADCD3BBA-3B67-4E69-9397-E92C8DE6C254}"/>
                </a:ext>
              </a:extLst>
            </p:cNvPr>
            <p:cNvSpPr/>
            <p:nvPr/>
          </p:nvSpPr>
          <p:spPr>
            <a:xfrm>
              <a:off x="4484489" y="362787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12" name="Oval 711">
              <a:extLst>
                <a:ext uri="{FF2B5EF4-FFF2-40B4-BE49-F238E27FC236}">
                  <a16:creationId xmlns:a16="http://schemas.microsoft.com/office/drawing/2014/main" id="{AA1F784E-CF2C-4B17-8D64-9FE060713BAF}"/>
                </a:ext>
              </a:extLst>
            </p:cNvPr>
            <p:cNvSpPr/>
            <p:nvPr/>
          </p:nvSpPr>
          <p:spPr>
            <a:xfrm>
              <a:off x="4616436"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13" name="Oval 712">
              <a:extLst>
                <a:ext uri="{FF2B5EF4-FFF2-40B4-BE49-F238E27FC236}">
                  <a16:creationId xmlns:a16="http://schemas.microsoft.com/office/drawing/2014/main" id="{85DCF20F-7AD3-4253-BA6A-88DFFF1845DC}"/>
                </a:ext>
              </a:extLst>
            </p:cNvPr>
            <p:cNvSpPr/>
            <p:nvPr/>
          </p:nvSpPr>
          <p:spPr>
            <a:xfrm>
              <a:off x="4746904" y="3627872"/>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14" name="Oval 713">
              <a:extLst>
                <a:ext uri="{FF2B5EF4-FFF2-40B4-BE49-F238E27FC236}">
                  <a16:creationId xmlns:a16="http://schemas.microsoft.com/office/drawing/2014/main" id="{AD37F31E-4FEB-4C4D-88B7-3E907BFBBCCB}"/>
                </a:ext>
              </a:extLst>
            </p:cNvPr>
            <p:cNvSpPr/>
            <p:nvPr/>
          </p:nvSpPr>
          <p:spPr>
            <a:xfrm>
              <a:off x="4878851"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15" name="Oval 714">
              <a:extLst>
                <a:ext uri="{FF2B5EF4-FFF2-40B4-BE49-F238E27FC236}">
                  <a16:creationId xmlns:a16="http://schemas.microsoft.com/office/drawing/2014/main" id="{C9C715D3-4339-4DD6-87CE-AB30E3F37EE0}"/>
                </a:ext>
              </a:extLst>
            </p:cNvPr>
            <p:cNvSpPr/>
            <p:nvPr/>
          </p:nvSpPr>
          <p:spPr>
            <a:xfrm>
              <a:off x="5010799" y="362787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16" name="Oval 715">
              <a:extLst>
                <a:ext uri="{FF2B5EF4-FFF2-40B4-BE49-F238E27FC236}">
                  <a16:creationId xmlns:a16="http://schemas.microsoft.com/office/drawing/2014/main" id="{21E0BD59-EA88-44C2-AF9A-8E0C710C2A7A}"/>
                </a:ext>
              </a:extLst>
            </p:cNvPr>
            <p:cNvSpPr/>
            <p:nvPr/>
          </p:nvSpPr>
          <p:spPr>
            <a:xfrm>
              <a:off x="5142746"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nvGrpSpPr>
            <p:cNvPr id="717" name="Group 716">
              <a:extLst>
                <a:ext uri="{FF2B5EF4-FFF2-40B4-BE49-F238E27FC236}">
                  <a16:creationId xmlns:a16="http://schemas.microsoft.com/office/drawing/2014/main" id="{8CA2A821-17B2-446B-8C95-60B109B31CCE}"/>
                </a:ext>
              </a:extLst>
            </p:cNvPr>
            <p:cNvGrpSpPr/>
            <p:nvPr/>
          </p:nvGrpSpPr>
          <p:grpSpPr>
            <a:xfrm>
              <a:off x="3631806" y="3516495"/>
              <a:ext cx="1711955" cy="134464"/>
              <a:chOff x="3571766" y="4084278"/>
              <a:chExt cx="1746284" cy="137160"/>
            </a:xfrm>
          </p:grpSpPr>
          <p:sp>
            <p:nvSpPr>
              <p:cNvPr id="736" name="Oval 735">
                <a:extLst>
                  <a:ext uri="{FF2B5EF4-FFF2-40B4-BE49-F238E27FC236}">
                    <a16:creationId xmlns:a16="http://schemas.microsoft.com/office/drawing/2014/main" id="{64C677A5-CECB-45C8-AB22-08A346A6C5C7}"/>
                  </a:ext>
                </a:extLst>
              </p:cNvPr>
              <p:cNvSpPr/>
              <p:nvPr/>
            </p:nvSpPr>
            <p:spPr>
              <a:xfrm>
                <a:off x="357176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37" name="Oval 736">
                <a:extLst>
                  <a:ext uri="{FF2B5EF4-FFF2-40B4-BE49-F238E27FC236}">
                    <a16:creationId xmlns:a16="http://schemas.microsoft.com/office/drawing/2014/main" id="{91E5390C-4BF1-457F-B482-F8EC3832CE8D}"/>
                  </a:ext>
                </a:extLst>
              </p:cNvPr>
              <p:cNvSpPr/>
              <p:nvPr/>
            </p:nvSpPr>
            <p:spPr>
              <a:xfrm>
                <a:off x="3706359"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38" name="Oval 737">
                <a:extLst>
                  <a:ext uri="{FF2B5EF4-FFF2-40B4-BE49-F238E27FC236}">
                    <a16:creationId xmlns:a16="http://schemas.microsoft.com/office/drawing/2014/main" id="{4B134007-7071-4B23-B29B-5FF2C2C56D9A}"/>
                  </a:ext>
                </a:extLst>
              </p:cNvPr>
              <p:cNvSpPr/>
              <p:nvPr/>
            </p:nvSpPr>
            <p:spPr>
              <a:xfrm>
                <a:off x="3840952"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39" name="Oval 738">
                <a:extLst>
                  <a:ext uri="{FF2B5EF4-FFF2-40B4-BE49-F238E27FC236}">
                    <a16:creationId xmlns:a16="http://schemas.microsoft.com/office/drawing/2014/main" id="{77DE89DC-9F71-4032-BF81-45F141F50A36}"/>
                  </a:ext>
                </a:extLst>
              </p:cNvPr>
              <p:cNvSpPr/>
              <p:nvPr/>
            </p:nvSpPr>
            <p:spPr>
              <a:xfrm>
                <a:off x="3975545"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40" name="Oval 739">
                <a:extLst>
                  <a:ext uri="{FF2B5EF4-FFF2-40B4-BE49-F238E27FC236}">
                    <a16:creationId xmlns:a16="http://schemas.microsoft.com/office/drawing/2014/main" id="{55152741-1D8A-48B3-BC55-3D40B6BC1565}"/>
                  </a:ext>
                </a:extLst>
              </p:cNvPr>
              <p:cNvSpPr/>
              <p:nvPr/>
            </p:nvSpPr>
            <p:spPr>
              <a:xfrm>
                <a:off x="410863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41" name="Oval 740">
                <a:extLst>
                  <a:ext uri="{FF2B5EF4-FFF2-40B4-BE49-F238E27FC236}">
                    <a16:creationId xmlns:a16="http://schemas.microsoft.com/office/drawing/2014/main" id="{28F61895-6ACD-4FDC-BEC7-9047657005A1}"/>
                  </a:ext>
                </a:extLst>
              </p:cNvPr>
              <p:cNvSpPr/>
              <p:nvPr/>
            </p:nvSpPr>
            <p:spPr>
              <a:xfrm>
                <a:off x="4243223"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42" name="Oval 741">
                <a:extLst>
                  <a:ext uri="{FF2B5EF4-FFF2-40B4-BE49-F238E27FC236}">
                    <a16:creationId xmlns:a16="http://schemas.microsoft.com/office/drawing/2014/main" id="{2CF85AD5-7F09-40B6-8E73-8E703001EE03}"/>
                  </a:ext>
                </a:extLst>
              </p:cNvPr>
              <p:cNvSpPr/>
              <p:nvPr/>
            </p:nvSpPr>
            <p:spPr>
              <a:xfrm>
                <a:off x="437781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43" name="Oval 742">
                <a:extLst>
                  <a:ext uri="{FF2B5EF4-FFF2-40B4-BE49-F238E27FC236}">
                    <a16:creationId xmlns:a16="http://schemas.microsoft.com/office/drawing/2014/main" id="{5D8B7DB3-2A1B-4F72-9B55-CFEB5EA0D70F}"/>
                  </a:ext>
                </a:extLst>
              </p:cNvPr>
              <p:cNvSpPr/>
              <p:nvPr/>
            </p:nvSpPr>
            <p:spPr>
              <a:xfrm>
                <a:off x="4512409"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44" name="Oval 743">
                <a:extLst>
                  <a:ext uri="{FF2B5EF4-FFF2-40B4-BE49-F238E27FC236}">
                    <a16:creationId xmlns:a16="http://schemas.microsoft.com/office/drawing/2014/main" id="{1AF18C39-F7D4-466B-A4C6-837FB83A1ED0}"/>
                  </a:ext>
                </a:extLst>
              </p:cNvPr>
              <p:cNvSpPr/>
              <p:nvPr/>
            </p:nvSpPr>
            <p:spPr>
              <a:xfrm>
                <a:off x="4645493"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45" name="Oval 744">
                <a:extLst>
                  <a:ext uri="{FF2B5EF4-FFF2-40B4-BE49-F238E27FC236}">
                    <a16:creationId xmlns:a16="http://schemas.microsoft.com/office/drawing/2014/main" id="{BF20BACE-6CD9-420A-9C4B-0FDAAF80216C}"/>
                  </a:ext>
                </a:extLst>
              </p:cNvPr>
              <p:cNvSpPr/>
              <p:nvPr/>
            </p:nvSpPr>
            <p:spPr>
              <a:xfrm>
                <a:off x="4780086"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46" name="Oval 745">
                <a:extLst>
                  <a:ext uri="{FF2B5EF4-FFF2-40B4-BE49-F238E27FC236}">
                    <a16:creationId xmlns:a16="http://schemas.microsoft.com/office/drawing/2014/main" id="{EA2566F5-CD2B-477C-9183-4FDC67C30D2F}"/>
                  </a:ext>
                </a:extLst>
              </p:cNvPr>
              <p:cNvSpPr/>
              <p:nvPr/>
            </p:nvSpPr>
            <p:spPr>
              <a:xfrm>
                <a:off x="4914679"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47" name="Oval 746">
                <a:extLst>
                  <a:ext uri="{FF2B5EF4-FFF2-40B4-BE49-F238E27FC236}">
                    <a16:creationId xmlns:a16="http://schemas.microsoft.com/office/drawing/2014/main" id="{31923B1E-B1BB-450A-AB9A-4BC52A3500FE}"/>
                  </a:ext>
                </a:extLst>
              </p:cNvPr>
              <p:cNvSpPr/>
              <p:nvPr/>
            </p:nvSpPr>
            <p:spPr>
              <a:xfrm>
                <a:off x="5049272"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48" name="Oval 747">
                <a:extLst>
                  <a:ext uri="{FF2B5EF4-FFF2-40B4-BE49-F238E27FC236}">
                    <a16:creationId xmlns:a16="http://schemas.microsoft.com/office/drawing/2014/main" id="{41F8A3A3-BEDF-4EBF-A9C0-8527F566236B}"/>
                  </a:ext>
                </a:extLst>
              </p:cNvPr>
              <p:cNvSpPr/>
              <p:nvPr/>
            </p:nvSpPr>
            <p:spPr>
              <a:xfrm>
                <a:off x="518089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sp>
          <p:nvSpPr>
            <p:cNvPr id="718" name="Oval 717">
              <a:extLst>
                <a:ext uri="{FF2B5EF4-FFF2-40B4-BE49-F238E27FC236}">
                  <a16:creationId xmlns:a16="http://schemas.microsoft.com/office/drawing/2014/main" id="{3D1A195A-E8F4-4A4D-9965-9B759A4373D8}"/>
                </a:ext>
              </a:extLst>
            </p:cNvPr>
            <p:cNvSpPr/>
            <p:nvPr/>
          </p:nvSpPr>
          <p:spPr>
            <a:xfrm>
              <a:off x="3758122"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19" name="Oval 718">
              <a:extLst>
                <a:ext uri="{FF2B5EF4-FFF2-40B4-BE49-F238E27FC236}">
                  <a16:creationId xmlns:a16="http://schemas.microsoft.com/office/drawing/2014/main" id="{E99536AF-5CD5-4EA4-8F50-A597C86B82D8}"/>
                </a:ext>
              </a:extLst>
            </p:cNvPr>
            <p:cNvSpPr/>
            <p:nvPr/>
          </p:nvSpPr>
          <p:spPr>
            <a:xfrm>
              <a:off x="3890069"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0" name="Oval 719">
              <a:extLst>
                <a:ext uri="{FF2B5EF4-FFF2-40B4-BE49-F238E27FC236}">
                  <a16:creationId xmlns:a16="http://schemas.microsoft.com/office/drawing/2014/main" id="{0FE7DAA9-838C-4F9F-8584-329824D69F72}"/>
                </a:ext>
              </a:extLst>
            </p:cNvPr>
            <p:cNvSpPr/>
            <p:nvPr/>
          </p:nvSpPr>
          <p:spPr>
            <a:xfrm>
              <a:off x="4022016"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1" name="Oval 720">
              <a:extLst>
                <a:ext uri="{FF2B5EF4-FFF2-40B4-BE49-F238E27FC236}">
                  <a16:creationId xmlns:a16="http://schemas.microsoft.com/office/drawing/2014/main" id="{CF27DA77-5427-45A2-88C8-8E19773E9ABB}"/>
                </a:ext>
              </a:extLst>
            </p:cNvPr>
            <p:cNvSpPr/>
            <p:nvPr/>
          </p:nvSpPr>
          <p:spPr>
            <a:xfrm>
              <a:off x="4153963"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2" name="Oval 721">
              <a:extLst>
                <a:ext uri="{FF2B5EF4-FFF2-40B4-BE49-F238E27FC236}">
                  <a16:creationId xmlns:a16="http://schemas.microsoft.com/office/drawing/2014/main" id="{0840F9C1-0ABB-4CB6-B8E6-3085BF7435DB}"/>
                </a:ext>
              </a:extLst>
            </p:cNvPr>
            <p:cNvSpPr/>
            <p:nvPr/>
          </p:nvSpPr>
          <p:spPr>
            <a:xfrm>
              <a:off x="4284432"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3" name="Oval 722">
              <a:extLst>
                <a:ext uri="{FF2B5EF4-FFF2-40B4-BE49-F238E27FC236}">
                  <a16:creationId xmlns:a16="http://schemas.microsoft.com/office/drawing/2014/main" id="{AEAEC88B-89BA-48B4-BF58-A65F52DBA6F8}"/>
                </a:ext>
              </a:extLst>
            </p:cNvPr>
            <p:cNvSpPr/>
            <p:nvPr/>
          </p:nvSpPr>
          <p:spPr>
            <a:xfrm>
              <a:off x="4416379"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4" name="Oval 723">
              <a:extLst>
                <a:ext uri="{FF2B5EF4-FFF2-40B4-BE49-F238E27FC236}">
                  <a16:creationId xmlns:a16="http://schemas.microsoft.com/office/drawing/2014/main" id="{4802FF2E-AC70-4C18-9CEC-4EF816E9BA05}"/>
                </a:ext>
              </a:extLst>
            </p:cNvPr>
            <p:cNvSpPr/>
            <p:nvPr/>
          </p:nvSpPr>
          <p:spPr>
            <a:xfrm>
              <a:off x="4548326"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5" name="Oval 724">
              <a:extLst>
                <a:ext uri="{FF2B5EF4-FFF2-40B4-BE49-F238E27FC236}">
                  <a16:creationId xmlns:a16="http://schemas.microsoft.com/office/drawing/2014/main" id="{E5987021-F1BE-4DFA-832B-78E7FBA4F402}"/>
                </a:ext>
              </a:extLst>
            </p:cNvPr>
            <p:cNvSpPr/>
            <p:nvPr/>
          </p:nvSpPr>
          <p:spPr>
            <a:xfrm>
              <a:off x="4680273"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6" name="Oval 725">
              <a:extLst>
                <a:ext uri="{FF2B5EF4-FFF2-40B4-BE49-F238E27FC236}">
                  <a16:creationId xmlns:a16="http://schemas.microsoft.com/office/drawing/2014/main" id="{D34AEFC7-D4BA-4943-844C-4E148B2D1E50}"/>
                </a:ext>
              </a:extLst>
            </p:cNvPr>
            <p:cNvSpPr/>
            <p:nvPr/>
          </p:nvSpPr>
          <p:spPr>
            <a:xfrm>
              <a:off x="4810741"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7" name="Oval 726">
              <a:extLst>
                <a:ext uri="{FF2B5EF4-FFF2-40B4-BE49-F238E27FC236}">
                  <a16:creationId xmlns:a16="http://schemas.microsoft.com/office/drawing/2014/main" id="{871BFF89-FD18-43A0-9275-CA88C351C122}"/>
                </a:ext>
              </a:extLst>
            </p:cNvPr>
            <p:cNvSpPr/>
            <p:nvPr/>
          </p:nvSpPr>
          <p:spPr>
            <a:xfrm>
              <a:off x="4942688"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8" name="Oval 727">
              <a:extLst>
                <a:ext uri="{FF2B5EF4-FFF2-40B4-BE49-F238E27FC236}">
                  <a16:creationId xmlns:a16="http://schemas.microsoft.com/office/drawing/2014/main" id="{9159A9DC-17B6-4DF3-9CB2-17978CF165C7}"/>
                </a:ext>
              </a:extLst>
            </p:cNvPr>
            <p:cNvSpPr/>
            <p:nvPr/>
          </p:nvSpPr>
          <p:spPr>
            <a:xfrm>
              <a:off x="5074636"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29" name="Oval 728">
              <a:extLst>
                <a:ext uri="{FF2B5EF4-FFF2-40B4-BE49-F238E27FC236}">
                  <a16:creationId xmlns:a16="http://schemas.microsoft.com/office/drawing/2014/main" id="{67F75DB6-BE97-44AB-B50B-CC17473AEB9D}"/>
                </a:ext>
              </a:extLst>
            </p:cNvPr>
            <p:cNvSpPr/>
            <p:nvPr/>
          </p:nvSpPr>
          <p:spPr>
            <a:xfrm>
              <a:off x="4081778" y="4537885"/>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30" name="Oval 729">
              <a:extLst>
                <a:ext uri="{FF2B5EF4-FFF2-40B4-BE49-F238E27FC236}">
                  <a16:creationId xmlns:a16="http://schemas.microsoft.com/office/drawing/2014/main" id="{67BCBD9A-646C-45CE-BC71-EECF4FC025CC}"/>
                </a:ext>
              </a:extLst>
            </p:cNvPr>
            <p:cNvSpPr/>
            <p:nvPr/>
          </p:nvSpPr>
          <p:spPr>
            <a:xfrm>
              <a:off x="4213725" y="453788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31" name="Oval 730">
              <a:extLst>
                <a:ext uri="{FF2B5EF4-FFF2-40B4-BE49-F238E27FC236}">
                  <a16:creationId xmlns:a16="http://schemas.microsoft.com/office/drawing/2014/main" id="{F78B3668-111C-49B5-BFA2-E546299D25FD}"/>
                </a:ext>
              </a:extLst>
            </p:cNvPr>
            <p:cNvSpPr/>
            <p:nvPr/>
          </p:nvSpPr>
          <p:spPr>
            <a:xfrm>
              <a:off x="4344194" y="4537885"/>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32" name="Oval 731">
              <a:extLst>
                <a:ext uri="{FF2B5EF4-FFF2-40B4-BE49-F238E27FC236}">
                  <a16:creationId xmlns:a16="http://schemas.microsoft.com/office/drawing/2014/main" id="{DEA164BF-53F7-46A7-9E04-881200450BE1}"/>
                </a:ext>
              </a:extLst>
            </p:cNvPr>
            <p:cNvSpPr/>
            <p:nvPr/>
          </p:nvSpPr>
          <p:spPr>
            <a:xfrm>
              <a:off x="4476141" y="4537885"/>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33" name="Oval 732">
              <a:extLst>
                <a:ext uri="{FF2B5EF4-FFF2-40B4-BE49-F238E27FC236}">
                  <a16:creationId xmlns:a16="http://schemas.microsoft.com/office/drawing/2014/main" id="{7D449B3D-8007-4342-80CE-3D59125D5175}"/>
                </a:ext>
              </a:extLst>
            </p:cNvPr>
            <p:cNvSpPr/>
            <p:nvPr/>
          </p:nvSpPr>
          <p:spPr>
            <a:xfrm>
              <a:off x="4608088" y="453788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734" name="Oval 733">
              <a:extLst>
                <a:ext uri="{FF2B5EF4-FFF2-40B4-BE49-F238E27FC236}">
                  <a16:creationId xmlns:a16="http://schemas.microsoft.com/office/drawing/2014/main" id="{2E0DC58D-5B5C-4A7B-AD0D-0201CC89668F}"/>
                </a:ext>
              </a:extLst>
            </p:cNvPr>
            <p:cNvSpPr/>
            <p:nvPr/>
          </p:nvSpPr>
          <p:spPr>
            <a:xfrm>
              <a:off x="4740035" y="4537885"/>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sp>
        <p:nvSpPr>
          <p:cNvPr id="269" name="Flowchart: Magnetic Disk 268">
            <a:extLst>
              <a:ext uri="{FF2B5EF4-FFF2-40B4-BE49-F238E27FC236}">
                <a16:creationId xmlns:a16="http://schemas.microsoft.com/office/drawing/2014/main" id="{EED1C621-0FBA-4683-BCD0-D90DB179E231}"/>
              </a:ext>
              <a:ext uri="{C183D7F6-B498-43B3-948B-1728B52AA6E4}">
                <adec:decorative xmlns:adec="http://schemas.microsoft.com/office/drawing/2017/decorative" val="1"/>
              </a:ext>
            </a:extLst>
          </p:cNvPr>
          <p:cNvSpPr/>
          <p:nvPr/>
        </p:nvSpPr>
        <p:spPr>
          <a:xfrm>
            <a:off x="9530296" y="2540662"/>
            <a:ext cx="1722485" cy="2483249"/>
          </a:xfrm>
          <a:prstGeom prst="flowChartMagneticDisk">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nvGrpSpPr>
          <p:cNvPr id="14" name="Group 13">
            <a:extLst>
              <a:ext uri="{FF2B5EF4-FFF2-40B4-BE49-F238E27FC236}">
                <a16:creationId xmlns:a16="http://schemas.microsoft.com/office/drawing/2014/main" id="{37EDF297-5989-41B1-8A0B-79232CA37E16}"/>
              </a:ext>
              <a:ext uri="{C183D7F6-B498-43B3-948B-1728B52AA6E4}">
                <adec:decorative xmlns:adec="http://schemas.microsoft.com/office/drawing/2017/decorative" val="1"/>
              </a:ext>
            </a:extLst>
          </p:cNvPr>
          <p:cNvGrpSpPr/>
          <p:nvPr/>
        </p:nvGrpSpPr>
        <p:grpSpPr>
          <a:xfrm>
            <a:off x="9540826" y="3791967"/>
            <a:ext cx="1711955" cy="1155854"/>
            <a:chOff x="8975202" y="3516495"/>
            <a:chExt cx="1711955" cy="1155854"/>
          </a:xfrm>
        </p:grpSpPr>
        <p:sp>
          <p:nvSpPr>
            <p:cNvPr id="226" name="Oval 225">
              <a:extLst>
                <a:ext uri="{FF2B5EF4-FFF2-40B4-BE49-F238E27FC236}">
                  <a16:creationId xmlns:a16="http://schemas.microsoft.com/office/drawing/2014/main" id="{FE16CD9B-3CC0-4985-B4DF-86F8DC2FEF2B}"/>
                </a:ext>
              </a:extLst>
            </p:cNvPr>
            <p:cNvSpPr/>
            <p:nvPr/>
          </p:nvSpPr>
          <p:spPr>
            <a:xfrm>
              <a:off x="9037681" y="3857413"/>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27" name="Oval 226">
              <a:extLst>
                <a:ext uri="{FF2B5EF4-FFF2-40B4-BE49-F238E27FC236}">
                  <a16:creationId xmlns:a16="http://schemas.microsoft.com/office/drawing/2014/main" id="{CC17BEFC-B841-43FC-902E-CA497AA1A40C}"/>
                </a:ext>
              </a:extLst>
            </p:cNvPr>
            <p:cNvSpPr/>
            <p:nvPr/>
          </p:nvSpPr>
          <p:spPr>
            <a:xfrm>
              <a:off x="9169628" y="3857413"/>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28" name="Oval 227">
              <a:extLst>
                <a:ext uri="{FF2B5EF4-FFF2-40B4-BE49-F238E27FC236}">
                  <a16:creationId xmlns:a16="http://schemas.microsoft.com/office/drawing/2014/main" id="{C51C6F0A-2FDB-4561-8E24-E9940DDE93FD}"/>
                </a:ext>
              </a:extLst>
            </p:cNvPr>
            <p:cNvSpPr/>
            <p:nvPr/>
          </p:nvSpPr>
          <p:spPr>
            <a:xfrm>
              <a:off x="9301575" y="385741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29" name="Oval 228">
              <a:extLst>
                <a:ext uri="{FF2B5EF4-FFF2-40B4-BE49-F238E27FC236}">
                  <a16:creationId xmlns:a16="http://schemas.microsoft.com/office/drawing/2014/main" id="{5758D8E2-51D1-4AF0-8C40-5C685737E791}"/>
                </a:ext>
              </a:extLst>
            </p:cNvPr>
            <p:cNvSpPr/>
            <p:nvPr/>
          </p:nvSpPr>
          <p:spPr>
            <a:xfrm>
              <a:off x="9433522" y="385741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30" name="Oval 229">
              <a:extLst>
                <a:ext uri="{FF2B5EF4-FFF2-40B4-BE49-F238E27FC236}">
                  <a16:creationId xmlns:a16="http://schemas.microsoft.com/office/drawing/2014/main" id="{21DA4DB4-324D-45EB-8BE3-4E82A9799573}"/>
                </a:ext>
              </a:extLst>
            </p:cNvPr>
            <p:cNvSpPr/>
            <p:nvPr/>
          </p:nvSpPr>
          <p:spPr>
            <a:xfrm>
              <a:off x="9563991" y="3857413"/>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31" name="Oval 230">
              <a:extLst>
                <a:ext uri="{FF2B5EF4-FFF2-40B4-BE49-F238E27FC236}">
                  <a16:creationId xmlns:a16="http://schemas.microsoft.com/office/drawing/2014/main" id="{5F199EF7-E64A-4EFE-8DCC-77CAB7D837CC}"/>
                </a:ext>
              </a:extLst>
            </p:cNvPr>
            <p:cNvSpPr/>
            <p:nvPr/>
          </p:nvSpPr>
          <p:spPr>
            <a:xfrm>
              <a:off x="9695938" y="3857413"/>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32" name="Oval 231">
              <a:extLst>
                <a:ext uri="{FF2B5EF4-FFF2-40B4-BE49-F238E27FC236}">
                  <a16:creationId xmlns:a16="http://schemas.microsoft.com/office/drawing/2014/main" id="{29D3DD3C-9392-4F66-9D19-DD24530303D8}"/>
                </a:ext>
              </a:extLst>
            </p:cNvPr>
            <p:cNvSpPr/>
            <p:nvPr/>
          </p:nvSpPr>
          <p:spPr>
            <a:xfrm>
              <a:off x="9827885" y="3857413"/>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33" name="Oval 232">
              <a:extLst>
                <a:ext uri="{FF2B5EF4-FFF2-40B4-BE49-F238E27FC236}">
                  <a16:creationId xmlns:a16="http://schemas.microsoft.com/office/drawing/2014/main" id="{26BEEEE5-C7A6-4084-A0A7-48D7BA07BA81}"/>
                </a:ext>
              </a:extLst>
            </p:cNvPr>
            <p:cNvSpPr/>
            <p:nvPr/>
          </p:nvSpPr>
          <p:spPr>
            <a:xfrm>
              <a:off x="9959832" y="3857413"/>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34" name="Oval 233">
              <a:extLst>
                <a:ext uri="{FF2B5EF4-FFF2-40B4-BE49-F238E27FC236}">
                  <a16:creationId xmlns:a16="http://schemas.microsoft.com/office/drawing/2014/main" id="{DE70A8F9-6C35-4E45-8357-1A166AD28672}"/>
                </a:ext>
              </a:extLst>
            </p:cNvPr>
            <p:cNvSpPr/>
            <p:nvPr/>
          </p:nvSpPr>
          <p:spPr>
            <a:xfrm>
              <a:off x="10090300" y="385741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35" name="Oval 234">
              <a:extLst>
                <a:ext uri="{FF2B5EF4-FFF2-40B4-BE49-F238E27FC236}">
                  <a16:creationId xmlns:a16="http://schemas.microsoft.com/office/drawing/2014/main" id="{E9EF725E-678E-478C-A4B4-882A245D2F22}"/>
                </a:ext>
              </a:extLst>
            </p:cNvPr>
            <p:cNvSpPr/>
            <p:nvPr/>
          </p:nvSpPr>
          <p:spPr>
            <a:xfrm>
              <a:off x="10222247" y="3857413"/>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36" name="Oval 235">
              <a:extLst>
                <a:ext uri="{FF2B5EF4-FFF2-40B4-BE49-F238E27FC236}">
                  <a16:creationId xmlns:a16="http://schemas.microsoft.com/office/drawing/2014/main" id="{5409F825-6D90-4F7C-8D05-9934E7A09765}"/>
                </a:ext>
              </a:extLst>
            </p:cNvPr>
            <p:cNvSpPr/>
            <p:nvPr/>
          </p:nvSpPr>
          <p:spPr>
            <a:xfrm>
              <a:off x="10354195" y="3857413"/>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37" name="Oval 236">
              <a:extLst>
                <a:ext uri="{FF2B5EF4-FFF2-40B4-BE49-F238E27FC236}">
                  <a16:creationId xmlns:a16="http://schemas.microsoft.com/office/drawing/2014/main" id="{B42B8C90-E17A-47FB-91D3-D1A0150FA073}"/>
                </a:ext>
              </a:extLst>
            </p:cNvPr>
            <p:cNvSpPr/>
            <p:nvPr/>
          </p:nvSpPr>
          <p:spPr>
            <a:xfrm>
              <a:off x="10486142" y="3857413"/>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88" name="Oval 187">
              <a:extLst>
                <a:ext uri="{FF2B5EF4-FFF2-40B4-BE49-F238E27FC236}">
                  <a16:creationId xmlns:a16="http://schemas.microsoft.com/office/drawing/2014/main" id="{F3C5B453-AAAD-412F-B499-F2DAF818661E}"/>
                </a:ext>
              </a:extLst>
            </p:cNvPr>
            <p:cNvSpPr/>
            <p:nvPr/>
          </p:nvSpPr>
          <p:spPr>
            <a:xfrm>
              <a:off x="9037681" y="4308347"/>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89" name="Oval 188">
              <a:extLst>
                <a:ext uri="{FF2B5EF4-FFF2-40B4-BE49-F238E27FC236}">
                  <a16:creationId xmlns:a16="http://schemas.microsoft.com/office/drawing/2014/main" id="{D096E188-17ED-4DDB-9524-D00DB205144B}"/>
                </a:ext>
              </a:extLst>
            </p:cNvPr>
            <p:cNvSpPr/>
            <p:nvPr/>
          </p:nvSpPr>
          <p:spPr>
            <a:xfrm>
              <a:off x="9169628" y="4308347"/>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0" name="Oval 189">
              <a:extLst>
                <a:ext uri="{FF2B5EF4-FFF2-40B4-BE49-F238E27FC236}">
                  <a16:creationId xmlns:a16="http://schemas.microsoft.com/office/drawing/2014/main" id="{7ECDDCBE-075E-466F-AC12-020B37BBD5C8}"/>
                </a:ext>
              </a:extLst>
            </p:cNvPr>
            <p:cNvSpPr/>
            <p:nvPr/>
          </p:nvSpPr>
          <p:spPr>
            <a:xfrm>
              <a:off x="9301575" y="4308347"/>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1" name="Oval 190">
              <a:extLst>
                <a:ext uri="{FF2B5EF4-FFF2-40B4-BE49-F238E27FC236}">
                  <a16:creationId xmlns:a16="http://schemas.microsoft.com/office/drawing/2014/main" id="{2D8A7F8B-79D1-4938-B863-960C66919E64}"/>
                </a:ext>
              </a:extLst>
            </p:cNvPr>
            <p:cNvSpPr/>
            <p:nvPr/>
          </p:nvSpPr>
          <p:spPr>
            <a:xfrm>
              <a:off x="9433522" y="4308347"/>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2" name="Oval 191">
              <a:extLst>
                <a:ext uri="{FF2B5EF4-FFF2-40B4-BE49-F238E27FC236}">
                  <a16:creationId xmlns:a16="http://schemas.microsoft.com/office/drawing/2014/main" id="{48C181D8-D410-45D3-BA9D-A101BB2F938F}"/>
                </a:ext>
              </a:extLst>
            </p:cNvPr>
            <p:cNvSpPr/>
            <p:nvPr/>
          </p:nvSpPr>
          <p:spPr>
            <a:xfrm>
              <a:off x="9563991" y="4308347"/>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3" name="Oval 192">
              <a:extLst>
                <a:ext uri="{FF2B5EF4-FFF2-40B4-BE49-F238E27FC236}">
                  <a16:creationId xmlns:a16="http://schemas.microsoft.com/office/drawing/2014/main" id="{7DBA4475-29AE-4AA0-AF5D-130D4D6A72CB}"/>
                </a:ext>
              </a:extLst>
            </p:cNvPr>
            <p:cNvSpPr/>
            <p:nvPr/>
          </p:nvSpPr>
          <p:spPr>
            <a:xfrm>
              <a:off x="9695938" y="4308347"/>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4" name="Oval 193">
              <a:extLst>
                <a:ext uri="{FF2B5EF4-FFF2-40B4-BE49-F238E27FC236}">
                  <a16:creationId xmlns:a16="http://schemas.microsoft.com/office/drawing/2014/main" id="{07417DD9-8272-4004-852B-5AFF4A2F2069}"/>
                </a:ext>
              </a:extLst>
            </p:cNvPr>
            <p:cNvSpPr/>
            <p:nvPr/>
          </p:nvSpPr>
          <p:spPr>
            <a:xfrm>
              <a:off x="9827885" y="4308347"/>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5" name="Oval 194">
              <a:extLst>
                <a:ext uri="{FF2B5EF4-FFF2-40B4-BE49-F238E27FC236}">
                  <a16:creationId xmlns:a16="http://schemas.microsoft.com/office/drawing/2014/main" id="{3E8F39E3-1C1E-45A8-A77F-52E0BB3A49E1}"/>
                </a:ext>
              </a:extLst>
            </p:cNvPr>
            <p:cNvSpPr/>
            <p:nvPr/>
          </p:nvSpPr>
          <p:spPr>
            <a:xfrm>
              <a:off x="9959832" y="4308347"/>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6" name="Oval 195">
              <a:extLst>
                <a:ext uri="{FF2B5EF4-FFF2-40B4-BE49-F238E27FC236}">
                  <a16:creationId xmlns:a16="http://schemas.microsoft.com/office/drawing/2014/main" id="{05E82FF8-7B6F-4FAE-BAB3-3F24D612D940}"/>
                </a:ext>
              </a:extLst>
            </p:cNvPr>
            <p:cNvSpPr/>
            <p:nvPr/>
          </p:nvSpPr>
          <p:spPr>
            <a:xfrm>
              <a:off x="10090300" y="4308347"/>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7" name="Oval 196">
              <a:extLst>
                <a:ext uri="{FF2B5EF4-FFF2-40B4-BE49-F238E27FC236}">
                  <a16:creationId xmlns:a16="http://schemas.microsoft.com/office/drawing/2014/main" id="{7FF32F67-8F86-48AC-BB31-C8EAE12C3788}"/>
                </a:ext>
              </a:extLst>
            </p:cNvPr>
            <p:cNvSpPr/>
            <p:nvPr/>
          </p:nvSpPr>
          <p:spPr>
            <a:xfrm>
              <a:off x="10222247" y="4308347"/>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8" name="Oval 197">
              <a:extLst>
                <a:ext uri="{FF2B5EF4-FFF2-40B4-BE49-F238E27FC236}">
                  <a16:creationId xmlns:a16="http://schemas.microsoft.com/office/drawing/2014/main" id="{200D4C46-837F-4AB7-ABA0-32A0576353C6}"/>
                </a:ext>
              </a:extLst>
            </p:cNvPr>
            <p:cNvSpPr/>
            <p:nvPr/>
          </p:nvSpPr>
          <p:spPr>
            <a:xfrm>
              <a:off x="10354195" y="4308347"/>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199" name="Oval 198">
              <a:extLst>
                <a:ext uri="{FF2B5EF4-FFF2-40B4-BE49-F238E27FC236}">
                  <a16:creationId xmlns:a16="http://schemas.microsoft.com/office/drawing/2014/main" id="{1947C484-CC11-4814-8709-25A90FEB3D12}"/>
                </a:ext>
              </a:extLst>
            </p:cNvPr>
            <p:cNvSpPr/>
            <p:nvPr/>
          </p:nvSpPr>
          <p:spPr>
            <a:xfrm>
              <a:off x="10486142" y="4308347"/>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3" name="Oval 312">
              <a:extLst>
                <a:ext uri="{FF2B5EF4-FFF2-40B4-BE49-F238E27FC236}">
                  <a16:creationId xmlns:a16="http://schemas.microsoft.com/office/drawing/2014/main" id="{5676EDD1-68AF-43A2-8DF9-8C1DD22D316F}"/>
                </a:ext>
              </a:extLst>
            </p:cNvPr>
            <p:cNvSpPr/>
            <p:nvPr/>
          </p:nvSpPr>
          <p:spPr>
            <a:xfrm>
              <a:off x="8975202"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4" name="Oval 313">
              <a:extLst>
                <a:ext uri="{FF2B5EF4-FFF2-40B4-BE49-F238E27FC236}">
                  <a16:creationId xmlns:a16="http://schemas.microsoft.com/office/drawing/2014/main" id="{EBE5E596-9498-4C3D-A685-5F55CBC1F8E0}"/>
                </a:ext>
              </a:extLst>
            </p:cNvPr>
            <p:cNvSpPr/>
            <p:nvPr/>
          </p:nvSpPr>
          <p:spPr>
            <a:xfrm>
              <a:off x="9107149"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5" name="Oval 314">
              <a:extLst>
                <a:ext uri="{FF2B5EF4-FFF2-40B4-BE49-F238E27FC236}">
                  <a16:creationId xmlns:a16="http://schemas.microsoft.com/office/drawing/2014/main" id="{1CA97C11-64BB-443F-8FD6-2398841C83B2}"/>
                </a:ext>
              </a:extLst>
            </p:cNvPr>
            <p:cNvSpPr/>
            <p:nvPr/>
          </p:nvSpPr>
          <p:spPr>
            <a:xfrm>
              <a:off x="9239096"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6" name="Oval 315">
              <a:extLst>
                <a:ext uri="{FF2B5EF4-FFF2-40B4-BE49-F238E27FC236}">
                  <a16:creationId xmlns:a16="http://schemas.microsoft.com/office/drawing/2014/main" id="{263ABA87-9376-493A-A197-A72BD07BC3CB}"/>
                </a:ext>
              </a:extLst>
            </p:cNvPr>
            <p:cNvSpPr/>
            <p:nvPr/>
          </p:nvSpPr>
          <p:spPr>
            <a:xfrm>
              <a:off x="9371043"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7" name="Oval 316">
              <a:extLst>
                <a:ext uri="{FF2B5EF4-FFF2-40B4-BE49-F238E27FC236}">
                  <a16:creationId xmlns:a16="http://schemas.microsoft.com/office/drawing/2014/main" id="{7517F483-1405-4E5D-B932-9E3A9BBB51A2}"/>
                </a:ext>
              </a:extLst>
            </p:cNvPr>
            <p:cNvSpPr/>
            <p:nvPr/>
          </p:nvSpPr>
          <p:spPr>
            <a:xfrm>
              <a:off x="9501512"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8" name="Oval 317">
              <a:extLst>
                <a:ext uri="{FF2B5EF4-FFF2-40B4-BE49-F238E27FC236}">
                  <a16:creationId xmlns:a16="http://schemas.microsoft.com/office/drawing/2014/main" id="{E8C070A9-4FDF-400C-A622-164F33BE3315}"/>
                </a:ext>
              </a:extLst>
            </p:cNvPr>
            <p:cNvSpPr/>
            <p:nvPr/>
          </p:nvSpPr>
          <p:spPr>
            <a:xfrm>
              <a:off x="9633459"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9" name="Oval 318">
              <a:extLst>
                <a:ext uri="{FF2B5EF4-FFF2-40B4-BE49-F238E27FC236}">
                  <a16:creationId xmlns:a16="http://schemas.microsoft.com/office/drawing/2014/main" id="{119BD1D8-6030-4C2A-B7F1-F65814EBBC61}"/>
                </a:ext>
              </a:extLst>
            </p:cNvPr>
            <p:cNvSpPr/>
            <p:nvPr/>
          </p:nvSpPr>
          <p:spPr>
            <a:xfrm>
              <a:off x="9765406"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23" name="Oval 322">
              <a:extLst>
                <a:ext uri="{FF2B5EF4-FFF2-40B4-BE49-F238E27FC236}">
                  <a16:creationId xmlns:a16="http://schemas.microsoft.com/office/drawing/2014/main" id="{AAC3903E-B477-462F-81B3-1032FF2C7679}"/>
                </a:ext>
              </a:extLst>
            </p:cNvPr>
            <p:cNvSpPr/>
            <p:nvPr/>
          </p:nvSpPr>
          <p:spPr>
            <a:xfrm>
              <a:off x="9897353"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24" name="Oval 323">
              <a:extLst>
                <a:ext uri="{FF2B5EF4-FFF2-40B4-BE49-F238E27FC236}">
                  <a16:creationId xmlns:a16="http://schemas.microsoft.com/office/drawing/2014/main" id="{228659E4-0F14-4748-B725-916CFC41EBB4}"/>
                </a:ext>
              </a:extLst>
            </p:cNvPr>
            <p:cNvSpPr/>
            <p:nvPr/>
          </p:nvSpPr>
          <p:spPr>
            <a:xfrm>
              <a:off x="10027821"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25" name="Oval 324">
              <a:extLst>
                <a:ext uri="{FF2B5EF4-FFF2-40B4-BE49-F238E27FC236}">
                  <a16:creationId xmlns:a16="http://schemas.microsoft.com/office/drawing/2014/main" id="{0F60F3BC-35BB-4CA1-8304-4985D1F86323}"/>
                </a:ext>
              </a:extLst>
            </p:cNvPr>
            <p:cNvSpPr/>
            <p:nvPr/>
          </p:nvSpPr>
          <p:spPr>
            <a:xfrm>
              <a:off x="10159768"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26" name="Oval 325">
              <a:extLst>
                <a:ext uri="{FF2B5EF4-FFF2-40B4-BE49-F238E27FC236}">
                  <a16:creationId xmlns:a16="http://schemas.microsoft.com/office/drawing/2014/main" id="{16254EA9-3B6E-4E06-9A8F-278D796E0F8D}"/>
                </a:ext>
              </a:extLst>
            </p:cNvPr>
            <p:cNvSpPr/>
            <p:nvPr/>
          </p:nvSpPr>
          <p:spPr>
            <a:xfrm>
              <a:off x="10291715"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27" name="Oval 326">
              <a:extLst>
                <a:ext uri="{FF2B5EF4-FFF2-40B4-BE49-F238E27FC236}">
                  <a16:creationId xmlns:a16="http://schemas.microsoft.com/office/drawing/2014/main" id="{6F40D4D1-6EE4-49B7-9514-29030B0D011B}"/>
                </a:ext>
              </a:extLst>
            </p:cNvPr>
            <p:cNvSpPr/>
            <p:nvPr/>
          </p:nvSpPr>
          <p:spPr>
            <a:xfrm>
              <a:off x="10423663"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28" name="Oval 327">
              <a:extLst>
                <a:ext uri="{FF2B5EF4-FFF2-40B4-BE49-F238E27FC236}">
                  <a16:creationId xmlns:a16="http://schemas.microsoft.com/office/drawing/2014/main" id="{6CE99C63-2B94-40D3-B707-4B0538C3A37A}"/>
                </a:ext>
              </a:extLst>
            </p:cNvPr>
            <p:cNvSpPr/>
            <p:nvPr/>
          </p:nvSpPr>
          <p:spPr>
            <a:xfrm>
              <a:off x="10552693" y="4192897"/>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3" name="Oval 212">
              <a:extLst>
                <a:ext uri="{FF2B5EF4-FFF2-40B4-BE49-F238E27FC236}">
                  <a16:creationId xmlns:a16="http://schemas.microsoft.com/office/drawing/2014/main" id="{E105DFD5-EF2B-48E3-97A7-867356D60668}"/>
                </a:ext>
              </a:extLst>
            </p:cNvPr>
            <p:cNvSpPr/>
            <p:nvPr/>
          </p:nvSpPr>
          <p:spPr>
            <a:xfrm>
              <a:off x="8975202"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4" name="Oval 213">
              <a:extLst>
                <a:ext uri="{FF2B5EF4-FFF2-40B4-BE49-F238E27FC236}">
                  <a16:creationId xmlns:a16="http://schemas.microsoft.com/office/drawing/2014/main" id="{553E7195-B274-4E1E-8DB1-64D1A47864C2}"/>
                </a:ext>
              </a:extLst>
            </p:cNvPr>
            <p:cNvSpPr/>
            <p:nvPr/>
          </p:nvSpPr>
          <p:spPr>
            <a:xfrm>
              <a:off x="9107149"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5" name="Oval 214">
              <a:extLst>
                <a:ext uri="{FF2B5EF4-FFF2-40B4-BE49-F238E27FC236}">
                  <a16:creationId xmlns:a16="http://schemas.microsoft.com/office/drawing/2014/main" id="{94BBB06A-9A54-481B-9095-96107E468782}"/>
                </a:ext>
              </a:extLst>
            </p:cNvPr>
            <p:cNvSpPr/>
            <p:nvPr/>
          </p:nvSpPr>
          <p:spPr>
            <a:xfrm>
              <a:off x="9239096"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6" name="Oval 215">
              <a:extLst>
                <a:ext uri="{FF2B5EF4-FFF2-40B4-BE49-F238E27FC236}">
                  <a16:creationId xmlns:a16="http://schemas.microsoft.com/office/drawing/2014/main" id="{985083D1-F575-4CE8-9D2A-168B26741500}"/>
                </a:ext>
              </a:extLst>
            </p:cNvPr>
            <p:cNvSpPr/>
            <p:nvPr/>
          </p:nvSpPr>
          <p:spPr>
            <a:xfrm>
              <a:off x="9371043"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7" name="Oval 216">
              <a:extLst>
                <a:ext uri="{FF2B5EF4-FFF2-40B4-BE49-F238E27FC236}">
                  <a16:creationId xmlns:a16="http://schemas.microsoft.com/office/drawing/2014/main" id="{03A3B7D4-7A59-496D-917F-B3F9C65C7A91}"/>
                </a:ext>
              </a:extLst>
            </p:cNvPr>
            <p:cNvSpPr/>
            <p:nvPr/>
          </p:nvSpPr>
          <p:spPr>
            <a:xfrm>
              <a:off x="9501512"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8" name="Oval 217">
              <a:extLst>
                <a:ext uri="{FF2B5EF4-FFF2-40B4-BE49-F238E27FC236}">
                  <a16:creationId xmlns:a16="http://schemas.microsoft.com/office/drawing/2014/main" id="{31A97F4D-CC30-4578-BCE4-1F9CB5B169D1}"/>
                </a:ext>
              </a:extLst>
            </p:cNvPr>
            <p:cNvSpPr/>
            <p:nvPr/>
          </p:nvSpPr>
          <p:spPr>
            <a:xfrm>
              <a:off x="9633459"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9" name="Oval 218">
              <a:extLst>
                <a:ext uri="{FF2B5EF4-FFF2-40B4-BE49-F238E27FC236}">
                  <a16:creationId xmlns:a16="http://schemas.microsoft.com/office/drawing/2014/main" id="{91A4BA14-B5C8-420B-8C21-4B013A20BD2B}"/>
                </a:ext>
              </a:extLst>
            </p:cNvPr>
            <p:cNvSpPr/>
            <p:nvPr/>
          </p:nvSpPr>
          <p:spPr>
            <a:xfrm>
              <a:off x="9765406"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20" name="Oval 219">
              <a:extLst>
                <a:ext uri="{FF2B5EF4-FFF2-40B4-BE49-F238E27FC236}">
                  <a16:creationId xmlns:a16="http://schemas.microsoft.com/office/drawing/2014/main" id="{C65AD585-FF84-4854-8E4B-F4A202500CD7}"/>
                </a:ext>
              </a:extLst>
            </p:cNvPr>
            <p:cNvSpPr/>
            <p:nvPr/>
          </p:nvSpPr>
          <p:spPr>
            <a:xfrm>
              <a:off x="9897353"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21" name="Oval 220">
              <a:extLst>
                <a:ext uri="{FF2B5EF4-FFF2-40B4-BE49-F238E27FC236}">
                  <a16:creationId xmlns:a16="http://schemas.microsoft.com/office/drawing/2014/main" id="{3AA4A692-47CF-4B0C-BBE0-51FCFBBB1B8D}"/>
                </a:ext>
              </a:extLst>
            </p:cNvPr>
            <p:cNvSpPr/>
            <p:nvPr/>
          </p:nvSpPr>
          <p:spPr>
            <a:xfrm>
              <a:off x="10027821"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22" name="Oval 221">
              <a:extLst>
                <a:ext uri="{FF2B5EF4-FFF2-40B4-BE49-F238E27FC236}">
                  <a16:creationId xmlns:a16="http://schemas.microsoft.com/office/drawing/2014/main" id="{364B94F2-B592-4174-A2A5-BB5D9A676AB7}"/>
                </a:ext>
              </a:extLst>
            </p:cNvPr>
            <p:cNvSpPr/>
            <p:nvPr/>
          </p:nvSpPr>
          <p:spPr>
            <a:xfrm>
              <a:off x="10159768"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23" name="Oval 222">
              <a:extLst>
                <a:ext uri="{FF2B5EF4-FFF2-40B4-BE49-F238E27FC236}">
                  <a16:creationId xmlns:a16="http://schemas.microsoft.com/office/drawing/2014/main" id="{D54A1F11-E030-499B-8742-9FEEC5CD4841}"/>
                </a:ext>
              </a:extLst>
            </p:cNvPr>
            <p:cNvSpPr/>
            <p:nvPr/>
          </p:nvSpPr>
          <p:spPr>
            <a:xfrm>
              <a:off x="10291715"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24" name="Oval 223">
              <a:extLst>
                <a:ext uri="{FF2B5EF4-FFF2-40B4-BE49-F238E27FC236}">
                  <a16:creationId xmlns:a16="http://schemas.microsoft.com/office/drawing/2014/main" id="{08777652-C87E-4B6B-BB32-CF39B005A163}"/>
                </a:ext>
              </a:extLst>
            </p:cNvPr>
            <p:cNvSpPr/>
            <p:nvPr/>
          </p:nvSpPr>
          <p:spPr>
            <a:xfrm>
              <a:off x="10423663"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25" name="Oval 224">
              <a:extLst>
                <a:ext uri="{FF2B5EF4-FFF2-40B4-BE49-F238E27FC236}">
                  <a16:creationId xmlns:a16="http://schemas.microsoft.com/office/drawing/2014/main" id="{F6E97590-77A1-4A43-961F-09A92A0B9BD6}"/>
                </a:ext>
              </a:extLst>
            </p:cNvPr>
            <p:cNvSpPr/>
            <p:nvPr/>
          </p:nvSpPr>
          <p:spPr>
            <a:xfrm>
              <a:off x="10552693" y="3971503"/>
              <a:ext cx="134464" cy="134464"/>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96" name="Oval 295">
              <a:extLst>
                <a:ext uri="{FF2B5EF4-FFF2-40B4-BE49-F238E27FC236}">
                  <a16:creationId xmlns:a16="http://schemas.microsoft.com/office/drawing/2014/main" id="{0A2EB37F-F15D-4B05-A693-587635F449ED}"/>
                </a:ext>
              </a:extLst>
            </p:cNvPr>
            <p:cNvSpPr/>
            <p:nvPr/>
          </p:nvSpPr>
          <p:spPr>
            <a:xfrm>
              <a:off x="8975202" y="3741962"/>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97" name="Oval 296">
              <a:extLst>
                <a:ext uri="{FF2B5EF4-FFF2-40B4-BE49-F238E27FC236}">
                  <a16:creationId xmlns:a16="http://schemas.microsoft.com/office/drawing/2014/main" id="{2E2930F6-96ED-49EC-BD6B-7659876051C4}"/>
                </a:ext>
              </a:extLst>
            </p:cNvPr>
            <p:cNvSpPr/>
            <p:nvPr/>
          </p:nvSpPr>
          <p:spPr>
            <a:xfrm>
              <a:off x="9107149" y="3741962"/>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98" name="Oval 297">
              <a:extLst>
                <a:ext uri="{FF2B5EF4-FFF2-40B4-BE49-F238E27FC236}">
                  <a16:creationId xmlns:a16="http://schemas.microsoft.com/office/drawing/2014/main" id="{67935526-BEA7-48A8-B176-FC4A751D41E3}"/>
                </a:ext>
              </a:extLst>
            </p:cNvPr>
            <p:cNvSpPr/>
            <p:nvPr/>
          </p:nvSpPr>
          <p:spPr>
            <a:xfrm>
              <a:off x="9239096" y="374196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99" name="Oval 298">
              <a:extLst>
                <a:ext uri="{FF2B5EF4-FFF2-40B4-BE49-F238E27FC236}">
                  <a16:creationId xmlns:a16="http://schemas.microsoft.com/office/drawing/2014/main" id="{C64BECFA-C055-4D3A-B5A9-1C379B757B03}"/>
                </a:ext>
              </a:extLst>
            </p:cNvPr>
            <p:cNvSpPr/>
            <p:nvPr/>
          </p:nvSpPr>
          <p:spPr>
            <a:xfrm>
              <a:off x="9371043" y="374196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00" name="Oval 299">
              <a:extLst>
                <a:ext uri="{FF2B5EF4-FFF2-40B4-BE49-F238E27FC236}">
                  <a16:creationId xmlns:a16="http://schemas.microsoft.com/office/drawing/2014/main" id="{815D8E10-64D8-4445-90EE-119C1AD585E3}"/>
                </a:ext>
              </a:extLst>
            </p:cNvPr>
            <p:cNvSpPr/>
            <p:nvPr/>
          </p:nvSpPr>
          <p:spPr>
            <a:xfrm>
              <a:off x="9501512" y="374196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01" name="Oval 300">
              <a:extLst>
                <a:ext uri="{FF2B5EF4-FFF2-40B4-BE49-F238E27FC236}">
                  <a16:creationId xmlns:a16="http://schemas.microsoft.com/office/drawing/2014/main" id="{EF6E1C0E-A967-46F8-A08C-FBCD289810EA}"/>
                </a:ext>
              </a:extLst>
            </p:cNvPr>
            <p:cNvSpPr/>
            <p:nvPr/>
          </p:nvSpPr>
          <p:spPr>
            <a:xfrm>
              <a:off x="9633459" y="374196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02" name="Oval 301">
              <a:extLst>
                <a:ext uri="{FF2B5EF4-FFF2-40B4-BE49-F238E27FC236}">
                  <a16:creationId xmlns:a16="http://schemas.microsoft.com/office/drawing/2014/main" id="{5D87524C-AC9E-4A4E-A3DA-5BB1E7DD620D}"/>
                </a:ext>
              </a:extLst>
            </p:cNvPr>
            <p:cNvSpPr/>
            <p:nvPr/>
          </p:nvSpPr>
          <p:spPr>
            <a:xfrm>
              <a:off x="9765406" y="374196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03" name="Oval 302">
              <a:extLst>
                <a:ext uri="{FF2B5EF4-FFF2-40B4-BE49-F238E27FC236}">
                  <a16:creationId xmlns:a16="http://schemas.microsoft.com/office/drawing/2014/main" id="{2B755DC2-5B43-405A-B2F1-DA2C7168BA73}"/>
                </a:ext>
              </a:extLst>
            </p:cNvPr>
            <p:cNvSpPr/>
            <p:nvPr/>
          </p:nvSpPr>
          <p:spPr>
            <a:xfrm>
              <a:off x="9897353" y="374196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08" name="Oval 307">
              <a:extLst>
                <a:ext uri="{FF2B5EF4-FFF2-40B4-BE49-F238E27FC236}">
                  <a16:creationId xmlns:a16="http://schemas.microsoft.com/office/drawing/2014/main" id="{3047491A-A9B1-4DA2-8DBC-653E5CE5DA20}"/>
                </a:ext>
              </a:extLst>
            </p:cNvPr>
            <p:cNvSpPr/>
            <p:nvPr/>
          </p:nvSpPr>
          <p:spPr>
            <a:xfrm>
              <a:off x="10027821" y="374196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09" name="Oval 308">
              <a:extLst>
                <a:ext uri="{FF2B5EF4-FFF2-40B4-BE49-F238E27FC236}">
                  <a16:creationId xmlns:a16="http://schemas.microsoft.com/office/drawing/2014/main" id="{90FCA8BB-33E7-48AB-80D4-B8ACDE8179C3}"/>
                </a:ext>
              </a:extLst>
            </p:cNvPr>
            <p:cNvSpPr/>
            <p:nvPr/>
          </p:nvSpPr>
          <p:spPr>
            <a:xfrm>
              <a:off x="10159768" y="374196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0" name="Oval 309">
              <a:extLst>
                <a:ext uri="{FF2B5EF4-FFF2-40B4-BE49-F238E27FC236}">
                  <a16:creationId xmlns:a16="http://schemas.microsoft.com/office/drawing/2014/main" id="{80BB0E9D-B5D1-48D2-B150-C369125F7FA4}"/>
                </a:ext>
              </a:extLst>
            </p:cNvPr>
            <p:cNvSpPr/>
            <p:nvPr/>
          </p:nvSpPr>
          <p:spPr>
            <a:xfrm>
              <a:off x="10291715" y="374196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1" name="Oval 310">
              <a:extLst>
                <a:ext uri="{FF2B5EF4-FFF2-40B4-BE49-F238E27FC236}">
                  <a16:creationId xmlns:a16="http://schemas.microsoft.com/office/drawing/2014/main" id="{3CA4D8D9-987A-4714-B601-4DEBA0106C7D}"/>
                </a:ext>
              </a:extLst>
            </p:cNvPr>
            <p:cNvSpPr/>
            <p:nvPr/>
          </p:nvSpPr>
          <p:spPr>
            <a:xfrm>
              <a:off x="10423663" y="3741962"/>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312" name="Oval 311">
              <a:extLst>
                <a:ext uri="{FF2B5EF4-FFF2-40B4-BE49-F238E27FC236}">
                  <a16:creationId xmlns:a16="http://schemas.microsoft.com/office/drawing/2014/main" id="{3ADC97B8-31CE-41BF-A685-C4CFC2BFFE2E}"/>
                </a:ext>
              </a:extLst>
            </p:cNvPr>
            <p:cNvSpPr/>
            <p:nvPr/>
          </p:nvSpPr>
          <p:spPr>
            <a:xfrm>
              <a:off x="10552693" y="3741962"/>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39" name="Oval 238">
              <a:extLst>
                <a:ext uri="{FF2B5EF4-FFF2-40B4-BE49-F238E27FC236}">
                  <a16:creationId xmlns:a16="http://schemas.microsoft.com/office/drawing/2014/main" id="{BC053CDE-AE8E-4399-96A5-409196D312E8}"/>
                </a:ext>
              </a:extLst>
            </p:cNvPr>
            <p:cNvSpPr/>
            <p:nvPr/>
          </p:nvSpPr>
          <p:spPr>
            <a:xfrm>
              <a:off x="9037681" y="3627872"/>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0" name="Oval 239">
              <a:extLst>
                <a:ext uri="{FF2B5EF4-FFF2-40B4-BE49-F238E27FC236}">
                  <a16:creationId xmlns:a16="http://schemas.microsoft.com/office/drawing/2014/main" id="{2C913817-E7A7-4D02-A4F6-E78CDFCB3DDC}"/>
                </a:ext>
              </a:extLst>
            </p:cNvPr>
            <p:cNvSpPr/>
            <p:nvPr/>
          </p:nvSpPr>
          <p:spPr>
            <a:xfrm>
              <a:off x="9169628"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1" name="Oval 240">
              <a:extLst>
                <a:ext uri="{FF2B5EF4-FFF2-40B4-BE49-F238E27FC236}">
                  <a16:creationId xmlns:a16="http://schemas.microsoft.com/office/drawing/2014/main" id="{89CECB96-EC8D-4636-8091-D985233B4D62}"/>
                </a:ext>
              </a:extLst>
            </p:cNvPr>
            <p:cNvSpPr/>
            <p:nvPr/>
          </p:nvSpPr>
          <p:spPr>
            <a:xfrm>
              <a:off x="9301575" y="362787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2" name="Oval 241">
              <a:extLst>
                <a:ext uri="{FF2B5EF4-FFF2-40B4-BE49-F238E27FC236}">
                  <a16:creationId xmlns:a16="http://schemas.microsoft.com/office/drawing/2014/main" id="{40C5D02C-D4E0-473E-B8F8-6A1EA9B916BC}"/>
                </a:ext>
              </a:extLst>
            </p:cNvPr>
            <p:cNvSpPr/>
            <p:nvPr/>
          </p:nvSpPr>
          <p:spPr>
            <a:xfrm>
              <a:off x="9433522"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3" name="Oval 242">
              <a:extLst>
                <a:ext uri="{FF2B5EF4-FFF2-40B4-BE49-F238E27FC236}">
                  <a16:creationId xmlns:a16="http://schemas.microsoft.com/office/drawing/2014/main" id="{66378612-233A-4165-9169-314A9A9D1ABE}"/>
                </a:ext>
              </a:extLst>
            </p:cNvPr>
            <p:cNvSpPr/>
            <p:nvPr/>
          </p:nvSpPr>
          <p:spPr>
            <a:xfrm>
              <a:off x="9563991" y="3627872"/>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4" name="Oval 243">
              <a:extLst>
                <a:ext uri="{FF2B5EF4-FFF2-40B4-BE49-F238E27FC236}">
                  <a16:creationId xmlns:a16="http://schemas.microsoft.com/office/drawing/2014/main" id="{3BA41869-123C-45D1-AC18-511391E3B95E}"/>
                </a:ext>
              </a:extLst>
            </p:cNvPr>
            <p:cNvSpPr/>
            <p:nvPr/>
          </p:nvSpPr>
          <p:spPr>
            <a:xfrm>
              <a:off x="9695938"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5" name="Oval 244">
              <a:extLst>
                <a:ext uri="{FF2B5EF4-FFF2-40B4-BE49-F238E27FC236}">
                  <a16:creationId xmlns:a16="http://schemas.microsoft.com/office/drawing/2014/main" id="{2D7F282C-5879-4B6F-98CD-3BD43D413ABE}"/>
                </a:ext>
              </a:extLst>
            </p:cNvPr>
            <p:cNvSpPr/>
            <p:nvPr/>
          </p:nvSpPr>
          <p:spPr>
            <a:xfrm>
              <a:off x="9827885" y="362787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6" name="Oval 245">
              <a:extLst>
                <a:ext uri="{FF2B5EF4-FFF2-40B4-BE49-F238E27FC236}">
                  <a16:creationId xmlns:a16="http://schemas.microsoft.com/office/drawing/2014/main" id="{18A9170A-4172-4438-A927-735F578A1234}"/>
                </a:ext>
              </a:extLst>
            </p:cNvPr>
            <p:cNvSpPr/>
            <p:nvPr/>
          </p:nvSpPr>
          <p:spPr>
            <a:xfrm>
              <a:off x="9959832"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7" name="Oval 246">
              <a:extLst>
                <a:ext uri="{FF2B5EF4-FFF2-40B4-BE49-F238E27FC236}">
                  <a16:creationId xmlns:a16="http://schemas.microsoft.com/office/drawing/2014/main" id="{E066297D-5737-4E3F-95DE-630253ADDF21}"/>
                </a:ext>
              </a:extLst>
            </p:cNvPr>
            <p:cNvSpPr/>
            <p:nvPr/>
          </p:nvSpPr>
          <p:spPr>
            <a:xfrm>
              <a:off x="10090300" y="3627872"/>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8" name="Oval 247">
              <a:extLst>
                <a:ext uri="{FF2B5EF4-FFF2-40B4-BE49-F238E27FC236}">
                  <a16:creationId xmlns:a16="http://schemas.microsoft.com/office/drawing/2014/main" id="{05DAD8F5-A279-48BF-82D8-DCCA5A0554E9}"/>
                </a:ext>
              </a:extLst>
            </p:cNvPr>
            <p:cNvSpPr/>
            <p:nvPr/>
          </p:nvSpPr>
          <p:spPr>
            <a:xfrm>
              <a:off x="10222247"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49" name="Oval 248">
              <a:extLst>
                <a:ext uri="{FF2B5EF4-FFF2-40B4-BE49-F238E27FC236}">
                  <a16:creationId xmlns:a16="http://schemas.microsoft.com/office/drawing/2014/main" id="{CFB2BB37-07F3-44FD-89CA-E7C7A676D748}"/>
                </a:ext>
              </a:extLst>
            </p:cNvPr>
            <p:cNvSpPr/>
            <p:nvPr/>
          </p:nvSpPr>
          <p:spPr>
            <a:xfrm>
              <a:off x="10354195" y="3627872"/>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50" name="Oval 249">
              <a:extLst>
                <a:ext uri="{FF2B5EF4-FFF2-40B4-BE49-F238E27FC236}">
                  <a16:creationId xmlns:a16="http://schemas.microsoft.com/office/drawing/2014/main" id="{F7596562-B65C-4DEE-B616-2EAC9E813C32}"/>
                </a:ext>
              </a:extLst>
            </p:cNvPr>
            <p:cNvSpPr/>
            <p:nvPr/>
          </p:nvSpPr>
          <p:spPr>
            <a:xfrm>
              <a:off x="10486142" y="3627872"/>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75" name="Oval 274">
              <a:extLst>
                <a:ext uri="{FF2B5EF4-FFF2-40B4-BE49-F238E27FC236}">
                  <a16:creationId xmlns:a16="http://schemas.microsoft.com/office/drawing/2014/main" id="{7DFE1F6A-0127-42B6-9711-A0B972304920}"/>
                </a:ext>
              </a:extLst>
            </p:cNvPr>
            <p:cNvSpPr/>
            <p:nvPr/>
          </p:nvSpPr>
          <p:spPr>
            <a:xfrm>
              <a:off x="8975202" y="351649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76" name="Oval 275">
              <a:extLst>
                <a:ext uri="{FF2B5EF4-FFF2-40B4-BE49-F238E27FC236}">
                  <a16:creationId xmlns:a16="http://schemas.microsoft.com/office/drawing/2014/main" id="{B463D33F-F269-4141-A9CD-A1955703E064}"/>
                </a:ext>
              </a:extLst>
            </p:cNvPr>
            <p:cNvSpPr/>
            <p:nvPr/>
          </p:nvSpPr>
          <p:spPr>
            <a:xfrm>
              <a:off x="9107149" y="351649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79" name="Oval 278">
              <a:extLst>
                <a:ext uri="{FF2B5EF4-FFF2-40B4-BE49-F238E27FC236}">
                  <a16:creationId xmlns:a16="http://schemas.microsoft.com/office/drawing/2014/main" id="{C47284B4-4D9A-4BE1-8F93-96D953B971EF}"/>
                </a:ext>
              </a:extLst>
            </p:cNvPr>
            <p:cNvSpPr/>
            <p:nvPr/>
          </p:nvSpPr>
          <p:spPr>
            <a:xfrm>
              <a:off x="9239096" y="3516495"/>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80" name="Oval 279">
              <a:extLst>
                <a:ext uri="{FF2B5EF4-FFF2-40B4-BE49-F238E27FC236}">
                  <a16:creationId xmlns:a16="http://schemas.microsoft.com/office/drawing/2014/main" id="{BA5249C3-EFEE-4DF9-8C92-2AACD67A4E52}"/>
                </a:ext>
              </a:extLst>
            </p:cNvPr>
            <p:cNvSpPr/>
            <p:nvPr/>
          </p:nvSpPr>
          <p:spPr>
            <a:xfrm>
              <a:off x="9371043" y="3516495"/>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81" name="Oval 280">
              <a:extLst>
                <a:ext uri="{FF2B5EF4-FFF2-40B4-BE49-F238E27FC236}">
                  <a16:creationId xmlns:a16="http://schemas.microsoft.com/office/drawing/2014/main" id="{A2178349-69D8-4926-9CE7-B1296C0DEE03}"/>
                </a:ext>
              </a:extLst>
            </p:cNvPr>
            <p:cNvSpPr/>
            <p:nvPr/>
          </p:nvSpPr>
          <p:spPr>
            <a:xfrm>
              <a:off x="9501512" y="351649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82" name="Oval 281">
              <a:extLst>
                <a:ext uri="{FF2B5EF4-FFF2-40B4-BE49-F238E27FC236}">
                  <a16:creationId xmlns:a16="http://schemas.microsoft.com/office/drawing/2014/main" id="{78660E6F-D7AB-477F-B818-49C9D85FC71D}"/>
                </a:ext>
              </a:extLst>
            </p:cNvPr>
            <p:cNvSpPr/>
            <p:nvPr/>
          </p:nvSpPr>
          <p:spPr>
            <a:xfrm>
              <a:off x="9633459" y="3516495"/>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83" name="Oval 282">
              <a:extLst>
                <a:ext uri="{FF2B5EF4-FFF2-40B4-BE49-F238E27FC236}">
                  <a16:creationId xmlns:a16="http://schemas.microsoft.com/office/drawing/2014/main" id="{E1171E69-21C2-4715-8B99-DC1EE3DC2727}"/>
                </a:ext>
              </a:extLst>
            </p:cNvPr>
            <p:cNvSpPr/>
            <p:nvPr/>
          </p:nvSpPr>
          <p:spPr>
            <a:xfrm>
              <a:off x="9765406" y="351649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84" name="Oval 283">
              <a:extLst>
                <a:ext uri="{FF2B5EF4-FFF2-40B4-BE49-F238E27FC236}">
                  <a16:creationId xmlns:a16="http://schemas.microsoft.com/office/drawing/2014/main" id="{0F94431E-5F89-4EC8-9681-D8001E81007A}"/>
                </a:ext>
              </a:extLst>
            </p:cNvPr>
            <p:cNvSpPr/>
            <p:nvPr/>
          </p:nvSpPr>
          <p:spPr>
            <a:xfrm>
              <a:off x="9897353" y="3516495"/>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88" name="Oval 287">
              <a:extLst>
                <a:ext uri="{FF2B5EF4-FFF2-40B4-BE49-F238E27FC236}">
                  <a16:creationId xmlns:a16="http://schemas.microsoft.com/office/drawing/2014/main" id="{FA767F1B-61FB-4E33-A3C0-FD65E389E499}"/>
                </a:ext>
              </a:extLst>
            </p:cNvPr>
            <p:cNvSpPr/>
            <p:nvPr/>
          </p:nvSpPr>
          <p:spPr>
            <a:xfrm>
              <a:off x="10027821" y="351649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89" name="Oval 288">
              <a:extLst>
                <a:ext uri="{FF2B5EF4-FFF2-40B4-BE49-F238E27FC236}">
                  <a16:creationId xmlns:a16="http://schemas.microsoft.com/office/drawing/2014/main" id="{85F2BE75-D8C3-4DF7-A449-315FA7F6118E}"/>
                </a:ext>
              </a:extLst>
            </p:cNvPr>
            <p:cNvSpPr/>
            <p:nvPr/>
          </p:nvSpPr>
          <p:spPr>
            <a:xfrm>
              <a:off x="10159768" y="3516495"/>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90" name="Oval 289">
              <a:extLst>
                <a:ext uri="{FF2B5EF4-FFF2-40B4-BE49-F238E27FC236}">
                  <a16:creationId xmlns:a16="http://schemas.microsoft.com/office/drawing/2014/main" id="{2151C688-94C4-4A35-8591-E5F1695B07C3}"/>
                </a:ext>
              </a:extLst>
            </p:cNvPr>
            <p:cNvSpPr/>
            <p:nvPr/>
          </p:nvSpPr>
          <p:spPr>
            <a:xfrm>
              <a:off x="10291715" y="3516495"/>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91" name="Oval 290">
              <a:extLst>
                <a:ext uri="{FF2B5EF4-FFF2-40B4-BE49-F238E27FC236}">
                  <a16:creationId xmlns:a16="http://schemas.microsoft.com/office/drawing/2014/main" id="{6154EBAA-76D2-4B6A-852C-F7055B1DEEA9}"/>
                </a:ext>
              </a:extLst>
            </p:cNvPr>
            <p:cNvSpPr/>
            <p:nvPr/>
          </p:nvSpPr>
          <p:spPr>
            <a:xfrm>
              <a:off x="10423663" y="351649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92" name="Oval 291">
              <a:extLst>
                <a:ext uri="{FF2B5EF4-FFF2-40B4-BE49-F238E27FC236}">
                  <a16:creationId xmlns:a16="http://schemas.microsoft.com/office/drawing/2014/main" id="{9E14FA3D-751E-4D6C-930C-9E296B160190}"/>
                </a:ext>
              </a:extLst>
            </p:cNvPr>
            <p:cNvSpPr/>
            <p:nvPr/>
          </p:nvSpPr>
          <p:spPr>
            <a:xfrm>
              <a:off x="10552693" y="351649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52" name="Oval 251">
              <a:extLst>
                <a:ext uri="{FF2B5EF4-FFF2-40B4-BE49-F238E27FC236}">
                  <a16:creationId xmlns:a16="http://schemas.microsoft.com/office/drawing/2014/main" id="{F76770E4-C899-494D-A477-3B6A2B74F157}"/>
                </a:ext>
              </a:extLst>
            </p:cNvPr>
            <p:cNvSpPr/>
            <p:nvPr/>
          </p:nvSpPr>
          <p:spPr>
            <a:xfrm>
              <a:off x="9101518"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53" name="Oval 252">
              <a:extLst>
                <a:ext uri="{FF2B5EF4-FFF2-40B4-BE49-F238E27FC236}">
                  <a16:creationId xmlns:a16="http://schemas.microsoft.com/office/drawing/2014/main" id="{EBC98161-ADD9-445C-AEF4-6239C4A131AF}"/>
                </a:ext>
              </a:extLst>
            </p:cNvPr>
            <p:cNvSpPr/>
            <p:nvPr/>
          </p:nvSpPr>
          <p:spPr>
            <a:xfrm>
              <a:off x="9233465"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54" name="Oval 253">
              <a:extLst>
                <a:ext uri="{FF2B5EF4-FFF2-40B4-BE49-F238E27FC236}">
                  <a16:creationId xmlns:a16="http://schemas.microsoft.com/office/drawing/2014/main" id="{B620490B-DDF0-4CF5-B7D1-93EFE9F68466}"/>
                </a:ext>
              </a:extLst>
            </p:cNvPr>
            <p:cNvSpPr/>
            <p:nvPr/>
          </p:nvSpPr>
          <p:spPr>
            <a:xfrm>
              <a:off x="9365412"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55" name="Oval 254">
              <a:extLst>
                <a:ext uri="{FF2B5EF4-FFF2-40B4-BE49-F238E27FC236}">
                  <a16:creationId xmlns:a16="http://schemas.microsoft.com/office/drawing/2014/main" id="{65E1C91C-DE9F-408B-A097-503B46ED4450}"/>
                </a:ext>
              </a:extLst>
            </p:cNvPr>
            <p:cNvSpPr/>
            <p:nvPr/>
          </p:nvSpPr>
          <p:spPr>
            <a:xfrm>
              <a:off x="9497359"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56" name="Oval 255">
              <a:extLst>
                <a:ext uri="{FF2B5EF4-FFF2-40B4-BE49-F238E27FC236}">
                  <a16:creationId xmlns:a16="http://schemas.microsoft.com/office/drawing/2014/main" id="{1A66B513-50D1-424F-98CE-95611A10BC79}"/>
                </a:ext>
              </a:extLst>
            </p:cNvPr>
            <p:cNvSpPr/>
            <p:nvPr/>
          </p:nvSpPr>
          <p:spPr>
            <a:xfrm>
              <a:off x="9627828"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57" name="Oval 256">
              <a:extLst>
                <a:ext uri="{FF2B5EF4-FFF2-40B4-BE49-F238E27FC236}">
                  <a16:creationId xmlns:a16="http://schemas.microsoft.com/office/drawing/2014/main" id="{581EF90B-17F0-4554-8BDC-D7A5E34364CB}"/>
                </a:ext>
              </a:extLst>
            </p:cNvPr>
            <p:cNvSpPr/>
            <p:nvPr/>
          </p:nvSpPr>
          <p:spPr>
            <a:xfrm>
              <a:off x="9759775"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58" name="Oval 257">
              <a:extLst>
                <a:ext uri="{FF2B5EF4-FFF2-40B4-BE49-F238E27FC236}">
                  <a16:creationId xmlns:a16="http://schemas.microsoft.com/office/drawing/2014/main" id="{C4D315FE-8329-4A65-B281-B48503AFF778}"/>
                </a:ext>
              </a:extLst>
            </p:cNvPr>
            <p:cNvSpPr/>
            <p:nvPr/>
          </p:nvSpPr>
          <p:spPr>
            <a:xfrm>
              <a:off x="9891722"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59" name="Oval 258">
              <a:extLst>
                <a:ext uri="{FF2B5EF4-FFF2-40B4-BE49-F238E27FC236}">
                  <a16:creationId xmlns:a16="http://schemas.microsoft.com/office/drawing/2014/main" id="{718CC070-519A-4511-A261-B5E765F776AA}"/>
                </a:ext>
              </a:extLst>
            </p:cNvPr>
            <p:cNvSpPr/>
            <p:nvPr/>
          </p:nvSpPr>
          <p:spPr>
            <a:xfrm>
              <a:off x="10023669"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60" name="Oval 259">
              <a:extLst>
                <a:ext uri="{FF2B5EF4-FFF2-40B4-BE49-F238E27FC236}">
                  <a16:creationId xmlns:a16="http://schemas.microsoft.com/office/drawing/2014/main" id="{1E3C4EBE-12D9-4943-BA02-FA8C03CF44AC}"/>
                </a:ext>
              </a:extLst>
            </p:cNvPr>
            <p:cNvSpPr/>
            <p:nvPr/>
          </p:nvSpPr>
          <p:spPr>
            <a:xfrm>
              <a:off x="10154137" y="4421078"/>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61" name="Oval 260">
              <a:extLst>
                <a:ext uri="{FF2B5EF4-FFF2-40B4-BE49-F238E27FC236}">
                  <a16:creationId xmlns:a16="http://schemas.microsoft.com/office/drawing/2014/main" id="{7F28FFF2-21E1-4A5E-AFFC-97A7B0C6622A}"/>
                </a:ext>
              </a:extLst>
            </p:cNvPr>
            <p:cNvSpPr/>
            <p:nvPr/>
          </p:nvSpPr>
          <p:spPr>
            <a:xfrm>
              <a:off x="10286084"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62" name="Oval 261">
              <a:extLst>
                <a:ext uri="{FF2B5EF4-FFF2-40B4-BE49-F238E27FC236}">
                  <a16:creationId xmlns:a16="http://schemas.microsoft.com/office/drawing/2014/main" id="{473BACA2-7556-4F80-9E40-E07A3C7CDCB1}"/>
                </a:ext>
              </a:extLst>
            </p:cNvPr>
            <p:cNvSpPr/>
            <p:nvPr/>
          </p:nvSpPr>
          <p:spPr>
            <a:xfrm>
              <a:off x="10418032" y="4421078"/>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63" name="Oval 262">
              <a:extLst>
                <a:ext uri="{FF2B5EF4-FFF2-40B4-BE49-F238E27FC236}">
                  <a16:creationId xmlns:a16="http://schemas.microsoft.com/office/drawing/2014/main" id="{0E24C188-C13B-4656-A88C-A731C8673765}"/>
                </a:ext>
              </a:extLst>
            </p:cNvPr>
            <p:cNvSpPr/>
            <p:nvPr/>
          </p:nvSpPr>
          <p:spPr>
            <a:xfrm>
              <a:off x="9425174" y="4537885"/>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64" name="Oval 263">
              <a:extLst>
                <a:ext uri="{FF2B5EF4-FFF2-40B4-BE49-F238E27FC236}">
                  <a16:creationId xmlns:a16="http://schemas.microsoft.com/office/drawing/2014/main" id="{EBB49358-F9F7-47E3-A31C-4771674FC03D}"/>
                </a:ext>
              </a:extLst>
            </p:cNvPr>
            <p:cNvSpPr/>
            <p:nvPr/>
          </p:nvSpPr>
          <p:spPr>
            <a:xfrm>
              <a:off x="9557121" y="453788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65" name="Oval 264">
              <a:extLst>
                <a:ext uri="{FF2B5EF4-FFF2-40B4-BE49-F238E27FC236}">
                  <a16:creationId xmlns:a16="http://schemas.microsoft.com/office/drawing/2014/main" id="{7EF685E1-92C4-4383-A394-BB84097EA495}"/>
                </a:ext>
              </a:extLst>
            </p:cNvPr>
            <p:cNvSpPr/>
            <p:nvPr/>
          </p:nvSpPr>
          <p:spPr>
            <a:xfrm>
              <a:off x="9687590" y="4537885"/>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66" name="Oval 265">
              <a:extLst>
                <a:ext uri="{FF2B5EF4-FFF2-40B4-BE49-F238E27FC236}">
                  <a16:creationId xmlns:a16="http://schemas.microsoft.com/office/drawing/2014/main" id="{646DE3F6-59BF-4F21-B174-C51111A1E691}"/>
                </a:ext>
              </a:extLst>
            </p:cNvPr>
            <p:cNvSpPr/>
            <p:nvPr/>
          </p:nvSpPr>
          <p:spPr>
            <a:xfrm>
              <a:off x="9819537" y="4537885"/>
              <a:ext cx="134464" cy="1344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67" name="Oval 266">
              <a:extLst>
                <a:ext uri="{FF2B5EF4-FFF2-40B4-BE49-F238E27FC236}">
                  <a16:creationId xmlns:a16="http://schemas.microsoft.com/office/drawing/2014/main" id="{01CFB9C9-BD7C-4950-A134-E313E32708D8}"/>
                </a:ext>
              </a:extLst>
            </p:cNvPr>
            <p:cNvSpPr/>
            <p:nvPr/>
          </p:nvSpPr>
          <p:spPr>
            <a:xfrm>
              <a:off x="9951484" y="4537885"/>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68" name="Oval 267">
              <a:extLst>
                <a:ext uri="{FF2B5EF4-FFF2-40B4-BE49-F238E27FC236}">
                  <a16:creationId xmlns:a16="http://schemas.microsoft.com/office/drawing/2014/main" id="{CD8F69C5-CC13-4B0C-9CAA-D19D203A7D7D}"/>
                </a:ext>
              </a:extLst>
            </p:cNvPr>
            <p:cNvSpPr/>
            <p:nvPr/>
          </p:nvSpPr>
          <p:spPr>
            <a:xfrm>
              <a:off x="10083431" y="4537885"/>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01" name="Oval 200">
              <a:extLst>
                <a:ext uri="{FF2B5EF4-FFF2-40B4-BE49-F238E27FC236}">
                  <a16:creationId xmlns:a16="http://schemas.microsoft.com/office/drawing/2014/main" id="{20FB8BD7-1E16-43F5-9EFF-780F4436F87E}"/>
                </a:ext>
              </a:extLst>
            </p:cNvPr>
            <p:cNvSpPr/>
            <p:nvPr/>
          </p:nvSpPr>
          <p:spPr>
            <a:xfrm>
              <a:off x="9037681" y="4078806"/>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02" name="Oval 201">
              <a:extLst>
                <a:ext uri="{FF2B5EF4-FFF2-40B4-BE49-F238E27FC236}">
                  <a16:creationId xmlns:a16="http://schemas.microsoft.com/office/drawing/2014/main" id="{D8CB8FF3-3B7B-41BF-9009-8FA0E5EF47B2}"/>
                </a:ext>
              </a:extLst>
            </p:cNvPr>
            <p:cNvSpPr/>
            <p:nvPr/>
          </p:nvSpPr>
          <p:spPr>
            <a:xfrm>
              <a:off x="9169628"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03" name="Oval 202">
              <a:extLst>
                <a:ext uri="{FF2B5EF4-FFF2-40B4-BE49-F238E27FC236}">
                  <a16:creationId xmlns:a16="http://schemas.microsoft.com/office/drawing/2014/main" id="{12451730-9746-40CD-9E7A-1FF9A944B43B}"/>
                </a:ext>
              </a:extLst>
            </p:cNvPr>
            <p:cNvSpPr/>
            <p:nvPr/>
          </p:nvSpPr>
          <p:spPr>
            <a:xfrm>
              <a:off x="9301575"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04" name="Oval 203">
              <a:extLst>
                <a:ext uri="{FF2B5EF4-FFF2-40B4-BE49-F238E27FC236}">
                  <a16:creationId xmlns:a16="http://schemas.microsoft.com/office/drawing/2014/main" id="{4382BBF5-0B70-4F73-9975-9E21C104E042}"/>
                </a:ext>
              </a:extLst>
            </p:cNvPr>
            <p:cNvSpPr/>
            <p:nvPr/>
          </p:nvSpPr>
          <p:spPr>
            <a:xfrm>
              <a:off x="9433522"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05" name="Oval 204">
              <a:extLst>
                <a:ext uri="{FF2B5EF4-FFF2-40B4-BE49-F238E27FC236}">
                  <a16:creationId xmlns:a16="http://schemas.microsoft.com/office/drawing/2014/main" id="{386F2090-9C49-4006-A08C-3D2CBC09CBD6}"/>
                </a:ext>
              </a:extLst>
            </p:cNvPr>
            <p:cNvSpPr/>
            <p:nvPr/>
          </p:nvSpPr>
          <p:spPr>
            <a:xfrm>
              <a:off x="9563991" y="4078806"/>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06" name="Oval 205">
              <a:extLst>
                <a:ext uri="{FF2B5EF4-FFF2-40B4-BE49-F238E27FC236}">
                  <a16:creationId xmlns:a16="http://schemas.microsoft.com/office/drawing/2014/main" id="{526F2042-83CF-4A78-81E6-7B3C39397162}"/>
                </a:ext>
              </a:extLst>
            </p:cNvPr>
            <p:cNvSpPr/>
            <p:nvPr/>
          </p:nvSpPr>
          <p:spPr>
            <a:xfrm>
              <a:off x="9695938" y="4078806"/>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07" name="Oval 206">
              <a:extLst>
                <a:ext uri="{FF2B5EF4-FFF2-40B4-BE49-F238E27FC236}">
                  <a16:creationId xmlns:a16="http://schemas.microsoft.com/office/drawing/2014/main" id="{C2331FC1-516A-4309-A8D0-4482089997CF}"/>
                </a:ext>
              </a:extLst>
            </p:cNvPr>
            <p:cNvSpPr/>
            <p:nvPr/>
          </p:nvSpPr>
          <p:spPr>
            <a:xfrm>
              <a:off x="9827885" y="4078806"/>
              <a:ext cx="134464" cy="134464"/>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08" name="Oval 207">
              <a:extLst>
                <a:ext uri="{FF2B5EF4-FFF2-40B4-BE49-F238E27FC236}">
                  <a16:creationId xmlns:a16="http://schemas.microsoft.com/office/drawing/2014/main" id="{5B30B41E-75BE-4D2E-AB73-DA4140DE1A27}"/>
                </a:ext>
              </a:extLst>
            </p:cNvPr>
            <p:cNvSpPr/>
            <p:nvPr/>
          </p:nvSpPr>
          <p:spPr>
            <a:xfrm>
              <a:off x="9959832" y="4078806"/>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09" name="Oval 208">
              <a:extLst>
                <a:ext uri="{FF2B5EF4-FFF2-40B4-BE49-F238E27FC236}">
                  <a16:creationId xmlns:a16="http://schemas.microsoft.com/office/drawing/2014/main" id="{E36C1201-0C00-4F83-AF8F-A6C82BE4F731}"/>
                </a:ext>
              </a:extLst>
            </p:cNvPr>
            <p:cNvSpPr/>
            <p:nvPr/>
          </p:nvSpPr>
          <p:spPr>
            <a:xfrm>
              <a:off x="10090300"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0" name="Oval 209">
              <a:extLst>
                <a:ext uri="{FF2B5EF4-FFF2-40B4-BE49-F238E27FC236}">
                  <a16:creationId xmlns:a16="http://schemas.microsoft.com/office/drawing/2014/main" id="{D43E9608-A1BE-41E8-B0D5-8E0057E60FAA}"/>
                </a:ext>
              </a:extLst>
            </p:cNvPr>
            <p:cNvSpPr/>
            <p:nvPr/>
          </p:nvSpPr>
          <p:spPr>
            <a:xfrm>
              <a:off x="10222247"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1" name="Oval 210">
              <a:extLst>
                <a:ext uri="{FF2B5EF4-FFF2-40B4-BE49-F238E27FC236}">
                  <a16:creationId xmlns:a16="http://schemas.microsoft.com/office/drawing/2014/main" id="{A7DA2C05-9B40-4405-A54B-024AC8C2D891}"/>
                </a:ext>
              </a:extLst>
            </p:cNvPr>
            <p:cNvSpPr/>
            <p:nvPr/>
          </p:nvSpPr>
          <p:spPr>
            <a:xfrm>
              <a:off x="10354195" y="4078806"/>
              <a:ext cx="134464" cy="13446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sp>
          <p:nvSpPr>
            <p:cNvPr id="212" name="Oval 211">
              <a:extLst>
                <a:ext uri="{FF2B5EF4-FFF2-40B4-BE49-F238E27FC236}">
                  <a16:creationId xmlns:a16="http://schemas.microsoft.com/office/drawing/2014/main" id="{65B8F821-BE4D-47EE-9633-E6B57EAE881F}"/>
                </a:ext>
              </a:extLst>
            </p:cNvPr>
            <p:cNvSpPr/>
            <p:nvPr/>
          </p:nvSpPr>
          <p:spPr>
            <a:xfrm>
              <a:off x="10486142" y="4078806"/>
              <a:ext cx="134464" cy="13446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pic>
        <p:nvPicPr>
          <p:cNvPr id="3" name="Picture 2">
            <a:extLst>
              <a:ext uri="{FF2B5EF4-FFF2-40B4-BE49-F238E27FC236}">
                <a16:creationId xmlns:a16="http://schemas.microsoft.com/office/drawing/2014/main" id="{AA3EED2E-3452-4341-9460-23E06B104B24}"/>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084" r="16084"/>
          <a:stretch/>
        </p:blipFill>
        <p:spPr>
          <a:xfrm>
            <a:off x="7373501" y="3431023"/>
            <a:ext cx="702526" cy="702526"/>
          </a:xfrm>
          <a:prstGeom prst="ellipse">
            <a:avLst/>
          </a:prstGeom>
        </p:spPr>
      </p:pic>
      <p:sp>
        <p:nvSpPr>
          <p:cNvPr id="286" name="Rectangle 285">
            <a:extLst>
              <a:ext uri="{FF2B5EF4-FFF2-40B4-BE49-F238E27FC236}">
                <a16:creationId xmlns:a16="http://schemas.microsoft.com/office/drawing/2014/main" id="{9F70FD9B-163C-46AD-BA96-CD2D9A5937F9}"/>
              </a:ext>
              <a:ext uri="{C183D7F6-B498-43B3-948B-1728B52AA6E4}">
                <adec:decorative xmlns:adec="http://schemas.microsoft.com/office/drawing/2017/decorative" val="1"/>
              </a:ext>
            </a:extLst>
          </p:cNvPr>
          <p:cNvSpPr/>
          <p:nvPr/>
        </p:nvSpPr>
        <p:spPr bwMode="auto">
          <a:xfrm>
            <a:off x="7000671" y="3115442"/>
            <a:ext cx="1448186" cy="1333689"/>
          </a:xfrm>
          <a:prstGeom prst="rect">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kern="0" err="1">
              <a:solidFill>
                <a:srgbClr val="FFFFFF"/>
              </a:solidFill>
              <a:latin typeface="Segoe UI"/>
              <a:cs typeface="Segoe UI" pitchFamily="34" charset="0"/>
            </a:endParaRPr>
          </a:p>
        </p:txBody>
      </p:sp>
      <p:grpSp>
        <p:nvGrpSpPr>
          <p:cNvPr id="287" name="Group 286">
            <a:extLst>
              <a:ext uri="{FF2B5EF4-FFF2-40B4-BE49-F238E27FC236}">
                <a16:creationId xmlns:a16="http://schemas.microsoft.com/office/drawing/2014/main" id="{68588320-B09E-491E-87F3-5512225204F0}"/>
              </a:ext>
              <a:ext uri="{C183D7F6-B498-43B3-948B-1728B52AA6E4}">
                <adec:decorative xmlns:adec="http://schemas.microsoft.com/office/drawing/2017/decorative" val="1"/>
              </a:ext>
            </a:extLst>
          </p:cNvPr>
          <p:cNvGrpSpPr/>
          <p:nvPr/>
        </p:nvGrpSpPr>
        <p:grpSpPr>
          <a:xfrm>
            <a:off x="8092880" y="2971838"/>
            <a:ext cx="530195" cy="473605"/>
            <a:chOff x="6311663" y="3021556"/>
            <a:chExt cx="649207" cy="579914"/>
          </a:xfrm>
        </p:grpSpPr>
        <p:sp>
          <p:nvSpPr>
            <p:cNvPr id="293" name="Rectangle 292">
              <a:extLst>
                <a:ext uri="{FF2B5EF4-FFF2-40B4-BE49-F238E27FC236}">
                  <a16:creationId xmlns:a16="http://schemas.microsoft.com/office/drawing/2014/main" id="{A220B9C2-541A-4C48-BA38-C2F527206E53}"/>
                </a:ext>
              </a:extLst>
            </p:cNvPr>
            <p:cNvSpPr/>
            <p:nvPr/>
          </p:nvSpPr>
          <p:spPr bwMode="auto">
            <a:xfrm>
              <a:off x="6311663" y="3021556"/>
              <a:ext cx="649207" cy="5799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294" name="Graphic 293" descr="Functions icon">
              <a:extLst>
                <a:ext uri="{FF2B5EF4-FFF2-40B4-BE49-F238E27FC236}">
                  <a16:creationId xmlns:a16="http://schemas.microsoft.com/office/drawing/2014/main" id="{2D280F77-5573-4CA2-B0AE-4F029A5755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4626" y="3079873"/>
              <a:ext cx="463280" cy="463280"/>
            </a:xfrm>
            <a:prstGeom prst="rect">
              <a:avLst/>
            </a:prstGeom>
          </p:spPr>
        </p:pic>
      </p:grpSp>
      <p:sp>
        <p:nvSpPr>
          <p:cNvPr id="295" name="Flowchart: Magnetic Disk 294">
            <a:extLst>
              <a:ext uri="{FF2B5EF4-FFF2-40B4-BE49-F238E27FC236}">
                <a16:creationId xmlns:a16="http://schemas.microsoft.com/office/drawing/2014/main" id="{2ECF6AC2-99C7-4C2C-ADBF-49B6A02C9FD4}"/>
              </a:ext>
              <a:ext uri="{C183D7F6-B498-43B3-948B-1728B52AA6E4}">
                <adec:decorative xmlns:adec="http://schemas.microsoft.com/office/drawing/2017/decorative" val="1"/>
              </a:ext>
            </a:extLst>
          </p:cNvPr>
          <p:cNvSpPr/>
          <p:nvPr/>
        </p:nvSpPr>
        <p:spPr>
          <a:xfrm>
            <a:off x="4196747" y="2540662"/>
            <a:ext cx="1722485" cy="2483249"/>
          </a:xfrm>
          <a:prstGeom prst="flowChartMagneticDisk">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defRPr/>
            </a:pPr>
            <a:endParaRPr lang="en-US">
              <a:solidFill>
                <a:schemeClr val="tx1"/>
              </a:solidFill>
              <a:latin typeface="Calibri" panose="020F0502020204030204"/>
            </a:endParaRPr>
          </a:p>
        </p:txBody>
      </p:sp>
      <p:grpSp>
        <p:nvGrpSpPr>
          <p:cNvPr id="775" name="Group 774">
            <a:extLst>
              <a:ext uri="{FF2B5EF4-FFF2-40B4-BE49-F238E27FC236}">
                <a16:creationId xmlns:a16="http://schemas.microsoft.com/office/drawing/2014/main" id="{A748F5E1-27DB-4594-9C26-45ECBF742467}"/>
              </a:ext>
              <a:ext uri="{C183D7F6-B498-43B3-948B-1728B52AA6E4}">
                <adec:decorative xmlns:adec="http://schemas.microsoft.com/office/drawing/2017/decorative" val="1"/>
              </a:ext>
            </a:extLst>
          </p:cNvPr>
          <p:cNvGrpSpPr/>
          <p:nvPr/>
        </p:nvGrpSpPr>
        <p:grpSpPr>
          <a:xfrm>
            <a:off x="3899016" y="2567938"/>
            <a:ext cx="595466" cy="777239"/>
            <a:chOff x="2946335" y="2890143"/>
            <a:chExt cx="365761" cy="477414"/>
          </a:xfrm>
        </p:grpSpPr>
        <p:sp>
          <p:nvSpPr>
            <p:cNvPr id="776" name="Rectangle 775">
              <a:extLst>
                <a:ext uri="{FF2B5EF4-FFF2-40B4-BE49-F238E27FC236}">
                  <a16:creationId xmlns:a16="http://schemas.microsoft.com/office/drawing/2014/main" id="{A74EA263-B178-4110-AEA6-B62AFF2B41E1}"/>
                </a:ext>
              </a:extLst>
            </p:cNvPr>
            <p:cNvSpPr/>
            <p:nvPr/>
          </p:nvSpPr>
          <p:spPr>
            <a:xfrm>
              <a:off x="2946335" y="2890143"/>
              <a:ext cx="365761" cy="47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solidFill>
                  <a:schemeClr val="tx1"/>
                </a:solidFill>
                <a:latin typeface="Segoe UI"/>
              </a:endParaRPr>
            </a:p>
          </p:txBody>
        </p:sp>
        <p:pic>
          <p:nvPicPr>
            <p:cNvPr id="777" name="Graphic 195">
              <a:extLst>
                <a:ext uri="{FF2B5EF4-FFF2-40B4-BE49-F238E27FC236}">
                  <a16:creationId xmlns:a16="http://schemas.microsoft.com/office/drawing/2014/main" id="{276B3A76-8007-49CF-88CC-79DF9FF00C0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946336" y="2945970"/>
              <a:ext cx="365760" cy="365760"/>
            </a:xfrm>
            <a:prstGeom prst="rect">
              <a:avLst/>
            </a:prstGeom>
          </p:spPr>
        </p:pic>
      </p:grpSp>
      <p:cxnSp>
        <p:nvCxnSpPr>
          <p:cNvPr id="307" name="Straight Connector 306">
            <a:extLst>
              <a:ext uri="{FF2B5EF4-FFF2-40B4-BE49-F238E27FC236}">
                <a16:creationId xmlns:a16="http://schemas.microsoft.com/office/drawing/2014/main" id="{72392F9E-2411-4FEF-A06B-1C9F945396A9}"/>
              </a:ext>
              <a:ext uri="{C183D7F6-B498-43B3-948B-1728B52AA6E4}">
                <adec:decorative xmlns:adec="http://schemas.microsoft.com/office/drawing/2017/decorative" val="1"/>
              </a:ext>
            </a:extLst>
          </p:cNvPr>
          <p:cNvCxnSpPr>
            <a:cxnSpLocks/>
            <a:stCxn id="295" idx="4"/>
            <a:endCxn id="286" idx="1"/>
          </p:cNvCxnSpPr>
          <p:nvPr/>
        </p:nvCxnSpPr>
        <p:spPr>
          <a:xfrm>
            <a:off x="5919232" y="3782287"/>
            <a:ext cx="1081439"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6ECF4670-1CFB-4024-8F3E-BF50126AA3B9}"/>
              </a:ext>
              <a:ext uri="{C183D7F6-B498-43B3-948B-1728B52AA6E4}">
                <adec:decorative xmlns:adec="http://schemas.microsoft.com/office/drawing/2017/decorative" val="1"/>
              </a:ext>
            </a:extLst>
          </p:cNvPr>
          <p:cNvCxnSpPr>
            <a:cxnSpLocks/>
            <a:stCxn id="286" idx="3"/>
            <a:endCxn id="269" idx="2"/>
          </p:cNvCxnSpPr>
          <p:nvPr/>
        </p:nvCxnSpPr>
        <p:spPr>
          <a:xfrm>
            <a:off x="8448857" y="3782287"/>
            <a:ext cx="1081439"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21" name="Group 320">
            <a:extLst>
              <a:ext uri="{FF2B5EF4-FFF2-40B4-BE49-F238E27FC236}">
                <a16:creationId xmlns:a16="http://schemas.microsoft.com/office/drawing/2014/main" id="{3B47D867-1D88-4C71-98D9-BEE799019F8F}"/>
              </a:ext>
              <a:ext uri="{C183D7F6-B498-43B3-948B-1728B52AA6E4}">
                <adec:decorative xmlns:adec="http://schemas.microsoft.com/office/drawing/2017/decorative" val="1"/>
              </a:ext>
            </a:extLst>
          </p:cNvPr>
          <p:cNvGrpSpPr/>
          <p:nvPr/>
        </p:nvGrpSpPr>
        <p:grpSpPr>
          <a:xfrm>
            <a:off x="9232758" y="2567938"/>
            <a:ext cx="595466" cy="777239"/>
            <a:chOff x="2946335" y="2890143"/>
            <a:chExt cx="365761" cy="477414"/>
          </a:xfrm>
        </p:grpSpPr>
        <p:sp>
          <p:nvSpPr>
            <p:cNvPr id="322" name="Rectangle 321">
              <a:extLst>
                <a:ext uri="{FF2B5EF4-FFF2-40B4-BE49-F238E27FC236}">
                  <a16:creationId xmlns:a16="http://schemas.microsoft.com/office/drawing/2014/main" id="{8DE4A929-6B14-42AF-B4E7-C9E4775CE6E9}"/>
                </a:ext>
              </a:extLst>
            </p:cNvPr>
            <p:cNvSpPr/>
            <p:nvPr/>
          </p:nvSpPr>
          <p:spPr>
            <a:xfrm>
              <a:off x="2946335" y="2890143"/>
              <a:ext cx="365761" cy="47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solidFill>
                  <a:schemeClr val="tx1"/>
                </a:solidFill>
                <a:latin typeface="Segoe UI"/>
              </a:endParaRPr>
            </a:p>
          </p:txBody>
        </p:sp>
        <p:pic>
          <p:nvPicPr>
            <p:cNvPr id="329" name="Graphic 195">
              <a:extLst>
                <a:ext uri="{FF2B5EF4-FFF2-40B4-BE49-F238E27FC236}">
                  <a16:creationId xmlns:a16="http://schemas.microsoft.com/office/drawing/2014/main" id="{D5970F99-E28C-494D-BCCB-2FC7B3A6E25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946336" y="2945970"/>
              <a:ext cx="365760" cy="365760"/>
            </a:xfrm>
            <a:prstGeom prst="rect">
              <a:avLst/>
            </a:prstGeom>
          </p:spPr>
        </p:pic>
      </p:grpSp>
      <p:sp>
        <p:nvSpPr>
          <p:cNvPr id="7" name="Title 6">
            <a:extLst>
              <a:ext uri="{FF2B5EF4-FFF2-40B4-BE49-F238E27FC236}">
                <a16:creationId xmlns:a16="http://schemas.microsoft.com/office/drawing/2014/main" id="{5D52CCCB-7872-41A2-BEDC-8A0679D52632}"/>
              </a:ext>
            </a:extLst>
          </p:cNvPr>
          <p:cNvSpPr>
            <a:spLocks noGrp="1"/>
          </p:cNvSpPr>
          <p:nvPr>
            <p:ph type="title"/>
          </p:nvPr>
        </p:nvSpPr>
        <p:spPr/>
        <p:txBody>
          <a:bodyPr/>
          <a:lstStyle/>
          <a:p>
            <a:r>
              <a:rPr lang="en-US"/>
              <a:t>Automation of scheduled tasks</a:t>
            </a:r>
          </a:p>
        </p:txBody>
      </p:sp>
      <p:sp>
        <p:nvSpPr>
          <p:cNvPr id="278" name="Rectangle 277">
            <a:extLst>
              <a:ext uri="{FF2B5EF4-FFF2-40B4-BE49-F238E27FC236}">
                <a16:creationId xmlns:a16="http://schemas.microsoft.com/office/drawing/2014/main" id="{242EA168-DC35-456C-9608-3399F21B4C24}"/>
              </a:ext>
            </a:extLst>
          </p:cNvPr>
          <p:cNvSpPr/>
          <p:nvPr/>
        </p:nvSpPr>
        <p:spPr>
          <a:xfrm>
            <a:off x="588262" y="1571366"/>
            <a:ext cx="2615917" cy="2077492"/>
          </a:xfrm>
          <a:prstGeom prst="rect">
            <a:avLst/>
          </a:prstGeom>
        </p:spPr>
        <p:txBody>
          <a:bodyPr wrap="square" lIns="0" rIns="0">
            <a:spAutoFit/>
          </a:bodyPr>
          <a:lstStyle/>
          <a:p>
            <a:pPr defTabSz="914225">
              <a:spcAft>
                <a:spcPts val="600"/>
              </a:spcAft>
            </a:pPr>
            <a:r>
              <a:rPr lang="en-US" sz="1200" spc="300">
                <a:solidFill>
                  <a:schemeClr val="accent1"/>
                </a:solidFill>
                <a:latin typeface="Segoe UI Semibold" panose="020B0702040204020203" pitchFamily="34" charset="0"/>
                <a:cs typeface="Segoe UI Semibold" panose="020B0702040204020203" pitchFamily="34" charset="0"/>
              </a:rPr>
              <a:t>SCENARIO EXAMPLE</a:t>
            </a:r>
          </a:p>
          <a:p>
            <a:pPr defTabSz="914225"/>
            <a:r>
              <a:rPr lang="en-US" sz="2000">
                <a:latin typeface="+mj-lt"/>
                <a:cs typeface="Segoe UI" panose="020B0502040204020203" pitchFamily="34" charset="0"/>
              </a:rPr>
              <a:t>Financial services</a:t>
            </a:r>
          </a:p>
          <a:p>
            <a:pPr defTabSz="914225">
              <a:spcBef>
                <a:spcPts val="2400"/>
              </a:spcBef>
            </a:pPr>
            <a:r>
              <a:rPr lang="en-US" sz="1400">
                <a:latin typeface="Segoe UI" panose="020B0502040204020203" pitchFamily="34" charset="0"/>
                <a:cs typeface="Segoe UI" panose="020B0502040204020203" pitchFamily="34" charset="0"/>
              </a:rPr>
              <a:t>A customer database is analyzed for duplicate entries every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15 minutes, to avoid multiple communications being sent out to same customers</a:t>
            </a:r>
          </a:p>
        </p:txBody>
      </p:sp>
      <p:sp>
        <p:nvSpPr>
          <p:cNvPr id="270" name="TextBox 269">
            <a:extLst>
              <a:ext uri="{FF2B5EF4-FFF2-40B4-BE49-F238E27FC236}">
                <a16:creationId xmlns:a16="http://schemas.microsoft.com/office/drawing/2014/main" id="{892CE0D3-3E66-4090-AA46-2784475C5FD0}"/>
              </a:ext>
            </a:extLst>
          </p:cNvPr>
          <p:cNvSpPr txBox="1"/>
          <p:nvPr/>
        </p:nvSpPr>
        <p:spPr>
          <a:xfrm>
            <a:off x="6494955" y="4583819"/>
            <a:ext cx="2556232"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a:solidFill>
                  <a:schemeClr val="tx1"/>
                </a:solidFill>
                <a:latin typeface="+mj-lt"/>
                <a:cs typeface="Segoe UI Semilight" panose="020B0402040204020203" pitchFamily="34" charset="0"/>
              </a:rPr>
              <a:t>A function cleans a database </a:t>
            </a:r>
            <a:br>
              <a:rPr lang="en-US">
                <a:solidFill>
                  <a:schemeClr val="tx1"/>
                </a:solidFill>
                <a:latin typeface="+mj-lt"/>
                <a:cs typeface="Segoe UI Semilight" panose="020B0402040204020203" pitchFamily="34" charset="0"/>
              </a:rPr>
            </a:br>
            <a:r>
              <a:rPr lang="en-US">
                <a:solidFill>
                  <a:schemeClr val="tx1"/>
                </a:solidFill>
                <a:latin typeface="+mj-lt"/>
                <a:cs typeface="Segoe UI Semilight" panose="020B0402040204020203" pitchFamily="34" charset="0"/>
              </a:rPr>
              <a:t>every 15 minutes…</a:t>
            </a:r>
          </a:p>
        </p:txBody>
      </p:sp>
      <p:sp>
        <p:nvSpPr>
          <p:cNvPr id="271" name="TextBox 270">
            <a:extLst>
              <a:ext uri="{FF2B5EF4-FFF2-40B4-BE49-F238E27FC236}">
                <a16:creationId xmlns:a16="http://schemas.microsoft.com/office/drawing/2014/main" id="{308D0665-8530-4336-A3F9-EED86A058BDC}"/>
              </a:ext>
            </a:extLst>
          </p:cNvPr>
          <p:cNvSpPr txBox="1"/>
          <p:nvPr/>
        </p:nvSpPr>
        <p:spPr>
          <a:xfrm>
            <a:off x="9199300" y="5140489"/>
            <a:ext cx="2404438"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a:solidFill>
                  <a:schemeClr val="tx1"/>
                </a:solidFill>
                <a:latin typeface="+mj-lt"/>
                <a:cs typeface="Segoe UI Semilight" panose="020B0402040204020203" pitchFamily="34" charset="0"/>
              </a:rPr>
              <a:t>…deduplicating entries based on business logic</a:t>
            </a:r>
          </a:p>
        </p:txBody>
      </p:sp>
    </p:spTree>
    <p:extLst>
      <p:ext uri="{BB962C8B-B14F-4D97-AF65-F5344CB8AC3E}">
        <p14:creationId xmlns:p14="http://schemas.microsoft.com/office/powerpoint/2010/main" val="2053259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500"/>
                                        <p:tgtEl>
                                          <p:spTgt spid="278"/>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278"/>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7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Flowchart: Magnetic Disk 360">
            <a:extLst>
              <a:ext uri="{FF2B5EF4-FFF2-40B4-BE49-F238E27FC236}">
                <a16:creationId xmlns:a16="http://schemas.microsoft.com/office/drawing/2014/main" id="{9F61E691-F716-4992-9801-1F7B3D24E4AA}"/>
              </a:ext>
              <a:ext uri="{C183D7F6-B498-43B3-948B-1728B52AA6E4}">
                <adec:decorative xmlns:adec="http://schemas.microsoft.com/office/drawing/2017/decorative" val="1"/>
              </a:ext>
            </a:extLst>
          </p:cNvPr>
          <p:cNvSpPr/>
          <p:nvPr/>
        </p:nvSpPr>
        <p:spPr>
          <a:xfrm>
            <a:off x="8560446" y="4116295"/>
            <a:ext cx="799945" cy="1153254"/>
          </a:xfrm>
          <a:prstGeom prst="flowChartMagneticDisk">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nvGrpSpPr>
          <p:cNvPr id="40" name="Group 39">
            <a:extLst>
              <a:ext uri="{FF2B5EF4-FFF2-40B4-BE49-F238E27FC236}">
                <a16:creationId xmlns:a16="http://schemas.microsoft.com/office/drawing/2014/main" id="{9ACA3E32-046D-42E8-B176-91A4A10D5DD6}"/>
              </a:ext>
              <a:ext uri="{C183D7F6-B498-43B3-948B-1728B52AA6E4}">
                <adec:decorative xmlns:adec="http://schemas.microsoft.com/office/drawing/2017/decorative" val="1"/>
              </a:ext>
            </a:extLst>
          </p:cNvPr>
          <p:cNvGrpSpPr/>
          <p:nvPr/>
        </p:nvGrpSpPr>
        <p:grpSpPr>
          <a:xfrm>
            <a:off x="8677092" y="4810257"/>
            <a:ext cx="662719" cy="442161"/>
            <a:chOff x="8677092" y="4810257"/>
            <a:chExt cx="662719" cy="442161"/>
          </a:xfrm>
        </p:grpSpPr>
        <p:sp>
          <p:nvSpPr>
            <p:cNvPr id="347" name="Oval 346">
              <a:extLst>
                <a:ext uri="{FF2B5EF4-FFF2-40B4-BE49-F238E27FC236}">
                  <a16:creationId xmlns:a16="http://schemas.microsoft.com/office/drawing/2014/main" id="{19BA908C-654B-41E5-9256-BBB5CA8F9944}"/>
                </a:ext>
                <a:ext uri="{C183D7F6-B498-43B3-948B-1728B52AA6E4}">
                  <adec:decorative xmlns:adec="http://schemas.microsoft.com/office/drawing/2017/decorative" val="1"/>
                </a:ext>
              </a:extLst>
            </p:cNvPr>
            <p:cNvSpPr/>
            <p:nvPr/>
          </p:nvSpPr>
          <p:spPr>
            <a:xfrm>
              <a:off x="8901472" y="5134525"/>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48" name="Oval 347">
              <a:extLst>
                <a:ext uri="{FF2B5EF4-FFF2-40B4-BE49-F238E27FC236}">
                  <a16:creationId xmlns:a16="http://schemas.microsoft.com/office/drawing/2014/main" id="{1D9D98C2-9048-4ABB-9966-3F278EA99035}"/>
                </a:ext>
                <a:ext uri="{C183D7F6-B498-43B3-948B-1728B52AA6E4}">
                  <adec:decorative xmlns:adec="http://schemas.microsoft.com/office/drawing/2017/decorative" val="1"/>
                </a:ext>
              </a:extLst>
            </p:cNvPr>
            <p:cNvSpPr/>
            <p:nvPr/>
          </p:nvSpPr>
          <p:spPr>
            <a:xfrm>
              <a:off x="9221918" y="502730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49" name="Oval 348">
              <a:extLst>
                <a:ext uri="{FF2B5EF4-FFF2-40B4-BE49-F238E27FC236}">
                  <a16:creationId xmlns:a16="http://schemas.microsoft.com/office/drawing/2014/main" id="{2B6C8E3C-4BC6-4C18-85A4-4CD5133C5033}"/>
                </a:ext>
                <a:ext uri="{C183D7F6-B498-43B3-948B-1728B52AA6E4}">
                  <adec:decorative xmlns:adec="http://schemas.microsoft.com/office/drawing/2017/decorative" val="1"/>
                </a:ext>
              </a:extLst>
            </p:cNvPr>
            <p:cNvSpPr/>
            <p:nvPr/>
          </p:nvSpPr>
          <p:spPr>
            <a:xfrm>
              <a:off x="9126328" y="5092549"/>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0" name="Oval 349">
              <a:extLst>
                <a:ext uri="{FF2B5EF4-FFF2-40B4-BE49-F238E27FC236}">
                  <a16:creationId xmlns:a16="http://schemas.microsoft.com/office/drawing/2014/main" id="{E9479807-4449-4EE7-8E63-7262D287C438}"/>
                </a:ext>
                <a:ext uri="{C183D7F6-B498-43B3-948B-1728B52AA6E4}">
                  <adec:decorative xmlns:adec="http://schemas.microsoft.com/office/drawing/2017/decorative" val="1"/>
                </a:ext>
              </a:extLst>
            </p:cNvPr>
            <p:cNvSpPr/>
            <p:nvPr/>
          </p:nvSpPr>
          <p:spPr>
            <a:xfrm>
              <a:off x="9014555" y="512643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1" name="Oval 350">
              <a:extLst>
                <a:ext uri="{FF2B5EF4-FFF2-40B4-BE49-F238E27FC236}">
                  <a16:creationId xmlns:a16="http://schemas.microsoft.com/office/drawing/2014/main" id="{1728E05E-9D7C-4575-B5FF-B438ACEC9905}"/>
                </a:ext>
                <a:ext uri="{C183D7F6-B498-43B3-948B-1728B52AA6E4}">
                  <adec:decorative xmlns:adec="http://schemas.microsoft.com/office/drawing/2017/decorative" val="1"/>
                </a:ext>
              </a:extLst>
            </p:cNvPr>
            <p:cNvSpPr/>
            <p:nvPr/>
          </p:nvSpPr>
          <p:spPr>
            <a:xfrm flipH="1">
              <a:off x="8677092" y="5092549"/>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2" name="Oval 351">
              <a:extLst>
                <a:ext uri="{FF2B5EF4-FFF2-40B4-BE49-F238E27FC236}">
                  <a16:creationId xmlns:a16="http://schemas.microsoft.com/office/drawing/2014/main" id="{23FAFC78-6689-4599-83FC-7C7C05A6D093}"/>
                </a:ext>
                <a:ext uri="{C183D7F6-B498-43B3-948B-1728B52AA6E4}">
                  <adec:decorative xmlns:adec="http://schemas.microsoft.com/office/drawing/2017/decorative" val="1"/>
                </a:ext>
              </a:extLst>
            </p:cNvPr>
            <p:cNvSpPr/>
            <p:nvPr/>
          </p:nvSpPr>
          <p:spPr>
            <a:xfrm flipH="1">
              <a:off x="8788866" y="5126433"/>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3" name="Oval 352">
              <a:extLst>
                <a:ext uri="{FF2B5EF4-FFF2-40B4-BE49-F238E27FC236}">
                  <a16:creationId xmlns:a16="http://schemas.microsoft.com/office/drawing/2014/main" id="{C9230731-2BFB-4A8D-92E6-0CA752BB84D8}"/>
                </a:ext>
                <a:ext uri="{C183D7F6-B498-43B3-948B-1728B52AA6E4}">
                  <adec:decorative xmlns:adec="http://schemas.microsoft.com/office/drawing/2017/decorative" val="1"/>
                </a:ext>
              </a:extLst>
            </p:cNvPr>
            <p:cNvSpPr/>
            <p:nvPr/>
          </p:nvSpPr>
          <p:spPr>
            <a:xfrm>
              <a:off x="9071147" y="4994892"/>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4" name="Oval 353">
              <a:extLst>
                <a:ext uri="{FF2B5EF4-FFF2-40B4-BE49-F238E27FC236}">
                  <a16:creationId xmlns:a16="http://schemas.microsoft.com/office/drawing/2014/main" id="{26848158-429A-4538-A17C-E1715D1F872B}"/>
                </a:ext>
                <a:ext uri="{C183D7F6-B498-43B3-948B-1728B52AA6E4}">
                  <adec:decorative xmlns:adec="http://schemas.microsoft.com/office/drawing/2017/decorative" val="1"/>
                </a:ext>
              </a:extLst>
            </p:cNvPr>
            <p:cNvSpPr/>
            <p:nvPr/>
          </p:nvSpPr>
          <p:spPr>
            <a:xfrm>
              <a:off x="8854313" y="503102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5" name="Oval 354">
              <a:extLst>
                <a:ext uri="{FF2B5EF4-FFF2-40B4-BE49-F238E27FC236}">
                  <a16:creationId xmlns:a16="http://schemas.microsoft.com/office/drawing/2014/main" id="{32F546B1-B517-486E-8810-885715090DE2}"/>
                </a:ext>
                <a:ext uri="{C183D7F6-B498-43B3-948B-1728B52AA6E4}">
                  <adec:decorative xmlns:adec="http://schemas.microsoft.com/office/drawing/2017/decorative" val="1"/>
                </a:ext>
              </a:extLst>
            </p:cNvPr>
            <p:cNvSpPr/>
            <p:nvPr/>
          </p:nvSpPr>
          <p:spPr>
            <a:xfrm>
              <a:off x="8963296" y="502414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6" name="Oval 355">
              <a:extLst>
                <a:ext uri="{FF2B5EF4-FFF2-40B4-BE49-F238E27FC236}">
                  <a16:creationId xmlns:a16="http://schemas.microsoft.com/office/drawing/2014/main" id="{64E54CF3-13D9-4DE8-9E60-360309A734F8}"/>
                </a:ext>
                <a:ext uri="{C183D7F6-B498-43B3-948B-1728B52AA6E4}">
                  <adec:decorative xmlns:adec="http://schemas.microsoft.com/office/drawing/2017/decorative" val="1"/>
                </a:ext>
              </a:extLst>
            </p:cNvPr>
            <p:cNvSpPr/>
            <p:nvPr/>
          </p:nvSpPr>
          <p:spPr>
            <a:xfrm>
              <a:off x="8742035" y="499764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7" name="Oval 356">
              <a:extLst>
                <a:ext uri="{FF2B5EF4-FFF2-40B4-BE49-F238E27FC236}">
                  <a16:creationId xmlns:a16="http://schemas.microsoft.com/office/drawing/2014/main" id="{BD01B721-62A0-49BA-8FB0-101E0DD905E3}"/>
                </a:ext>
                <a:ext uri="{C183D7F6-B498-43B3-948B-1728B52AA6E4}">
                  <adec:decorative xmlns:adec="http://schemas.microsoft.com/office/drawing/2017/decorative" val="1"/>
                </a:ext>
              </a:extLst>
            </p:cNvPr>
            <p:cNvSpPr/>
            <p:nvPr/>
          </p:nvSpPr>
          <p:spPr>
            <a:xfrm>
              <a:off x="9162046" y="4927043"/>
              <a:ext cx="117893" cy="117893"/>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8" name="Oval 357">
              <a:extLst>
                <a:ext uri="{FF2B5EF4-FFF2-40B4-BE49-F238E27FC236}">
                  <a16:creationId xmlns:a16="http://schemas.microsoft.com/office/drawing/2014/main" id="{ECD4F82D-40E3-46B2-89B4-9C45DCCAAC71}"/>
                </a:ext>
                <a:ext uri="{C183D7F6-B498-43B3-948B-1728B52AA6E4}">
                  <adec:decorative xmlns:adec="http://schemas.microsoft.com/office/drawing/2017/decorative" val="1"/>
                </a:ext>
              </a:extLst>
            </p:cNvPr>
            <p:cNvSpPr/>
            <p:nvPr/>
          </p:nvSpPr>
          <p:spPr>
            <a:xfrm>
              <a:off x="8938448" y="4919934"/>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59" name="Oval 358">
              <a:extLst>
                <a:ext uri="{FF2B5EF4-FFF2-40B4-BE49-F238E27FC236}">
                  <a16:creationId xmlns:a16="http://schemas.microsoft.com/office/drawing/2014/main" id="{37E2F11B-513D-42E4-B47D-22ACE49CFFA3}"/>
                </a:ext>
                <a:ext uri="{C183D7F6-B498-43B3-948B-1728B52AA6E4}">
                  <adec:decorative xmlns:adec="http://schemas.microsoft.com/office/drawing/2017/decorative" val="1"/>
                </a:ext>
              </a:extLst>
            </p:cNvPr>
            <p:cNvSpPr/>
            <p:nvPr/>
          </p:nvSpPr>
          <p:spPr>
            <a:xfrm>
              <a:off x="9046691" y="4889168"/>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60" name="Oval 359">
              <a:extLst>
                <a:ext uri="{FF2B5EF4-FFF2-40B4-BE49-F238E27FC236}">
                  <a16:creationId xmlns:a16="http://schemas.microsoft.com/office/drawing/2014/main" id="{EB020D1D-3407-4F95-B71B-6B981D9782CA}"/>
                </a:ext>
                <a:ext uri="{C183D7F6-B498-43B3-948B-1728B52AA6E4}">
                  <adec:decorative xmlns:adec="http://schemas.microsoft.com/office/drawing/2017/decorative" val="1"/>
                </a:ext>
              </a:extLst>
            </p:cNvPr>
            <p:cNvSpPr/>
            <p:nvPr/>
          </p:nvSpPr>
          <p:spPr>
            <a:xfrm>
              <a:off x="8965481" y="4810257"/>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366" name="Oval 365">
              <a:extLst>
                <a:ext uri="{FF2B5EF4-FFF2-40B4-BE49-F238E27FC236}">
                  <a16:creationId xmlns:a16="http://schemas.microsoft.com/office/drawing/2014/main" id="{0CD9BC8E-13E3-45BA-8C24-8E84C64C719E}"/>
                </a:ext>
                <a:ext uri="{C183D7F6-B498-43B3-948B-1728B52AA6E4}">
                  <adec:decorative xmlns:adec="http://schemas.microsoft.com/office/drawing/2017/decorative" val="1"/>
                </a:ext>
              </a:extLst>
            </p:cNvPr>
            <p:cNvSpPr/>
            <p:nvPr/>
          </p:nvSpPr>
          <p:spPr>
            <a:xfrm>
              <a:off x="8825281" y="4922030"/>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417" name="Group 416">
            <a:extLst>
              <a:ext uri="{FF2B5EF4-FFF2-40B4-BE49-F238E27FC236}">
                <a16:creationId xmlns:a16="http://schemas.microsoft.com/office/drawing/2014/main" id="{626A1527-3C2F-408D-ADE7-98846B023565}"/>
              </a:ext>
              <a:ext uri="{C183D7F6-B498-43B3-948B-1728B52AA6E4}">
                <adec:decorative xmlns:adec="http://schemas.microsoft.com/office/drawing/2017/decorative" val="1"/>
              </a:ext>
            </a:extLst>
          </p:cNvPr>
          <p:cNvGrpSpPr/>
          <p:nvPr/>
        </p:nvGrpSpPr>
        <p:grpSpPr>
          <a:xfrm>
            <a:off x="6781063" y="4522845"/>
            <a:ext cx="414082" cy="420885"/>
            <a:chOff x="2931030" y="3346852"/>
            <a:chExt cx="806395" cy="819647"/>
          </a:xfrm>
        </p:grpSpPr>
        <p:grpSp>
          <p:nvGrpSpPr>
            <p:cNvPr id="418" name="Group 417">
              <a:extLst>
                <a:ext uri="{FF2B5EF4-FFF2-40B4-BE49-F238E27FC236}">
                  <a16:creationId xmlns:a16="http://schemas.microsoft.com/office/drawing/2014/main" id="{0FD29E68-F807-46CE-BA01-9C56C33FCF2C}"/>
                </a:ext>
              </a:extLst>
            </p:cNvPr>
            <p:cNvGrpSpPr/>
            <p:nvPr/>
          </p:nvGrpSpPr>
          <p:grpSpPr>
            <a:xfrm>
              <a:off x="2931030" y="3346852"/>
              <a:ext cx="137160" cy="819647"/>
              <a:chOff x="2931030" y="3346852"/>
              <a:chExt cx="137160" cy="819647"/>
            </a:xfrm>
          </p:grpSpPr>
          <p:sp>
            <p:nvSpPr>
              <p:cNvPr id="427" name="Oval 426">
                <a:extLst>
                  <a:ext uri="{FF2B5EF4-FFF2-40B4-BE49-F238E27FC236}">
                    <a16:creationId xmlns:a16="http://schemas.microsoft.com/office/drawing/2014/main" id="{71A77B47-2695-42D4-80AF-45E10D1ACD9F}"/>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28" name="Oval 427">
                <a:extLst>
                  <a:ext uri="{FF2B5EF4-FFF2-40B4-BE49-F238E27FC236}">
                    <a16:creationId xmlns:a16="http://schemas.microsoft.com/office/drawing/2014/main" id="{3484EC5F-2407-48B1-A416-321E4974EAEE}"/>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29" name="Oval 428">
                <a:extLst>
                  <a:ext uri="{FF2B5EF4-FFF2-40B4-BE49-F238E27FC236}">
                    <a16:creationId xmlns:a16="http://schemas.microsoft.com/office/drawing/2014/main" id="{9517DB12-7731-49E7-B4A6-6EE5121274DA}"/>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30" name="Oval 429">
                <a:extLst>
                  <a:ext uri="{FF2B5EF4-FFF2-40B4-BE49-F238E27FC236}">
                    <a16:creationId xmlns:a16="http://schemas.microsoft.com/office/drawing/2014/main" id="{FB6A93E6-4B8A-45AB-B809-586F7159CE73}"/>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419" name="Group 418">
              <a:extLst>
                <a:ext uri="{FF2B5EF4-FFF2-40B4-BE49-F238E27FC236}">
                  <a16:creationId xmlns:a16="http://schemas.microsoft.com/office/drawing/2014/main" id="{316DF2F8-FF8D-40DF-A45B-D07C78F64E56}"/>
                </a:ext>
              </a:extLst>
            </p:cNvPr>
            <p:cNvGrpSpPr/>
            <p:nvPr/>
          </p:nvGrpSpPr>
          <p:grpSpPr>
            <a:xfrm>
              <a:off x="3154108" y="3460599"/>
              <a:ext cx="137160" cy="592152"/>
              <a:chOff x="3162943" y="3486000"/>
              <a:chExt cx="137160" cy="592152"/>
            </a:xfrm>
          </p:grpSpPr>
          <p:sp>
            <p:nvSpPr>
              <p:cNvPr id="424" name="Oval 423">
                <a:extLst>
                  <a:ext uri="{FF2B5EF4-FFF2-40B4-BE49-F238E27FC236}">
                    <a16:creationId xmlns:a16="http://schemas.microsoft.com/office/drawing/2014/main" id="{016EA656-15AE-4CAC-B705-98C4432427D1}"/>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25" name="Oval 424">
                <a:extLst>
                  <a:ext uri="{FF2B5EF4-FFF2-40B4-BE49-F238E27FC236}">
                    <a16:creationId xmlns:a16="http://schemas.microsoft.com/office/drawing/2014/main" id="{0C9BC44F-DF35-4E0F-86CC-635DF96D17E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26" name="Oval 425">
                <a:extLst>
                  <a:ext uri="{FF2B5EF4-FFF2-40B4-BE49-F238E27FC236}">
                    <a16:creationId xmlns:a16="http://schemas.microsoft.com/office/drawing/2014/main" id="{1C80BC21-4E07-4FCB-9A70-9B86E6F04EE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420" name="Group 419">
              <a:extLst>
                <a:ext uri="{FF2B5EF4-FFF2-40B4-BE49-F238E27FC236}">
                  <a16:creationId xmlns:a16="http://schemas.microsoft.com/office/drawing/2014/main" id="{92E57E6A-739F-4E9E-8DF6-4907183E2F2C}"/>
                </a:ext>
              </a:extLst>
            </p:cNvPr>
            <p:cNvGrpSpPr/>
            <p:nvPr/>
          </p:nvGrpSpPr>
          <p:grpSpPr>
            <a:xfrm>
              <a:off x="3377186" y="3574347"/>
              <a:ext cx="137160" cy="364656"/>
              <a:chOff x="3394856" y="3625148"/>
              <a:chExt cx="137160" cy="364656"/>
            </a:xfrm>
          </p:grpSpPr>
          <p:sp>
            <p:nvSpPr>
              <p:cNvPr id="422" name="Oval 421">
                <a:extLst>
                  <a:ext uri="{FF2B5EF4-FFF2-40B4-BE49-F238E27FC236}">
                    <a16:creationId xmlns:a16="http://schemas.microsoft.com/office/drawing/2014/main" id="{80A19ABF-3A6F-4751-877E-98A21244A3EB}"/>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23" name="Oval 422">
                <a:extLst>
                  <a:ext uri="{FF2B5EF4-FFF2-40B4-BE49-F238E27FC236}">
                    <a16:creationId xmlns:a16="http://schemas.microsoft.com/office/drawing/2014/main" id="{4EE46CD1-FCEF-443E-9236-7DAE3D2B016A}"/>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sp>
          <p:nvSpPr>
            <p:cNvPr id="421" name="Oval 420">
              <a:extLst>
                <a:ext uri="{FF2B5EF4-FFF2-40B4-BE49-F238E27FC236}">
                  <a16:creationId xmlns:a16="http://schemas.microsoft.com/office/drawing/2014/main" id="{BF8C4623-F009-4084-9E48-AE081114FA2E}"/>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162" name="Group 161">
            <a:extLst>
              <a:ext uri="{FF2B5EF4-FFF2-40B4-BE49-F238E27FC236}">
                <a16:creationId xmlns:a16="http://schemas.microsoft.com/office/drawing/2014/main" id="{FB419716-3F3E-4C14-8965-D179934D81D2}"/>
              </a:ext>
              <a:ext uri="{C183D7F6-B498-43B3-948B-1728B52AA6E4}">
                <adec:decorative xmlns:adec="http://schemas.microsoft.com/office/drawing/2017/decorative" val="1"/>
              </a:ext>
            </a:extLst>
          </p:cNvPr>
          <p:cNvGrpSpPr/>
          <p:nvPr/>
        </p:nvGrpSpPr>
        <p:grpSpPr>
          <a:xfrm>
            <a:off x="10339001" y="4484629"/>
            <a:ext cx="908076" cy="553998"/>
            <a:chOff x="615531" y="1287780"/>
            <a:chExt cx="547784" cy="334192"/>
          </a:xfrm>
        </p:grpSpPr>
        <p:sp>
          <p:nvSpPr>
            <p:cNvPr id="163" name="Rectangle 5">
              <a:extLst>
                <a:ext uri="{FF2B5EF4-FFF2-40B4-BE49-F238E27FC236}">
                  <a16:creationId xmlns:a16="http://schemas.microsoft.com/office/drawing/2014/main" id="{950519BA-B54D-43F2-8DD0-BFFB87CFE914}"/>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64" name="Rectangle 6">
              <a:extLst>
                <a:ext uri="{FF2B5EF4-FFF2-40B4-BE49-F238E27FC236}">
                  <a16:creationId xmlns:a16="http://schemas.microsoft.com/office/drawing/2014/main" id="{A766804B-4309-45D2-B04A-CC3EBBC3ABC0}"/>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65" name="Rectangle 7">
              <a:extLst>
                <a:ext uri="{FF2B5EF4-FFF2-40B4-BE49-F238E27FC236}">
                  <a16:creationId xmlns:a16="http://schemas.microsoft.com/office/drawing/2014/main" id="{BA082EB1-907B-4EF5-A9BA-DAB65039A573}"/>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69" name="Rectangle 8">
              <a:extLst>
                <a:ext uri="{FF2B5EF4-FFF2-40B4-BE49-F238E27FC236}">
                  <a16:creationId xmlns:a16="http://schemas.microsoft.com/office/drawing/2014/main" id="{0D8211D5-BFBD-4B22-8A08-2BC0F2D7E847}"/>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0" name="Freeform 9">
              <a:extLst>
                <a:ext uri="{FF2B5EF4-FFF2-40B4-BE49-F238E27FC236}">
                  <a16:creationId xmlns:a16="http://schemas.microsoft.com/office/drawing/2014/main" id="{97AEFF01-2171-4248-8394-7F7C4B8E5489}"/>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1" name="Freeform 10">
              <a:extLst>
                <a:ext uri="{FF2B5EF4-FFF2-40B4-BE49-F238E27FC236}">
                  <a16:creationId xmlns:a16="http://schemas.microsoft.com/office/drawing/2014/main" id="{CABBEC35-DE79-4CB0-A867-AB802B6B6BD2}"/>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2" name="Freeform 11">
              <a:extLst>
                <a:ext uri="{FF2B5EF4-FFF2-40B4-BE49-F238E27FC236}">
                  <a16:creationId xmlns:a16="http://schemas.microsoft.com/office/drawing/2014/main" id="{726A5DAE-65E1-41D5-9105-44D77344D97B}"/>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3" name="Freeform 12">
              <a:extLst>
                <a:ext uri="{FF2B5EF4-FFF2-40B4-BE49-F238E27FC236}">
                  <a16:creationId xmlns:a16="http://schemas.microsoft.com/office/drawing/2014/main" id="{C547BD13-066C-44E0-82F6-DA63E101B7EF}"/>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4" name="Freeform 15">
              <a:extLst>
                <a:ext uri="{FF2B5EF4-FFF2-40B4-BE49-F238E27FC236}">
                  <a16:creationId xmlns:a16="http://schemas.microsoft.com/office/drawing/2014/main" id="{09CB6B28-2162-4B39-8323-552935EA9AAA}"/>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5" name="Rectangle 18">
              <a:extLst>
                <a:ext uri="{FF2B5EF4-FFF2-40B4-BE49-F238E27FC236}">
                  <a16:creationId xmlns:a16="http://schemas.microsoft.com/office/drawing/2014/main" id="{1BE3D21F-FAC1-46A0-B518-E2D484F36D24}"/>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6" name="Rectangle 19">
              <a:extLst>
                <a:ext uri="{FF2B5EF4-FFF2-40B4-BE49-F238E27FC236}">
                  <a16:creationId xmlns:a16="http://schemas.microsoft.com/office/drawing/2014/main" id="{020CBC17-8349-4CEE-A3FE-9E9A4D2D2374}"/>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7" name="Rectangle 20">
              <a:extLst>
                <a:ext uri="{FF2B5EF4-FFF2-40B4-BE49-F238E27FC236}">
                  <a16:creationId xmlns:a16="http://schemas.microsoft.com/office/drawing/2014/main" id="{0BD4622D-B16F-4E60-93BF-03F98083C109}"/>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8" name="Rectangle 21">
              <a:extLst>
                <a:ext uri="{FF2B5EF4-FFF2-40B4-BE49-F238E27FC236}">
                  <a16:creationId xmlns:a16="http://schemas.microsoft.com/office/drawing/2014/main" id="{024E86D4-6D95-4429-BEC1-AEB17DE20AFD}"/>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79" name="Rectangle 22">
              <a:extLst>
                <a:ext uri="{FF2B5EF4-FFF2-40B4-BE49-F238E27FC236}">
                  <a16:creationId xmlns:a16="http://schemas.microsoft.com/office/drawing/2014/main" id="{0FE68894-EB46-4F0C-98B8-56B5A730AB63}"/>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80" name="Rectangle 23">
              <a:extLst>
                <a:ext uri="{FF2B5EF4-FFF2-40B4-BE49-F238E27FC236}">
                  <a16:creationId xmlns:a16="http://schemas.microsoft.com/office/drawing/2014/main" id="{48830987-DCE2-47E6-AEB9-2E5FA2D399FF}"/>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81" name="Rectangle 24">
              <a:extLst>
                <a:ext uri="{FF2B5EF4-FFF2-40B4-BE49-F238E27FC236}">
                  <a16:creationId xmlns:a16="http://schemas.microsoft.com/office/drawing/2014/main" id="{4A4652D0-2379-459E-B17E-D5218929B0E7}"/>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82" name="Rectangle 25">
              <a:extLst>
                <a:ext uri="{FF2B5EF4-FFF2-40B4-BE49-F238E27FC236}">
                  <a16:creationId xmlns:a16="http://schemas.microsoft.com/office/drawing/2014/main" id="{4DC87A3D-472C-4755-8471-443B68121769}"/>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83" name="Rectangle 26">
              <a:extLst>
                <a:ext uri="{FF2B5EF4-FFF2-40B4-BE49-F238E27FC236}">
                  <a16:creationId xmlns:a16="http://schemas.microsoft.com/office/drawing/2014/main" id="{2DA88805-4A5C-4183-9A06-70D2D7922717}"/>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84" name="Rectangle 27">
              <a:extLst>
                <a:ext uri="{FF2B5EF4-FFF2-40B4-BE49-F238E27FC236}">
                  <a16:creationId xmlns:a16="http://schemas.microsoft.com/office/drawing/2014/main" id="{D1475B62-CA27-4E2E-9271-B2C0960926CF}"/>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grpSp>
        <p:nvGrpSpPr>
          <p:cNvPr id="5" name="Group 4">
            <a:extLst>
              <a:ext uri="{FF2B5EF4-FFF2-40B4-BE49-F238E27FC236}">
                <a16:creationId xmlns:a16="http://schemas.microsoft.com/office/drawing/2014/main" id="{060CF870-73CF-4AA8-96D9-E06513A043FB}"/>
              </a:ext>
              <a:ext uri="{C183D7F6-B498-43B3-948B-1728B52AA6E4}">
                <adec:decorative xmlns:adec="http://schemas.microsoft.com/office/drawing/2017/decorative" val="1"/>
              </a:ext>
            </a:extLst>
          </p:cNvPr>
          <p:cNvGrpSpPr/>
          <p:nvPr/>
        </p:nvGrpSpPr>
        <p:grpSpPr>
          <a:xfrm>
            <a:off x="8300035" y="4111825"/>
            <a:ext cx="543651" cy="544568"/>
            <a:chOff x="8298835" y="3887847"/>
            <a:chExt cx="543651" cy="544568"/>
          </a:xfrm>
        </p:grpSpPr>
        <p:sp>
          <p:nvSpPr>
            <p:cNvPr id="187" name="Rectangle 186">
              <a:extLst>
                <a:ext uri="{FF2B5EF4-FFF2-40B4-BE49-F238E27FC236}">
                  <a16:creationId xmlns:a16="http://schemas.microsoft.com/office/drawing/2014/main" id="{62ABAFD8-66A8-41B6-8EAB-CB44DACB1439}"/>
                </a:ext>
              </a:extLst>
            </p:cNvPr>
            <p:cNvSpPr/>
            <p:nvPr/>
          </p:nvSpPr>
          <p:spPr>
            <a:xfrm>
              <a:off x="8316614" y="3887847"/>
              <a:ext cx="525872" cy="544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solidFill>
                  <a:schemeClr val="tx1"/>
                </a:solidFill>
                <a:latin typeface="Segoe UI"/>
              </a:endParaRPr>
            </a:p>
          </p:txBody>
        </p:sp>
        <p:pic>
          <p:nvPicPr>
            <p:cNvPr id="185" name="Picture 184" descr="Icon&#10;&#10;Description automatically generated">
              <a:extLst>
                <a:ext uri="{FF2B5EF4-FFF2-40B4-BE49-F238E27FC236}">
                  <a16:creationId xmlns:a16="http://schemas.microsoft.com/office/drawing/2014/main" id="{0B0B6F22-5841-4F07-81D7-5B69C99B85A4}"/>
                </a:ext>
              </a:extLst>
            </p:cNvPr>
            <p:cNvPicPr>
              <a:picLocks noChangeAspect="1"/>
            </p:cNvPicPr>
            <p:nvPr/>
          </p:nvPicPr>
          <p:blipFill>
            <a:blip r:embed="rId3"/>
            <a:stretch>
              <a:fillRect/>
            </a:stretch>
          </p:blipFill>
          <p:spPr>
            <a:xfrm>
              <a:off x="8298835" y="3934326"/>
              <a:ext cx="485204" cy="485204"/>
            </a:xfrm>
            <a:prstGeom prst="rect">
              <a:avLst/>
            </a:prstGeom>
          </p:spPr>
        </p:pic>
      </p:grpSp>
      <p:sp>
        <p:nvSpPr>
          <p:cNvPr id="189" name="Rectangle 188">
            <a:extLst>
              <a:ext uri="{FF2B5EF4-FFF2-40B4-BE49-F238E27FC236}">
                <a16:creationId xmlns:a16="http://schemas.microsoft.com/office/drawing/2014/main" id="{7FDBE240-1F90-4F11-80BF-6B24EC233255}"/>
              </a:ext>
              <a:ext uri="{C183D7F6-B498-43B3-948B-1728B52AA6E4}">
                <adec:decorative xmlns:adec="http://schemas.microsoft.com/office/drawing/2017/decorative" val="1"/>
              </a:ext>
            </a:extLst>
          </p:cNvPr>
          <p:cNvSpPr/>
          <p:nvPr/>
        </p:nvSpPr>
        <p:spPr bwMode="auto">
          <a:xfrm>
            <a:off x="6433193" y="4222248"/>
            <a:ext cx="1109823" cy="1022078"/>
          </a:xfrm>
          <a:prstGeom prst="rect">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kern="0" err="1">
              <a:solidFill>
                <a:srgbClr val="FFFFFF"/>
              </a:solidFill>
              <a:latin typeface="Segoe UI"/>
              <a:cs typeface="Segoe UI" pitchFamily="34" charset="0"/>
            </a:endParaRPr>
          </a:p>
        </p:txBody>
      </p:sp>
      <p:grpSp>
        <p:nvGrpSpPr>
          <p:cNvPr id="190" name="Group 189">
            <a:extLst>
              <a:ext uri="{FF2B5EF4-FFF2-40B4-BE49-F238E27FC236}">
                <a16:creationId xmlns:a16="http://schemas.microsoft.com/office/drawing/2014/main" id="{EA05F06E-EA01-430C-8795-B04D74C346E4}"/>
              </a:ext>
              <a:ext uri="{C183D7F6-B498-43B3-948B-1728B52AA6E4}">
                <adec:decorative xmlns:adec="http://schemas.microsoft.com/office/drawing/2017/decorative" val="1"/>
              </a:ext>
            </a:extLst>
          </p:cNvPr>
          <p:cNvGrpSpPr/>
          <p:nvPr/>
        </p:nvGrpSpPr>
        <p:grpSpPr>
          <a:xfrm>
            <a:off x="7187040" y="4078643"/>
            <a:ext cx="530195" cy="473605"/>
            <a:chOff x="6311663" y="3021556"/>
            <a:chExt cx="649207" cy="579914"/>
          </a:xfrm>
        </p:grpSpPr>
        <p:sp>
          <p:nvSpPr>
            <p:cNvPr id="191" name="Rectangle 190">
              <a:extLst>
                <a:ext uri="{FF2B5EF4-FFF2-40B4-BE49-F238E27FC236}">
                  <a16:creationId xmlns:a16="http://schemas.microsoft.com/office/drawing/2014/main" id="{56373A88-72B6-40D1-8B4E-041BF27B60C8}"/>
                </a:ext>
              </a:extLst>
            </p:cNvPr>
            <p:cNvSpPr/>
            <p:nvPr/>
          </p:nvSpPr>
          <p:spPr bwMode="auto">
            <a:xfrm>
              <a:off x="6311663" y="3021556"/>
              <a:ext cx="649207" cy="5799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92" name="Graphic 191" descr="Functions icon">
              <a:extLst>
                <a:ext uri="{FF2B5EF4-FFF2-40B4-BE49-F238E27FC236}">
                  <a16:creationId xmlns:a16="http://schemas.microsoft.com/office/drawing/2014/main" id="{4514F76F-DFBA-4D10-9F7B-113302A426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4626" y="3079873"/>
              <a:ext cx="463280" cy="463280"/>
            </a:xfrm>
            <a:prstGeom prst="rect">
              <a:avLst/>
            </a:prstGeom>
          </p:spPr>
        </p:pic>
      </p:grpSp>
      <p:grpSp>
        <p:nvGrpSpPr>
          <p:cNvPr id="193" name="desktop">
            <a:extLst>
              <a:ext uri="{FF2B5EF4-FFF2-40B4-BE49-F238E27FC236}">
                <a16:creationId xmlns:a16="http://schemas.microsoft.com/office/drawing/2014/main" id="{3EBCA460-62D3-428F-A8B5-1085DD323824}"/>
              </a:ext>
              <a:ext uri="{C183D7F6-B498-43B3-948B-1728B52AA6E4}">
                <adec:decorative xmlns:adec="http://schemas.microsoft.com/office/drawing/2017/decorative" val="1"/>
              </a:ext>
            </a:extLst>
          </p:cNvPr>
          <p:cNvGrpSpPr/>
          <p:nvPr/>
        </p:nvGrpSpPr>
        <p:grpSpPr>
          <a:xfrm>
            <a:off x="4331751" y="2004570"/>
            <a:ext cx="723630" cy="723630"/>
            <a:chOff x="5418442" y="3930934"/>
            <a:chExt cx="395618" cy="395618"/>
          </a:xfrm>
        </p:grpSpPr>
        <p:sp>
          <p:nvSpPr>
            <p:cNvPr id="194" name="Freeform: Shape 193">
              <a:extLst>
                <a:ext uri="{FF2B5EF4-FFF2-40B4-BE49-F238E27FC236}">
                  <a16:creationId xmlns:a16="http://schemas.microsoft.com/office/drawing/2014/main" id="{8D7DFC4A-D9C5-4FAC-9449-96240DEBD93F}"/>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defTabSz="1097240"/>
              <a:endParaRPr lang="en-US" sz="2118">
                <a:solidFill>
                  <a:srgbClr val="1A1A1A"/>
                </a:solidFill>
                <a:latin typeface="Segoe UI"/>
              </a:endParaRPr>
            </a:p>
          </p:txBody>
        </p:sp>
        <p:sp>
          <p:nvSpPr>
            <p:cNvPr id="195" name="Freeform: Shape 194">
              <a:extLst>
                <a:ext uri="{FF2B5EF4-FFF2-40B4-BE49-F238E27FC236}">
                  <a16:creationId xmlns:a16="http://schemas.microsoft.com/office/drawing/2014/main" id="{1ACADCDC-8889-4C81-83E8-1ACA57DF6351}"/>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defTabSz="1097240"/>
              <a:endParaRPr lang="en-US" sz="2118">
                <a:solidFill>
                  <a:srgbClr val="1A1A1A"/>
                </a:solidFill>
                <a:latin typeface="Segoe UI"/>
              </a:endParaRPr>
            </a:p>
          </p:txBody>
        </p:sp>
        <p:sp>
          <p:nvSpPr>
            <p:cNvPr id="196" name="Freeform: Shape 195">
              <a:extLst>
                <a:ext uri="{FF2B5EF4-FFF2-40B4-BE49-F238E27FC236}">
                  <a16:creationId xmlns:a16="http://schemas.microsoft.com/office/drawing/2014/main" id="{EB8F453E-E21C-4DFC-9FBB-FA9AD1F98FEC}"/>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defTabSz="1097240"/>
              <a:endParaRPr lang="en-US" sz="2118">
                <a:solidFill>
                  <a:srgbClr val="1A1A1A"/>
                </a:solidFill>
                <a:latin typeface="Segoe UI"/>
              </a:endParaRPr>
            </a:p>
          </p:txBody>
        </p:sp>
        <p:sp>
          <p:nvSpPr>
            <p:cNvPr id="197" name="Freeform: Shape 196">
              <a:extLst>
                <a:ext uri="{FF2B5EF4-FFF2-40B4-BE49-F238E27FC236}">
                  <a16:creationId xmlns:a16="http://schemas.microsoft.com/office/drawing/2014/main" id="{CBAA54A3-DDCD-406D-AC2F-F70D5654BF04}"/>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defTabSz="1097240"/>
              <a:endParaRPr lang="en-US" sz="2118">
                <a:solidFill>
                  <a:srgbClr val="1A1A1A"/>
                </a:solidFill>
                <a:latin typeface="Segoe UI"/>
              </a:endParaRPr>
            </a:p>
          </p:txBody>
        </p:sp>
        <p:sp>
          <p:nvSpPr>
            <p:cNvPr id="198" name="Freeform: Shape 197">
              <a:extLst>
                <a:ext uri="{FF2B5EF4-FFF2-40B4-BE49-F238E27FC236}">
                  <a16:creationId xmlns:a16="http://schemas.microsoft.com/office/drawing/2014/main" id="{CBD137E1-9BF8-47BD-B48B-9DB51B31A045}"/>
                </a:ext>
              </a:extLst>
            </p:cNvPr>
            <p:cNvSpPr/>
            <p:nvPr/>
          </p:nvSpPr>
          <p:spPr>
            <a:xfrm>
              <a:off x="5501675" y="4090042"/>
              <a:ext cx="40785" cy="89728"/>
            </a:xfrm>
            <a:custGeom>
              <a:avLst/>
              <a:gdLst>
                <a:gd name="connsiteX0" fmla="*/ 41608 w 40785"/>
                <a:gd name="connsiteY0" fmla="*/ 1293 h 89727"/>
                <a:gd name="connsiteX1" fmla="*/ 1293 w 40785"/>
                <a:gd name="connsiteY1" fmla="*/ 1293 h 89727"/>
                <a:gd name="connsiteX2" fmla="*/ 1293 w 40785"/>
                <a:gd name="connsiteY2" fmla="*/ 91273 h 89727"/>
                <a:gd name="connsiteX3" fmla="*/ 41608 w 40785"/>
                <a:gd name="connsiteY3" fmla="*/ 91273 h 89727"/>
                <a:gd name="connsiteX4" fmla="*/ 41608 w 40785"/>
                <a:gd name="connsiteY4" fmla="*/ 1293 h 8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89727">
                  <a:moveTo>
                    <a:pt x="41608" y="1293"/>
                  </a:moveTo>
                  <a:lnTo>
                    <a:pt x="1293" y="1293"/>
                  </a:lnTo>
                  <a:lnTo>
                    <a:pt x="1293" y="91273"/>
                  </a:lnTo>
                  <a:lnTo>
                    <a:pt x="41608" y="91273"/>
                  </a:lnTo>
                  <a:lnTo>
                    <a:pt x="41608" y="1293"/>
                  </a:lnTo>
                  <a:close/>
                </a:path>
              </a:pathLst>
            </a:custGeom>
            <a:solidFill>
              <a:srgbClr val="0078D4"/>
            </a:solidFill>
            <a:ln w="4026" cap="flat">
              <a:noFill/>
              <a:prstDash val="solid"/>
              <a:miter/>
            </a:ln>
          </p:spPr>
          <p:txBody>
            <a:bodyPr rtlCol="0" anchor="ctr"/>
            <a:lstStyle/>
            <a:p>
              <a:pPr defTabSz="1097240"/>
              <a:endParaRPr lang="en-US" sz="2118">
                <a:solidFill>
                  <a:srgbClr val="1A1A1A"/>
                </a:solidFill>
                <a:latin typeface="Segoe UI"/>
              </a:endParaRPr>
            </a:p>
          </p:txBody>
        </p:sp>
        <p:sp>
          <p:nvSpPr>
            <p:cNvPr id="199" name="Freeform: Shape 198">
              <a:extLst>
                <a:ext uri="{FF2B5EF4-FFF2-40B4-BE49-F238E27FC236}">
                  <a16:creationId xmlns:a16="http://schemas.microsoft.com/office/drawing/2014/main" id="{F13381D2-A369-477C-AA95-C0B13BA35B51}"/>
                </a:ext>
              </a:extLst>
            </p:cNvPr>
            <p:cNvSpPr/>
            <p:nvPr/>
          </p:nvSpPr>
          <p:spPr>
            <a:xfrm>
              <a:off x="5563419" y="4056490"/>
              <a:ext cx="40785" cy="122356"/>
            </a:xfrm>
            <a:custGeom>
              <a:avLst/>
              <a:gdLst>
                <a:gd name="connsiteX0" fmla="*/ 42569 w 40785"/>
                <a:gd name="connsiteY0" fmla="*/ 1293 h 122356"/>
                <a:gd name="connsiteX1" fmla="*/ 1293 w 40785"/>
                <a:gd name="connsiteY1" fmla="*/ 1293 h 122356"/>
                <a:gd name="connsiteX2" fmla="*/ 1293 w 40785"/>
                <a:gd name="connsiteY2" fmla="*/ 124818 h 122356"/>
                <a:gd name="connsiteX3" fmla="*/ 42569 w 40785"/>
                <a:gd name="connsiteY3" fmla="*/ 124818 h 122356"/>
                <a:gd name="connsiteX4" fmla="*/ 42569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569" y="1293"/>
                  </a:moveTo>
                  <a:lnTo>
                    <a:pt x="1293" y="1293"/>
                  </a:lnTo>
                  <a:lnTo>
                    <a:pt x="1293" y="124818"/>
                  </a:lnTo>
                  <a:lnTo>
                    <a:pt x="42569" y="124818"/>
                  </a:lnTo>
                  <a:lnTo>
                    <a:pt x="42569" y="1293"/>
                  </a:lnTo>
                  <a:close/>
                </a:path>
              </a:pathLst>
            </a:custGeom>
            <a:solidFill>
              <a:srgbClr val="0078D4"/>
            </a:solidFill>
            <a:ln w="4026" cap="flat">
              <a:noFill/>
              <a:prstDash val="solid"/>
              <a:miter/>
            </a:ln>
          </p:spPr>
          <p:txBody>
            <a:bodyPr rtlCol="0" anchor="ctr"/>
            <a:lstStyle/>
            <a:p>
              <a:pPr defTabSz="1097240"/>
              <a:endParaRPr lang="en-US" sz="2118">
                <a:solidFill>
                  <a:srgbClr val="1A1A1A"/>
                </a:solidFill>
                <a:latin typeface="Segoe UI"/>
              </a:endParaRPr>
            </a:p>
          </p:txBody>
        </p:sp>
        <p:sp>
          <p:nvSpPr>
            <p:cNvPr id="200" name="Freeform: Shape 199">
              <a:extLst>
                <a:ext uri="{FF2B5EF4-FFF2-40B4-BE49-F238E27FC236}">
                  <a16:creationId xmlns:a16="http://schemas.microsoft.com/office/drawing/2014/main" id="{4F0BD369-121B-40FA-A9FC-C57245E7B287}"/>
                </a:ext>
              </a:extLst>
            </p:cNvPr>
            <p:cNvSpPr/>
            <p:nvPr/>
          </p:nvSpPr>
          <p:spPr>
            <a:xfrm>
              <a:off x="5625230" y="4014637"/>
              <a:ext cx="40785" cy="167220"/>
            </a:xfrm>
            <a:custGeom>
              <a:avLst/>
              <a:gdLst>
                <a:gd name="connsiteX0" fmla="*/ 42569 w 40785"/>
                <a:gd name="connsiteY0" fmla="*/ 1293 h 167219"/>
                <a:gd name="connsiteX1" fmla="*/ 1293 w 40785"/>
                <a:gd name="connsiteY1" fmla="*/ 1293 h 167219"/>
                <a:gd name="connsiteX2" fmla="*/ 1293 w 40785"/>
                <a:gd name="connsiteY2" fmla="*/ 166680 h 167219"/>
                <a:gd name="connsiteX3" fmla="*/ 42569 w 40785"/>
                <a:gd name="connsiteY3" fmla="*/ 166680 h 167219"/>
                <a:gd name="connsiteX4" fmla="*/ 42569 w 40785"/>
                <a:gd name="connsiteY4" fmla="*/ 1293 h 1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67219">
                  <a:moveTo>
                    <a:pt x="42569" y="1293"/>
                  </a:moveTo>
                  <a:lnTo>
                    <a:pt x="1293" y="1293"/>
                  </a:lnTo>
                  <a:lnTo>
                    <a:pt x="1293" y="166680"/>
                  </a:lnTo>
                  <a:lnTo>
                    <a:pt x="42569" y="166680"/>
                  </a:lnTo>
                  <a:lnTo>
                    <a:pt x="42569" y="1293"/>
                  </a:lnTo>
                  <a:close/>
                </a:path>
              </a:pathLst>
            </a:custGeom>
            <a:solidFill>
              <a:srgbClr val="0078D4"/>
            </a:solidFill>
            <a:ln w="4026" cap="flat">
              <a:noFill/>
              <a:prstDash val="solid"/>
              <a:miter/>
            </a:ln>
          </p:spPr>
          <p:txBody>
            <a:bodyPr rtlCol="0" anchor="ctr"/>
            <a:lstStyle/>
            <a:p>
              <a:pPr defTabSz="1097240"/>
              <a:endParaRPr lang="en-US" sz="2118">
                <a:solidFill>
                  <a:srgbClr val="1A1A1A"/>
                </a:solidFill>
                <a:latin typeface="Segoe UI"/>
              </a:endParaRPr>
            </a:p>
          </p:txBody>
        </p:sp>
        <p:sp>
          <p:nvSpPr>
            <p:cNvPr id="201" name="Freeform: Shape 200">
              <a:extLst>
                <a:ext uri="{FF2B5EF4-FFF2-40B4-BE49-F238E27FC236}">
                  <a16:creationId xmlns:a16="http://schemas.microsoft.com/office/drawing/2014/main" id="{7DB5FF55-E8BA-4979-B4F7-0D77A9EE856B}"/>
                </a:ext>
              </a:extLst>
            </p:cNvPr>
            <p:cNvSpPr/>
            <p:nvPr/>
          </p:nvSpPr>
          <p:spPr>
            <a:xfrm>
              <a:off x="5686492" y="4056904"/>
              <a:ext cx="40785" cy="122356"/>
            </a:xfrm>
            <a:custGeom>
              <a:avLst/>
              <a:gdLst>
                <a:gd name="connsiteX0" fmla="*/ 42981 w 40785"/>
                <a:gd name="connsiteY0" fmla="*/ 1293 h 122356"/>
                <a:gd name="connsiteX1" fmla="*/ 1293 w 40785"/>
                <a:gd name="connsiteY1" fmla="*/ 1293 h 122356"/>
                <a:gd name="connsiteX2" fmla="*/ 1293 w 40785"/>
                <a:gd name="connsiteY2" fmla="*/ 124474 h 122356"/>
                <a:gd name="connsiteX3" fmla="*/ 42981 w 40785"/>
                <a:gd name="connsiteY3" fmla="*/ 124474 h 122356"/>
                <a:gd name="connsiteX4" fmla="*/ 42981 w 40785"/>
                <a:gd name="connsiteY4" fmla="*/ 1293 h 122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85" h="122356">
                  <a:moveTo>
                    <a:pt x="42981" y="1293"/>
                  </a:moveTo>
                  <a:lnTo>
                    <a:pt x="1293" y="1293"/>
                  </a:lnTo>
                  <a:lnTo>
                    <a:pt x="1293" y="124474"/>
                  </a:lnTo>
                  <a:lnTo>
                    <a:pt x="42981" y="124474"/>
                  </a:lnTo>
                  <a:lnTo>
                    <a:pt x="42981" y="1293"/>
                  </a:lnTo>
                  <a:close/>
                </a:path>
              </a:pathLst>
            </a:custGeom>
            <a:solidFill>
              <a:srgbClr val="0078D4"/>
            </a:solidFill>
            <a:ln w="4026" cap="flat">
              <a:noFill/>
              <a:prstDash val="solid"/>
              <a:miter/>
            </a:ln>
          </p:spPr>
          <p:txBody>
            <a:bodyPr rtlCol="0" anchor="ctr"/>
            <a:lstStyle/>
            <a:p>
              <a:pPr defTabSz="1097240"/>
              <a:endParaRPr lang="en-US" sz="2118">
                <a:solidFill>
                  <a:srgbClr val="1A1A1A"/>
                </a:solidFill>
                <a:latin typeface="Segoe UI"/>
              </a:endParaRPr>
            </a:p>
          </p:txBody>
        </p:sp>
      </p:grpSp>
      <p:pic>
        <p:nvPicPr>
          <p:cNvPr id="8" name="Graphic 7">
            <a:extLst>
              <a:ext uri="{FF2B5EF4-FFF2-40B4-BE49-F238E27FC236}">
                <a16:creationId xmlns:a16="http://schemas.microsoft.com/office/drawing/2014/main" id="{D4925DC4-B6A0-491D-BAFE-BBE04ADBABF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30277" y="4410363"/>
            <a:ext cx="726579" cy="645848"/>
          </a:xfrm>
          <a:prstGeom prst="rect">
            <a:avLst/>
          </a:prstGeom>
        </p:spPr>
      </p:pic>
      <p:cxnSp>
        <p:nvCxnSpPr>
          <p:cNvPr id="205" name="Straight Connector 204">
            <a:extLst>
              <a:ext uri="{FF2B5EF4-FFF2-40B4-BE49-F238E27FC236}">
                <a16:creationId xmlns:a16="http://schemas.microsoft.com/office/drawing/2014/main" id="{B3098209-6795-4533-B081-6AE60033B5EC}"/>
              </a:ext>
              <a:ext uri="{C183D7F6-B498-43B3-948B-1728B52AA6E4}">
                <adec:decorative xmlns:adec="http://schemas.microsoft.com/office/drawing/2017/decorative" val="1"/>
              </a:ext>
            </a:extLst>
          </p:cNvPr>
          <p:cNvCxnSpPr>
            <a:cxnSpLocks/>
            <a:stCxn id="202" idx="2"/>
            <a:endCxn id="8" idx="0"/>
          </p:cNvCxnSpPr>
          <p:nvPr/>
        </p:nvCxnSpPr>
        <p:spPr>
          <a:xfrm>
            <a:off x="4693566" y="3367495"/>
            <a:ext cx="1" cy="1042868"/>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343" name="Group 342">
            <a:extLst>
              <a:ext uri="{FF2B5EF4-FFF2-40B4-BE49-F238E27FC236}">
                <a16:creationId xmlns:a16="http://schemas.microsoft.com/office/drawing/2014/main" id="{19FD543D-760C-4744-9443-BDFAAD5F4ADE}"/>
              </a:ext>
              <a:ext uri="{C183D7F6-B498-43B3-948B-1728B52AA6E4}">
                <adec:decorative xmlns:adec="http://schemas.microsoft.com/office/drawing/2017/decorative" val="1"/>
              </a:ext>
            </a:extLst>
          </p:cNvPr>
          <p:cNvGrpSpPr/>
          <p:nvPr/>
        </p:nvGrpSpPr>
        <p:grpSpPr>
          <a:xfrm rot="5400000">
            <a:off x="4336472" y="3771306"/>
            <a:ext cx="714189" cy="157190"/>
            <a:chOff x="1376833" y="2042055"/>
            <a:chExt cx="830910" cy="182880"/>
          </a:xfrm>
        </p:grpSpPr>
        <p:grpSp>
          <p:nvGrpSpPr>
            <p:cNvPr id="433" name="Group 432">
              <a:extLst>
                <a:ext uri="{FF2B5EF4-FFF2-40B4-BE49-F238E27FC236}">
                  <a16:creationId xmlns:a16="http://schemas.microsoft.com/office/drawing/2014/main" id="{F3778520-15BA-4F8B-A881-F413847DE117}"/>
                </a:ext>
              </a:extLst>
            </p:cNvPr>
            <p:cNvGrpSpPr/>
            <p:nvPr/>
          </p:nvGrpSpPr>
          <p:grpSpPr>
            <a:xfrm>
              <a:off x="1376833" y="2042055"/>
              <a:ext cx="182880" cy="182880"/>
              <a:chOff x="6614096" y="3386015"/>
              <a:chExt cx="182880" cy="182880"/>
            </a:xfrm>
          </p:grpSpPr>
          <p:sp>
            <p:nvSpPr>
              <p:cNvPr id="443" name="Oval 442">
                <a:extLst>
                  <a:ext uri="{FF2B5EF4-FFF2-40B4-BE49-F238E27FC236}">
                    <a16:creationId xmlns:a16="http://schemas.microsoft.com/office/drawing/2014/main" id="{166D6360-BC97-43BA-A3E9-6AAD12BC7731}"/>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44" name="Oval 443">
                <a:extLst>
                  <a:ext uri="{FF2B5EF4-FFF2-40B4-BE49-F238E27FC236}">
                    <a16:creationId xmlns:a16="http://schemas.microsoft.com/office/drawing/2014/main" id="{3AC71983-D77A-4156-930D-C8F14F59769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434" name="Group 433">
              <a:extLst>
                <a:ext uri="{FF2B5EF4-FFF2-40B4-BE49-F238E27FC236}">
                  <a16:creationId xmlns:a16="http://schemas.microsoft.com/office/drawing/2014/main" id="{7D101E06-0F2A-4BD3-8072-7BB852EF8E4B}"/>
                </a:ext>
              </a:extLst>
            </p:cNvPr>
            <p:cNvGrpSpPr/>
            <p:nvPr/>
          </p:nvGrpSpPr>
          <p:grpSpPr>
            <a:xfrm>
              <a:off x="1592843" y="2042055"/>
              <a:ext cx="182880" cy="182880"/>
              <a:chOff x="6614096" y="3386015"/>
              <a:chExt cx="182880" cy="182880"/>
            </a:xfrm>
          </p:grpSpPr>
          <p:sp>
            <p:nvSpPr>
              <p:cNvPr id="441" name="Oval 440">
                <a:extLst>
                  <a:ext uri="{FF2B5EF4-FFF2-40B4-BE49-F238E27FC236}">
                    <a16:creationId xmlns:a16="http://schemas.microsoft.com/office/drawing/2014/main" id="{4ACC42AA-5914-41FA-88FF-871D1D5AEC69}"/>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42" name="Oval 441">
                <a:extLst>
                  <a:ext uri="{FF2B5EF4-FFF2-40B4-BE49-F238E27FC236}">
                    <a16:creationId xmlns:a16="http://schemas.microsoft.com/office/drawing/2014/main" id="{59B3057C-8C55-4E0C-BBE5-F200684B4B5B}"/>
                  </a:ext>
                </a:extLst>
              </p:cNvPr>
              <p:cNvSpPr/>
              <p:nvPr/>
            </p:nvSpPr>
            <p:spPr>
              <a:xfrm>
                <a:off x="6636956" y="3408874"/>
                <a:ext cx="137161" cy="1371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435" name="Group 434">
              <a:extLst>
                <a:ext uri="{FF2B5EF4-FFF2-40B4-BE49-F238E27FC236}">
                  <a16:creationId xmlns:a16="http://schemas.microsoft.com/office/drawing/2014/main" id="{9C8F0184-58F0-499F-ACE4-FF857278F326}"/>
                </a:ext>
              </a:extLst>
            </p:cNvPr>
            <p:cNvGrpSpPr/>
            <p:nvPr/>
          </p:nvGrpSpPr>
          <p:grpSpPr>
            <a:xfrm>
              <a:off x="1808853" y="2042055"/>
              <a:ext cx="182880" cy="182880"/>
              <a:chOff x="6614096" y="3386015"/>
              <a:chExt cx="182880" cy="182880"/>
            </a:xfrm>
          </p:grpSpPr>
          <p:sp>
            <p:nvSpPr>
              <p:cNvPr id="439" name="Oval 438">
                <a:extLst>
                  <a:ext uri="{FF2B5EF4-FFF2-40B4-BE49-F238E27FC236}">
                    <a16:creationId xmlns:a16="http://schemas.microsoft.com/office/drawing/2014/main" id="{7E6E1A9C-4C2F-435F-9777-1E913E5CF598}"/>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40" name="Oval 439">
                <a:extLst>
                  <a:ext uri="{FF2B5EF4-FFF2-40B4-BE49-F238E27FC236}">
                    <a16:creationId xmlns:a16="http://schemas.microsoft.com/office/drawing/2014/main" id="{B7F2BD3B-2FBD-48F1-9855-95B5E9AD702C}"/>
                  </a:ext>
                </a:extLst>
              </p:cNvPr>
              <p:cNvSpPr/>
              <p:nvPr/>
            </p:nvSpPr>
            <p:spPr>
              <a:xfrm>
                <a:off x="6636956" y="3408874"/>
                <a:ext cx="137161" cy="1371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436" name="Group 435">
              <a:extLst>
                <a:ext uri="{FF2B5EF4-FFF2-40B4-BE49-F238E27FC236}">
                  <a16:creationId xmlns:a16="http://schemas.microsoft.com/office/drawing/2014/main" id="{7D26F5EB-3673-4444-B905-CBA6DA35CE9A}"/>
                </a:ext>
              </a:extLst>
            </p:cNvPr>
            <p:cNvGrpSpPr/>
            <p:nvPr/>
          </p:nvGrpSpPr>
          <p:grpSpPr>
            <a:xfrm>
              <a:off x="2024863" y="2042055"/>
              <a:ext cx="182880" cy="182880"/>
              <a:chOff x="6614096" y="3386015"/>
              <a:chExt cx="182880" cy="182880"/>
            </a:xfrm>
          </p:grpSpPr>
          <p:sp>
            <p:nvSpPr>
              <p:cNvPr id="437" name="Oval 436">
                <a:extLst>
                  <a:ext uri="{FF2B5EF4-FFF2-40B4-BE49-F238E27FC236}">
                    <a16:creationId xmlns:a16="http://schemas.microsoft.com/office/drawing/2014/main" id="{96E3CBAA-79DF-4724-91D4-796E338DFA9F}"/>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38" name="Oval 437">
                <a:extLst>
                  <a:ext uri="{FF2B5EF4-FFF2-40B4-BE49-F238E27FC236}">
                    <a16:creationId xmlns:a16="http://schemas.microsoft.com/office/drawing/2014/main" id="{4B435B5E-684F-4C1B-9356-CAC91F0D798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cxnSp>
        <p:nvCxnSpPr>
          <p:cNvPr id="219" name="Straight Connector 218">
            <a:extLst>
              <a:ext uri="{FF2B5EF4-FFF2-40B4-BE49-F238E27FC236}">
                <a16:creationId xmlns:a16="http://schemas.microsoft.com/office/drawing/2014/main" id="{C9AA2A7F-2CD9-4F9D-9D30-BF3188991AD3}"/>
              </a:ext>
              <a:ext uri="{C183D7F6-B498-43B3-948B-1728B52AA6E4}">
                <adec:decorative xmlns:adec="http://schemas.microsoft.com/office/drawing/2017/decorative" val="1"/>
              </a:ext>
            </a:extLst>
          </p:cNvPr>
          <p:cNvCxnSpPr>
            <a:cxnSpLocks/>
          </p:cNvCxnSpPr>
          <p:nvPr/>
        </p:nvCxnSpPr>
        <p:spPr>
          <a:xfrm>
            <a:off x="5171440" y="4738948"/>
            <a:ext cx="1261753"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5C5E565-C94D-4836-B248-0267308CBF6F}"/>
              </a:ext>
              <a:ext uri="{C183D7F6-B498-43B3-948B-1728B52AA6E4}">
                <adec:decorative xmlns:adec="http://schemas.microsoft.com/office/drawing/2017/decorative" val="1"/>
              </a:ext>
            </a:extLst>
          </p:cNvPr>
          <p:cNvCxnSpPr>
            <a:cxnSpLocks/>
          </p:cNvCxnSpPr>
          <p:nvPr/>
        </p:nvCxnSpPr>
        <p:spPr>
          <a:xfrm>
            <a:off x="9375887" y="4733287"/>
            <a:ext cx="1015913"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5E977DA-55BD-47D0-924C-9E9BDF984BE5}"/>
              </a:ext>
              <a:ext uri="{C183D7F6-B498-43B3-948B-1728B52AA6E4}">
                <adec:decorative xmlns:adec="http://schemas.microsoft.com/office/drawing/2017/decorative" val="1"/>
              </a:ext>
            </a:extLst>
          </p:cNvPr>
          <p:cNvSpPr/>
          <p:nvPr/>
        </p:nvSpPr>
        <p:spPr bwMode="auto">
          <a:xfrm>
            <a:off x="5498213" y="4601511"/>
            <a:ext cx="608206" cy="2748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346" name="Group 345">
            <a:extLst>
              <a:ext uri="{FF2B5EF4-FFF2-40B4-BE49-F238E27FC236}">
                <a16:creationId xmlns:a16="http://schemas.microsoft.com/office/drawing/2014/main" id="{5B8A9E05-06F5-45A6-8A2A-F92C098190EB}"/>
              </a:ext>
              <a:ext uri="{C183D7F6-B498-43B3-948B-1728B52AA6E4}">
                <adec:decorative xmlns:adec="http://schemas.microsoft.com/office/drawing/2017/decorative" val="1"/>
              </a:ext>
            </a:extLst>
          </p:cNvPr>
          <p:cNvGrpSpPr/>
          <p:nvPr/>
        </p:nvGrpSpPr>
        <p:grpSpPr>
          <a:xfrm>
            <a:off x="5566531" y="4523483"/>
            <a:ext cx="471570" cy="471570"/>
            <a:chOff x="6619603" y="3286538"/>
            <a:chExt cx="548640" cy="548640"/>
          </a:xfrm>
        </p:grpSpPr>
        <p:sp>
          <p:nvSpPr>
            <p:cNvPr id="400" name="Rectangle 399">
              <a:extLst>
                <a:ext uri="{FF2B5EF4-FFF2-40B4-BE49-F238E27FC236}">
                  <a16:creationId xmlns:a16="http://schemas.microsoft.com/office/drawing/2014/main" id="{AAB02623-4258-41F1-9B7A-8472B2B7CBFA}"/>
                </a:ext>
              </a:extLst>
            </p:cNvPr>
            <p:cNvSpPr/>
            <p:nvPr/>
          </p:nvSpPr>
          <p:spPr>
            <a:xfrm>
              <a:off x="6619603" y="3286538"/>
              <a:ext cx="54864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nvGrpSpPr>
            <p:cNvPr id="401" name="Group 400">
              <a:extLst>
                <a:ext uri="{FF2B5EF4-FFF2-40B4-BE49-F238E27FC236}">
                  <a16:creationId xmlns:a16="http://schemas.microsoft.com/office/drawing/2014/main" id="{923A4D4A-2C92-41A6-A583-533A8A3D6080}"/>
                </a:ext>
              </a:extLst>
            </p:cNvPr>
            <p:cNvGrpSpPr/>
            <p:nvPr/>
          </p:nvGrpSpPr>
          <p:grpSpPr>
            <a:xfrm>
              <a:off x="6653050" y="3286538"/>
              <a:ext cx="481756" cy="489672"/>
              <a:chOff x="2931030" y="3346852"/>
              <a:chExt cx="806395" cy="819647"/>
            </a:xfrm>
          </p:grpSpPr>
          <p:grpSp>
            <p:nvGrpSpPr>
              <p:cNvPr id="402" name="Group 401">
                <a:extLst>
                  <a:ext uri="{FF2B5EF4-FFF2-40B4-BE49-F238E27FC236}">
                    <a16:creationId xmlns:a16="http://schemas.microsoft.com/office/drawing/2014/main" id="{589B6DDB-B3C4-4A72-83E9-859F7E81CFDF}"/>
                  </a:ext>
                </a:extLst>
              </p:cNvPr>
              <p:cNvGrpSpPr/>
              <p:nvPr/>
            </p:nvGrpSpPr>
            <p:grpSpPr>
              <a:xfrm>
                <a:off x="2931030" y="3346852"/>
                <a:ext cx="137160" cy="819647"/>
                <a:chOff x="2931030" y="3346852"/>
                <a:chExt cx="137160" cy="819647"/>
              </a:xfrm>
            </p:grpSpPr>
            <p:sp>
              <p:nvSpPr>
                <p:cNvPr id="411" name="Oval 410">
                  <a:extLst>
                    <a:ext uri="{FF2B5EF4-FFF2-40B4-BE49-F238E27FC236}">
                      <a16:creationId xmlns:a16="http://schemas.microsoft.com/office/drawing/2014/main" id="{0A1619EE-0F45-46B3-AF7F-AAAE47D1394C}"/>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12" name="Oval 411">
                  <a:extLst>
                    <a:ext uri="{FF2B5EF4-FFF2-40B4-BE49-F238E27FC236}">
                      <a16:creationId xmlns:a16="http://schemas.microsoft.com/office/drawing/2014/main" id="{71CBE6CF-5234-4C4B-A863-D502FCE76C49}"/>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13" name="Oval 412">
                  <a:extLst>
                    <a:ext uri="{FF2B5EF4-FFF2-40B4-BE49-F238E27FC236}">
                      <a16:creationId xmlns:a16="http://schemas.microsoft.com/office/drawing/2014/main" id="{ACC92751-F850-4E7B-BC32-51A3AFCEE960}"/>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14" name="Oval 413">
                  <a:extLst>
                    <a:ext uri="{FF2B5EF4-FFF2-40B4-BE49-F238E27FC236}">
                      <a16:creationId xmlns:a16="http://schemas.microsoft.com/office/drawing/2014/main" id="{3587DBD8-122D-4195-A0A2-080D93BE335B}"/>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403" name="Group 402">
                <a:extLst>
                  <a:ext uri="{FF2B5EF4-FFF2-40B4-BE49-F238E27FC236}">
                    <a16:creationId xmlns:a16="http://schemas.microsoft.com/office/drawing/2014/main" id="{1B71CE28-7395-4F64-9D03-E04EC21114B6}"/>
                  </a:ext>
                </a:extLst>
              </p:cNvPr>
              <p:cNvGrpSpPr/>
              <p:nvPr/>
            </p:nvGrpSpPr>
            <p:grpSpPr>
              <a:xfrm>
                <a:off x="3154108" y="3460599"/>
                <a:ext cx="137160" cy="592152"/>
                <a:chOff x="3162943" y="3486000"/>
                <a:chExt cx="137160" cy="592152"/>
              </a:xfrm>
            </p:grpSpPr>
            <p:sp>
              <p:nvSpPr>
                <p:cNvPr id="408" name="Oval 407">
                  <a:extLst>
                    <a:ext uri="{FF2B5EF4-FFF2-40B4-BE49-F238E27FC236}">
                      <a16:creationId xmlns:a16="http://schemas.microsoft.com/office/drawing/2014/main" id="{8CACBF37-4BE8-47B3-847F-23F010DD286E}"/>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09" name="Oval 408">
                  <a:extLst>
                    <a:ext uri="{FF2B5EF4-FFF2-40B4-BE49-F238E27FC236}">
                      <a16:creationId xmlns:a16="http://schemas.microsoft.com/office/drawing/2014/main" id="{7FEFE573-9AE2-4ED2-A84D-E04B7E203A73}"/>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10" name="Oval 409">
                  <a:extLst>
                    <a:ext uri="{FF2B5EF4-FFF2-40B4-BE49-F238E27FC236}">
                      <a16:creationId xmlns:a16="http://schemas.microsoft.com/office/drawing/2014/main" id="{3B05771B-65A0-43F3-904C-35012264D98F}"/>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404" name="Group 403">
                <a:extLst>
                  <a:ext uri="{FF2B5EF4-FFF2-40B4-BE49-F238E27FC236}">
                    <a16:creationId xmlns:a16="http://schemas.microsoft.com/office/drawing/2014/main" id="{68311226-5A88-436C-AE63-C1C612502BAF}"/>
                  </a:ext>
                </a:extLst>
              </p:cNvPr>
              <p:cNvGrpSpPr/>
              <p:nvPr/>
            </p:nvGrpSpPr>
            <p:grpSpPr>
              <a:xfrm>
                <a:off x="3377186" y="3574347"/>
                <a:ext cx="137160" cy="364656"/>
                <a:chOff x="3394856" y="3625148"/>
                <a:chExt cx="137160" cy="364656"/>
              </a:xfrm>
            </p:grpSpPr>
            <p:sp>
              <p:nvSpPr>
                <p:cNvPr id="406" name="Oval 405">
                  <a:extLst>
                    <a:ext uri="{FF2B5EF4-FFF2-40B4-BE49-F238E27FC236}">
                      <a16:creationId xmlns:a16="http://schemas.microsoft.com/office/drawing/2014/main" id="{D7494B31-D4E9-4DDA-B72A-3E19FB99C44C}"/>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407" name="Oval 406">
                  <a:extLst>
                    <a:ext uri="{FF2B5EF4-FFF2-40B4-BE49-F238E27FC236}">
                      <a16:creationId xmlns:a16="http://schemas.microsoft.com/office/drawing/2014/main" id="{66EDA3C7-DF02-4180-A183-C5F796E3A4C4}"/>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sp>
            <p:nvSpPr>
              <p:cNvPr id="405" name="Oval 404">
                <a:extLst>
                  <a:ext uri="{FF2B5EF4-FFF2-40B4-BE49-F238E27FC236}">
                    <a16:creationId xmlns:a16="http://schemas.microsoft.com/office/drawing/2014/main" id="{4EDE2A93-023B-4B95-8703-DEDED18B931A}"/>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cxnSp>
        <p:nvCxnSpPr>
          <p:cNvPr id="23" name="Connector: Elbow 22">
            <a:extLst>
              <a:ext uri="{FF2B5EF4-FFF2-40B4-BE49-F238E27FC236}">
                <a16:creationId xmlns:a16="http://schemas.microsoft.com/office/drawing/2014/main" id="{FE34AC27-B788-4E35-92D8-B252BD4A7DD0}"/>
              </a:ext>
              <a:ext uri="{C183D7F6-B498-43B3-948B-1728B52AA6E4}">
                <adec:decorative xmlns:adec="http://schemas.microsoft.com/office/drawing/2017/decorative" val="1"/>
              </a:ext>
            </a:extLst>
          </p:cNvPr>
          <p:cNvCxnSpPr>
            <a:cxnSpLocks/>
          </p:cNvCxnSpPr>
          <p:nvPr/>
        </p:nvCxnSpPr>
        <p:spPr>
          <a:xfrm rot="5400000" flipH="1" flipV="1">
            <a:off x="7921286" y="3183115"/>
            <a:ext cx="105953" cy="1972314"/>
          </a:xfrm>
          <a:prstGeom prst="bentConnector3">
            <a:avLst>
              <a:gd name="adj1" fmla="val 450004"/>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7C3DB3E5-6B88-4F0F-B91C-EFE4CF60DB9E}"/>
              </a:ext>
              <a:ext uri="{C183D7F6-B498-43B3-948B-1728B52AA6E4}">
                <adec:decorative xmlns:adec="http://schemas.microsoft.com/office/drawing/2017/decorative" val="1"/>
              </a:ext>
            </a:extLst>
          </p:cNvPr>
          <p:cNvSpPr/>
          <p:nvPr/>
        </p:nvSpPr>
        <p:spPr bwMode="auto">
          <a:xfrm>
            <a:off x="7670159" y="3604887"/>
            <a:ext cx="608206" cy="2748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244" name="Group 243">
            <a:extLst>
              <a:ext uri="{FF2B5EF4-FFF2-40B4-BE49-F238E27FC236}">
                <a16:creationId xmlns:a16="http://schemas.microsoft.com/office/drawing/2014/main" id="{AA10923D-24EE-412E-BCBD-15B51C9BC6E5}"/>
              </a:ext>
              <a:ext uri="{C183D7F6-B498-43B3-948B-1728B52AA6E4}">
                <adec:decorative xmlns:adec="http://schemas.microsoft.com/office/drawing/2017/decorative" val="1"/>
              </a:ext>
            </a:extLst>
          </p:cNvPr>
          <p:cNvGrpSpPr/>
          <p:nvPr/>
        </p:nvGrpSpPr>
        <p:grpSpPr>
          <a:xfrm>
            <a:off x="7738477" y="3526859"/>
            <a:ext cx="471570" cy="471570"/>
            <a:chOff x="6619603" y="3286538"/>
            <a:chExt cx="548640" cy="548640"/>
          </a:xfrm>
        </p:grpSpPr>
        <p:sp>
          <p:nvSpPr>
            <p:cNvPr id="245" name="Rectangle 244">
              <a:extLst>
                <a:ext uri="{FF2B5EF4-FFF2-40B4-BE49-F238E27FC236}">
                  <a16:creationId xmlns:a16="http://schemas.microsoft.com/office/drawing/2014/main" id="{53279F3E-D11A-4855-B0BB-A5EBF702D554}"/>
                </a:ext>
              </a:extLst>
            </p:cNvPr>
            <p:cNvSpPr/>
            <p:nvPr/>
          </p:nvSpPr>
          <p:spPr>
            <a:xfrm>
              <a:off x="6619603" y="3286538"/>
              <a:ext cx="548640" cy="548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nvGrpSpPr>
            <p:cNvPr id="246" name="Group 245">
              <a:extLst>
                <a:ext uri="{FF2B5EF4-FFF2-40B4-BE49-F238E27FC236}">
                  <a16:creationId xmlns:a16="http://schemas.microsoft.com/office/drawing/2014/main" id="{E1A97042-13DB-440F-8CB4-998F6034A595}"/>
                </a:ext>
              </a:extLst>
            </p:cNvPr>
            <p:cNvGrpSpPr/>
            <p:nvPr/>
          </p:nvGrpSpPr>
          <p:grpSpPr>
            <a:xfrm>
              <a:off x="6653050" y="3286538"/>
              <a:ext cx="481756" cy="489672"/>
              <a:chOff x="2931030" y="3346852"/>
              <a:chExt cx="806395" cy="819647"/>
            </a:xfrm>
          </p:grpSpPr>
          <p:grpSp>
            <p:nvGrpSpPr>
              <p:cNvPr id="247" name="Group 246">
                <a:extLst>
                  <a:ext uri="{FF2B5EF4-FFF2-40B4-BE49-F238E27FC236}">
                    <a16:creationId xmlns:a16="http://schemas.microsoft.com/office/drawing/2014/main" id="{7297DBA9-D5E7-499E-BB36-3334F2C4AA5F}"/>
                  </a:ext>
                </a:extLst>
              </p:cNvPr>
              <p:cNvGrpSpPr/>
              <p:nvPr/>
            </p:nvGrpSpPr>
            <p:grpSpPr>
              <a:xfrm>
                <a:off x="2931030" y="3346852"/>
                <a:ext cx="137160" cy="819647"/>
                <a:chOff x="2931030" y="3346852"/>
                <a:chExt cx="137160" cy="819647"/>
              </a:xfrm>
            </p:grpSpPr>
            <p:sp>
              <p:nvSpPr>
                <p:cNvPr id="256" name="Oval 255">
                  <a:extLst>
                    <a:ext uri="{FF2B5EF4-FFF2-40B4-BE49-F238E27FC236}">
                      <a16:creationId xmlns:a16="http://schemas.microsoft.com/office/drawing/2014/main" id="{B79A02D7-D9C9-4D66-BD0C-1B104B99EC46}"/>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257" name="Oval 256">
                  <a:extLst>
                    <a:ext uri="{FF2B5EF4-FFF2-40B4-BE49-F238E27FC236}">
                      <a16:creationId xmlns:a16="http://schemas.microsoft.com/office/drawing/2014/main" id="{BA730E50-FDBB-4EEF-8BB6-152A5108A346}"/>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258" name="Oval 257">
                  <a:extLst>
                    <a:ext uri="{FF2B5EF4-FFF2-40B4-BE49-F238E27FC236}">
                      <a16:creationId xmlns:a16="http://schemas.microsoft.com/office/drawing/2014/main" id="{421A3C9E-B96F-49B3-8030-1EDC4B0F6715}"/>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259" name="Oval 258">
                  <a:extLst>
                    <a:ext uri="{FF2B5EF4-FFF2-40B4-BE49-F238E27FC236}">
                      <a16:creationId xmlns:a16="http://schemas.microsoft.com/office/drawing/2014/main" id="{7FB271FD-2660-40A4-989B-FCE7F0FEF762}"/>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248" name="Group 247">
                <a:extLst>
                  <a:ext uri="{FF2B5EF4-FFF2-40B4-BE49-F238E27FC236}">
                    <a16:creationId xmlns:a16="http://schemas.microsoft.com/office/drawing/2014/main" id="{7FA72C7E-3505-4266-9ABF-D944C05FBAD2}"/>
                  </a:ext>
                </a:extLst>
              </p:cNvPr>
              <p:cNvGrpSpPr/>
              <p:nvPr/>
            </p:nvGrpSpPr>
            <p:grpSpPr>
              <a:xfrm>
                <a:off x="3154108" y="3460599"/>
                <a:ext cx="137160" cy="592152"/>
                <a:chOff x="3162943" y="3486000"/>
                <a:chExt cx="137160" cy="592152"/>
              </a:xfrm>
            </p:grpSpPr>
            <p:sp>
              <p:nvSpPr>
                <p:cNvPr id="253" name="Oval 252">
                  <a:extLst>
                    <a:ext uri="{FF2B5EF4-FFF2-40B4-BE49-F238E27FC236}">
                      <a16:creationId xmlns:a16="http://schemas.microsoft.com/office/drawing/2014/main" id="{2B8AC62B-1096-4B9E-832C-67A7D8DEDE58}"/>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254" name="Oval 253">
                  <a:extLst>
                    <a:ext uri="{FF2B5EF4-FFF2-40B4-BE49-F238E27FC236}">
                      <a16:creationId xmlns:a16="http://schemas.microsoft.com/office/drawing/2014/main" id="{080FCE4C-9A28-4CC4-A84B-96ED7E60D95D}"/>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255" name="Oval 254">
                  <a:extLst>
                    <a:ext uri="{FF2B5EF4-FFF2-40B4-BE49-F238E27FC236}">
                      <a16:creationId xmlns:a16="http://schemas.microsoft.com/office/drawing/2014/main" id="{6DAE502B-1BFE-4547-ABBF-C42E8FD8FE44}"/>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249" name="Group 248">
                <a:extLst>
                  <a:ext uri="{FF2B5EF4-FFF2-40B4-BE49-F238E27FC236}">
                    <a16:creationId xmlns:a16="http://schemas.microsoft.com/office/drawing/2014/main" id="{2BACF149-4A37-44E0-9792-FA3E4107F617}"/>
                  </a:ext>
                </a:extLst>
              </p:cNvPr>
              <p:cNvGrpSpPr/>
              <p:nvPr/>
            </p:nvGrpSpPr>
            <p:grpSpPr>
              <a:xfrm>
                <a:off x="3377186" y="3574347"/>
                <a:ext cx="137160" cy="364656"/>
                <a:chOff x="3394856" y="3625148"/>
                <a:chExt cx="137160" cy="364656"/>
              </a:xfrm>
            </p:grpSpPr>
            <p:sp>
              <p:nvSpPr>
                <p:cNvPr id="251" name="Oval 250">
                  <a:extLst>
                    <a:ext uri="{FF2B5EF4-FFF2-40B4-BE49-F238E27FC236}">
                      <a16:creationId xmlns:a16="http://schemas.microsoft.com/office/drawing/2014/main" id="{D2A47228-73DE-4E29-A6ED-A74AFE8135DA}"/>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252" name="Oval 251">
                  <a:extLst>
                    <a:ext uri="{FF2B5EF4-FFF2-40B4-BE49-F238E27FC236}">
                      <a16:creationId xmlns:a16="http://schemas.microsoft.com/office/drawing/2014/main" id="{CE820EBA-E9E5-4A99-8F3E-7D18EAF005E5}"/>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sp>
            <p:nvSpPr>
              <p:cNvPr id="250" name="Oval 249">
                <a:extLst>
                  <a:ext uri="{FF2B5EF4-FFF2-40B4-BE49-F238E27FC236}">
                    <a16:creationId xmlns:a16="http://schemas.microsoft.com/office/drawing/2014/main" id="{B93E5A7A-3027-4252-9E5A-16DAC5642C2D}"/>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sp>
        <p:nvSpPr>
          <p:cNvPr id="2" name="Title 1">
            <a:extLst>
              <a:ext uri="{FF2B5EF4-FFF2-40B4-BE49-F238E27FC236}">
                <a16:creationId xmlns:a16="http://schemas.microsoft.com/office/drawing/2014/main" id="{C1CAC76C-E97D-4AA5-B8D3-6AEF3EA22BE1}"/>
              </a:ext>
            </a:extLst>
          </p:cNvPr>
          <p:cNvSpPr>
            <a:spLocks noGrp="1"/>
          </p:cNvSpPr>
          <p:nvPr>
            <p:ph type="title"/>
          </p:nvPr>
        </p:nvSpPr>
        <p:spPr/>
        <p:txBody>
          <a:bodyPr/>
          <a:lstStyle/>
          <a:p>
            <a:r>
              <a:rPr lang="en-US"/>
              <a:t>Real-time stream processing</a:t>
            </a:r>
          </a:p>
        </p:txBody>
      </p:sp>
      <p:sp>
        <p:nvSpPr>
          <p:cNvPr id="161" name="Rectangle 160">
            <a:extLst>
              <a:ext uri="{FF2B5EF4-FFF2-40B4-BE49-F238E27FC236}">
                <a16:creationId xmlns:a16="http://schemas.microsoft.com/office/drawing/2014/main" id="{5966C50C-4F4F-4C12-A8B1-A076AEE0991D}"/>
              </a:ext>
            </a:extLst>
          </p:cNvPr>
          <p:cNvSpPr/>
          <p:nvPr/>
        </p:nvSpPr>
        <p:spPr>
          <a:xfrm>
            <a:off x="588262" y="1571366"/>
            <a:ext cx="2615917" cy="2262158"/>
          </a:xfrm>
          <a:prstGeom prst="rect">
            <a:avLst/>
          </a:prstGeom>
        </p:spPr>
        <p:txBody>
          <a:bodyPr wrap="square" lIns="0" rIns="0">
            <a:spAutoFit/>
          </a:bodyPr>
          <a:lstStyle/>
          <a:p>
            <a:pPr defTabSz="914225">
              <a:spcAft>
                <a:spcPts val="600"/>
              </a:spcAft>
            </a:pPr>
            <a:r>
              <a:rPr lang="en-US" sz="1200" spc="300">
                <a:solidFill>
                  <a:schemeClr val="accent1"/>
                </a:solidFill>
                <a:latin typeface="Segoe UI Semibold" panose="020B0702040204020203" pitchFamily="34" charset="0"/>
                <a:cs typeface="Segoe UI Semibold" panose="020B0702040204020203" pitchFamily="34" charset="0"/>
              </a:rPr>
              <a:t>SCENARIO EXAMPLE</a:t>
            </a:r>
          </a:p>
          <a:p>
            <a:pPr defTabSz="914225"/>
            <a:r>
              <a:rPr lang="en-US" sz="2000">
                <a:latin typeface="+mj-lt"/>
                <a:cs typeface="Segoe UI" panose="020B0502040204020203" pitchFamily="34" charset="0"/>
              </a:rPr>
              <a:t>ISV</a:t>
            </a:r>
          </a:p>
          <a:p>
            <a:pPr defTabSz="914225">
              <a:spcBef>
                <a:spcPts val="2400"/>
              </a:spcBef>
            </a:pPr>
            <a:r>
              <a:rPr lang="en-US" sz="1400">
                <a:latin typeface="Segoe UI" panose="020B0502040204020203" pitchFamily="34" charset="0"/>
                <a:cs typeface="Segoe UI" panose="020B0502040204020203" pitchFamily="34" charset="0"/>
              </a:rPr>
              <a:t>Huge amounts of telemetry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data is collected from a massive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cloud app. That data is processed in near real-time and stored in a DB for use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in an analytics dashboard</a:t>
            </a:r>
          </a:p>
        </p:txBody>
      </p:sp>
      <p:sp>
        <p:nvSpPr>
          <p:cNvPr id="202" name="TextBox 201">
            <a:extLst>
              <a:ext uri="{FF2B5EF4-FFF2-40B4-BE49-F238E27FC236}">
                <a16:creationId xmlns:a16="http://schemas.microsoft.com/office/drawing/2014/main" id="{921C3712-D3E9-49C1-BF4C-09FD905C5B6A}"/>
              </a:ext>
            </a:extLst>
          </p:cNvPr>
          <p:cNvSpPr txBox="1"/>
          <p:nvPr/>
        </p:nvSpPr>
        <p:spPr>
          <a:xfrm>
            <a:off x="3415450" y="2844275"/>
            <a:ext cx="2556232"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a:solidFill>
                  <a:schemeClr val="tx1"/>
                </a:solidFill>
                <a:latin typeface="+mj-lt"/>
                <a:cs typeface="Segoe UI Semilight" panose="020B0402040204020203" pitchFamily="34" charset="0"/>
              </a:rPr>
              <a:t>App or device </a:t>
            </a:r>
            <a:br>
              <a:rPr lang="en-US">
                <a:solidFill>
                  <a:schemeClr val="tx1"/>
                </a:solidFill>
                <a:latin typeface="+mj-lt"/>
                <a:cs typeface="Segoe UI Semilight" panose="020B0402040204020203" pitchFamily="34" charset="0"/>
              </a:rPr>
            </a:br>
            <a:r>
              <a:rPr lang="en-US">
                <a:solidFill>
                  <a:schemeClr val="tx1"/>
                </a:solidFill>
                <a:latin typeface="+mj-lt"/>
                <a:cs typeface="Segoe UI Semilight" panose="020B0402040204020203" pitchFamily="34" charset="0"/>
              </a:rPr>
              <a:t>producing data</a:t>
            </a:r>
          </a:p>
        </p:txBody>
      </p:sp>
      <p:sp>
        <p:nvSpPr>
          <p:cNvPr id="217" name="TextBox 216">
            <a:extLst>
              <a:ext uri="{FF2B5EF4-FFF2-40B4-BE49-F238E27FC236}">
                <a16:creationId xmlns:a16="http://schemas.microsoft.com/office/drawing/2014/main" id="{A0C8624D-1800-44EB-94CD-5FDB306DB37F}"/>
              </a:ext>
            </a:extLst>
          </p:cNvPr>
          <p:cNvSpPr txBox="1"/>
          <p:nvPr/>
        </p:nvSpPr>
        <p:spPr>
          <a:xfrm>
            <a:off x="3415450" y="5181929"/>
            <a:ext cx="2556232"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a:solidFill>
                  <a:schemeClr val="tx1"/>
                </a:solidFill>
                <a:latin typeface="+mj-lt"/>
                <a:cs typeface="Segoe UI Semilight" panose="020B0402040204020203" pitchFamily="34" charset="0"/>
              </a:rPr>
              <a:t>Event Hubs ingests </a:t>
            </a:r>
            <a:br>
              <a:rPr lang="en-US">
                <a:solidFill>
                  <a:schemeClr val="tx1"/>
                </a:solidFill>
                <a:latin typeface="+mj-lt"/>
                <a:cs typeface="Segoe UI Semilight" panose="020B0402040204020203" pitchFamily="34" charset="0"/>
              </a:rPr>
            </a:br>
            <a:r>
              <a:rPr lang="en-US">
                <a:solidFill>
                  <a:schemeClr val="tx1"/>
                </a:solidFill>
                <a:latin typeface="+mj-lt"/>
                <a:cs typeface="Segoe UI Semilight" panose="020B0402040204020203" pitchFamily="34" charset="0"/>
              </a:rPr>
              <a:t>telemetry data</a:t>
            </a:r>
          </a:p>
        </p:txBody>
      </p:sp>
      <p:sp>
        <p:nvSpPr>
          <p:cNvPr id="330" name="TextBox 329">
            <a:extLst>
              <a:ext uri="{FF2B5EF4-FFF2-40B4-BE49-F238E27FC236}">
                <a16:creationId xmlns:a16="http://schemas.microsoft.com/office/drawing/2014/main" id="{9CDBF3B5-9570-4CDE-89BD-D93E4A0A4551}"/>
              </a:ext>
            </a:extLst>
          </p:cNvPr>
          <p:cNvSpPr txBox="1"/>
          <p:nvPr/>
        </p:nvSpPr>
        <p:spPr>
          <a:xfrm>
            <a:off x="6075696" y="5375151"/>
            <a:ext cx="1889680"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a:solidFill>
                  <a:schemeClr val="tx1"/>
                </a:solidFill>
                <a:latin typeface="+mj-lt"/>
                <a:cs typeface="Segoe UI Semilight" panose="020B0402040204020203" pitchFamily="34" charset="0"/>
              </a:rPr>
              <a:t>A function processes the data…</a:t>
            </a:r>
          </a:p>
        </p:txBody>
      </p:sp>
      <p:sp>
        <p:nvSpPr>
          <p:cNvPr id="295" name="TextBox 294">
            <a:extLst>
              <a:ext uri="{FF2B5EF4-FFF2-40B4-BE49-F238E27FC236}">
                <a16:creationId xmlns:a16="http://schemas.microsoft.com/office/drawing/2014/main" id="{D4CF4280-F305-4E82-8A97-63B737816DE6}"/>
              </a:ext>
            </a:extLst>
          </p:cNvPr>
          <p:cNvSpPr txBox="1"/>
          <p:nvPr/>
        </p:nvSpPr>
        <p:spPr>
          <a:xfrm>
            <a:off x="8148850" y="5375151"/>
            <a:ext cx="1647550" cy="52322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a:solidFill>
                  <a:schemeClr val="tx1"/>
                </a:solidFill>
                <a:latin typeface="+mj-lt"/>
                <a:cs typeface="Segoe UI Semilight" panose="020B0402040204020203" pitchFamily="34" charset="0"/>
              </a:rPr>
              <a:t>…and sends it to Cosmos DB</a:t>
            </a:r>
          </a:p>
        </p:txBody>
      </p:sp>
      <p:sp>
        <p:nvSpPr>
          <p:cNvPr id="472" name="TextBox 471">
            <a:extLst>
              <a:ext uri="{FF2B5EF4-FFF2-40B4-BE49-F238E27FC236}">
                <a16:creationId xmlns:a16="http://schemas.microsoft.com/office/drawing/2014/main" id="{1F62B13F-539A-416B-8CCD-BC4D0455B4DB}"/>
              </a:ext>
            </a:extLst>
          </p:cNvPr>
          <p:cNvSpPr txBox="1"/>
          <p:nvPr/>
        </p:nvSpPr>
        <p:spPr>
          <a:xfrm>
            <a:off x="9811976" y="5181929"/>
            <a:ext cx="1963067" cy="738664"/>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a:solidFill>
                  <a:schemeClr val="tx1"/>
                </a:solidFill>
                <a:latin typeface="+mj-lt"/>
                <a:cs typeface="Segoe UI Semilight" panose="020B0402040204020203" pitchFamily="34" charset="0"/>
              </a:rPr>
              <a:t>Data used for dashboard visualizations</a:t>
            </a:r>
          </a:p>
        </p:txBody>
      </p:sp>
    </p:spTree>
    <p:extLst>
      <p:ext uri="{BB962C8B-B14F-4D97-AF65-F5344CB8AC3E}">
        <p14:creationId xmlns:p14="http://schemas.microsoft.com/office/powerpoint/2010/main" val="2583280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500"/>
                                        <p:tgtEl>
                                          <p:spTgt spid="161"/>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61"/>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5443927F-D3AF-48B5-AD26-D7966A6BA095}"/>
              </a:ext>
              <a:ext uri="{C183D7F6-B498-43B3-948B-1728B52AA6E4}">
                <adec:decorative xmlns:adec="http://schemas.microsoft.com/office/drawing/2017/decorative" val="1"/>
              </a:ext>
            </a:extLst>
          </p:cNvPr>
          <p:cNvGrpSpPr/>
          <p:nvPr/>
        </p:nvGrpSpPr>
        <p:grpSpPr>
          <a:xfrm>
            <a:off x="3711438" y="2521202"/>
            <a:ext cx="2224359" cy="463280"/>
            <a:chOff x="3981123" y="2181426"/>
            <a:chExt cx="2224359" cy="463280"/>
          </a:xfrm>
        </p:grpSpPr>
        <p:pic>
          <p:nvPicPr>
            <p:cNvPr id="12" name="Graphic 11" descr="Functions icon">
              <a:extLst>
                <a:ext uri="{FF2B5EF4-FFF2-40B4-BE49-F238E27FC236}">
                  <a16:creationId xmlns:a16="http://schemas.microsoft.com/office/drawing/2014/main" id="{8D2FE861-9C97-45B2-AF40-63ADFA6CD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1123" y="2181426"/>
              <a:ext cx="463280" cy="463280"/>
            </a:xfrm>
            <a:prstGeom prst="rect">
              <a:avLst/>
            </a:prstGeom>
          </p:spPr>
        </p:pic>
        <p:pic>
          <p:nvPicPr>
            <p:cNvPr id="17" name="Graphic 16" descr="Functions icon">
              <a:extLst>
                <a:ext uri="{FF2B5EF4-FFF2-40B4-BE49-F238E27FC236}">
                  <a16:creationId xmlns:a16="http://schemas.microsoft.com/office/drawing/2014/main" id="{7FA3BAD9-8A4A-4C64-943B-957FC9B8BB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1662" y="2181426"/>
              <a:ext cx="463280" cy="463280"/>
            </a:xfrm>
            <a:prstGeom prst="rect">
              <a:avLst/>
            </a:prstGeom>
          </p:spPr>
        </p:pic>
        <p:pic>
          <p:nvPicPr>
            <p:cNvPr id="18" name="Graphic 17" descr="Functions icon">
              <a:extLst>
                <a:ext uri="{FF2B5EF4-FFF2-40B4-BE49-F238E27FC236}">
                  <a16:creationId xmlns:a16="http://schemas.microsoft.com/office/drawing/2014/main" id="{81937592-BEB8-4DD4-A1DA-1877442C6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202" y="2181426"/>
              <a:ext cx="463280" cy="463280"/>
            </a:xfrm>
            <a:prstGeom prst="rect">
              <a:avLst/>
            </a:prstGeom>
          </p:spPr>
        </p:pic>
        <p:grpSp>
          <p:nvGrpSpPr>
            <p:cNvPr id="31" name="Group 30">
              <a:extLst>
                <a:ext uri="{FF2B5EF4-FFF2-40B4-BE49-F238E27FC236}">
                  <a16:creationId xmlns:a16="http://schemas.microsoft.com/office/drawing/2014/main" id="{FA648618-8AE2-4E5A-99FE-B2BAFB4C3896}"/>
                </a:ext>
              </a:extLst>
            </p:cNvPr>
            <p:cNvGrpSpPr/>
            <p:nvPr/>
          </p:nvGrpSpPr>
          <p:grpSpPr>
            <a:xfrm>
              <a:off x="4500104" y="2347026"/>
              <a:ext cx="305857" cy="132080"/>
              <a:chOff x="4444403" y="2769811"/>
              <a:chExt cx="384182" cy="132080"/>
            </a:xfrm>
          </p:grpSpPr>
          <p:cxnSp>
            <p:nvCxnSpPr>
              <p:cNvPr id="37" name="Straight Connector 36">
                <a:extLst>
                  <a:ext uri="{FF2B5EF4-FFF2-40B4-BE49-F238E27FC236}">
                    <a16:creationId xmlns:a16="http://schemas.microsoft.com/office/drawing/2014/main" id="{5B67DFB9-825E-49F8-9919-7A47DBB91BF8}"/>
                  </a:ext>
                </a:extLst>
              </p:cNvPr>
              <p:cNvCxnSpPr>
                <a:cxnSpLocks/>
              </p:cNvCxnSpPr>
              <p:nvPr/>
            </p:nvCxnSpPr>
            <p:spPr>
              <a:xfrm>
                <a:off x="4444403" y="276981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51F92BF-A6F4-4ED6-91AA-FA675DD195DE}"/>
                  </a:ext>
                </a:extLst>
              </p:cNvPr>
              <p:cNvCxnSpPr>
                <a:cxnSpLocks/>
              </p:cNvCxnSpPr>
              <p:nvPr/>
            </p:nvCxnSpPr>
            <p:spPr>
              <a:xfrm flipH="1">
                <a:off x="4444403" y="290189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38CCCE9D-03CB-46A5-A23D-6D739CC6B394}"/>
                </a:ext>
              </a:extLst>
            </p:cNvPr>
            <p:cNvGrpSpPr/>
            <p:nvPr/>
          </p:nvGrpSpPr>
          <p:grpSpPr>
            <a:xfrm>
              <a:off x="5380643" y="2347026"/>
              <a:ext cx="305857" cy="132080"/>
              <a:chOff x="4444403" y="2769811"/>
              <a:chExt cx="384182" cy="132080"/>
            </a:xfrm>
          </p:grpSpPr>
          <p:cxnSp>
            <p:nvCxnSpPr>
              <p:cNvPr id="42" name="Straight Connector 41">
                <a:extLst>
                  <a:ext uri="{FF2B5EF4-FFF2-40B4-BE49-F238E27FC236}">
                    <a16:creationId xmlns:a16="http://schemas.microsoft.com/office/drawing/2014/main" id="{16E17E5B-7199-4909-B119-6496D7BE86E1}"/>
                  </a:ext>
                </a:extLst>
              </p:cNvPr>
              <p:cNvCxnSpPr>
                <a:cxnSpLocks/>
              </p:cNvCxnSpPr>
              <p:nvPr/>
            </p:nvCxnSpPr>
            <p:spPr>
              <a:xfrm>
                <a:off x="4444403" y="276981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E75A68-1F54-4088-85C5-22DC31CC4527}"/>
                  </a:ext>
                </a:extLst>
              </p:cNvPr>
              <p:cNvCxnSpPr>
                <a:cxnSpLocks/>
              </p:cNvCxnSpPr>
              <p:nvPr/>
            </p:nvCxnSpPr>
            <p:spPr>
              <a:xfrm flipH="1">
                <a:off x="4444403" y="290189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91259168-7D25-49DA-99AD-738453974F7F}"/>
              </a:ext>
              <a:ext uri="{C183D7F6-B498-43B3-948B-1728B52AA6E4}">
                <adec:decorative xmlns:adec="http://schemas.microsoft.com/office/drawing/2017/decorative" val="1"/>
              </a:ext>
            </a:extLst>
          </p:cNvPr>
          <p:cNvGrpSpPr/>
          <p:nvPr/>
        </p:nvGrpSpPr>
        <p:grpSpPr>
          <a:xfrm>
            <a:off x="6738841" y="2116500"/>
            <a:ext cx="1888503" cy="1272685"/>
            <a:chOff x="7154160" y="1765577"/>
            <a:chExt cx="1888503" cy="1272685"/>
          </a:xfrm>
        </p:grpSpPr>
        <p:pic>
          <p:nvPicPr>
            <p:cNvPr id="24" name="Graphic 23" descr="Functions icon">
              <a:extLst>
                <a:ext uri="{FF2B5EF4-FFF2-40B4-BE49-F238E27FC236}">
                  <a16:creationId xmlns:a16="http://schemas.microsoft.com/office/drawing/2014/main" id="{FE62B518-ED73-420A-8D1F-569151F6E2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54160" y="2228183"/>
              <a:ext cx="350923" cy="350923"/>
            </a:xfrm>
            <a:prstGeom prst="rect">
              <a:avLst/>
            </a:prstGeom>
          </p:spPr>
        </p:pic>
        <p:pic>
          <p:nvPicPr>
            <p:cNvPr id="25" name="Graphic 24" descr="Functions icon">
              <a:extLst>
                <a:ext uri="{FF2B5EF4-FFF2-40B4-BE49-F238E27FC236}">
                  <a16:creationId xmlns:a16="http://schemas.microsoft.com/office/drawing/2014/main" id="{042F0575-DD59-40FA-8316-23D1933666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950" y="1765577"/>
              <a:ext cx="350923" cy="350923"/>
            </a:xfrm>
            <a:prstGeom prst="rect">
              <a:avLst/>
            </a:prstGeom>
          </p:spPr>
        </p:pic>
        <p:pic>
          <p:nvPicPr>
            <p:cNvPr id="26" name="Graphic 25" descr="Functions icon">
              <a:extLst>
                <a:ext uri="{FF2B5EF4-FFF2-40B4-BE49-F238E27FC236}">
                  <a16:creationId xmlns:a16="http://schemas.microsoft.com/office/drawing/2014/main" id="{A0A68CAE-5ECA-40B6-B103-7286A6AA6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950" y="2228183"/>
              <a:ext cx="350923" cy="350923"/>
            </a:xfrm>
            <a:prstGeom prst="rect">
              <a:avLst/>
            </a:prstGeom>
          </p:spPr>
        </p:pic>
        <p:pic>
          <p:nvPicPr>
            <p:cNvPr id="27" name="Graphic 26" descr="Functions icon">
              <a:extLst>
                <a:ext uri="{FF2B5EF4-FFF2-40B4-BE49-F238E27FC236}">
                  <a16:creationId xmlns:a16="http://schemas.microsoft.com/office/drawing/2014/main" id="{D3BB9ED9-847C-4229-BE12-D7364666A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22950" y="2687339"/>
              <a:ext cx="350923" cy="350923"/>
            </a:xfrm>
            <a:prstGeom prst="rect">
              <a:avLst/>
            </a:prstGeom>
          </p:spPr>
        </p:pic>
        <p:pic>
          <p:nvPicPr>
            <p:cNvPr id="28" name="Graphic 27" descr="Functions icon">
              <a:extLst>
                <a:ext uri="{FF2B5EF4-FFF2-40B4-BE49-F238E27FC236}">
                  <a16:creationId xmlns:a16="http://schemas.microsoft.com/office/drawing/2014/main" id="{563948F5-4C5F-44C2-A025-860B279973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1740" y="2228183"/>
              <a:ext cx="350923" cy="350923"/>
            </a:xfrm>
            <a:prstGeom prst="rect">
              <a:avLst/>
            </a:prstGeom>
          </p:spPr>
        </p:pic>
        <p:cxnSp>
          <p:nvCxnSpPr>
            <p:cNvPr id="45" name="Straight Connector 44">
              <a:extLst>
                <a:ext uri="{FF2B5EF4-FFF2-40B4-BE49-F238E27FC236}">
                  <a16:creationId xmlns:a16="http://schemas.microsoft.com/office/drawing/2014/main" id="{BDE9F2B2-650C-4880-BC4D-93B32F6259F3}"/>
                </a:ext>
              </a:extLst>
            </p:cNvPr>
            <p:cNvCxnSpPr>
              <a:cxnSpLocks/>
              <a:stCxn id="24" idx="3"/>
              <a:endCxn id="26" idx="1"/>
            </p:cNvCxnSpPr>
            <p:nvPr/>
          </p:nvCxnSpPr>
          <p:spPr>
            <a:xfrm>
              <a:off x="7505083" y="2403645"/>
              <a:ext cx="41786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0D69D19-8130-42CB-9681-A737F82D3E49}"/>
                </a:ext>
              </a:extLst>
            </p:cNvPr>
            <p:cNvCxnSpPr>
              <a:cxnSpLocks/>
              <a:stCxn id="26" idx="3"/>
              <a:endCxn id="28" idx="1"/>
            </p:cNvCxnSpPr>
            <p:nvPr/>
          </p:nvCxnSpPr>
          <p:spPr>
            <a:xfrm>
              <a:off x="8273873" y="2403645"/>
              <a:ext cx="41786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1D7D56E1-F340-437F-B65A-3CB171E6A2E6}"/>
                </a:ext>
              </a:extLst>
            </p:cNvPr>
            <p:cNvCxnSpPr>
              <a:cxnSpLocks/>
              <a:stCxn id="24" idx="3"/>
              <a:endCxn id="25" idx="1"/>
            </p:cNvCxnSpPr>
            <p:nvPr/>
          </p:nvCxnSpPr>
          <p:spPr>
            <a:xfrm flipV="1">
              <a:off x="7505083" y="1941039"/>
              <a:ext cx="417867" cy="462606"/>
            </a:xfrm>
            <a:prstGeom prst="bentConnector3">
              <a:avLst>
                <a:gd name="adj1" fmla="val 50000"/>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CB8BDE0F-D93C-4291-B831-15DA5255CF81}"/>
                </a:ext>
              </a:extLst>
            </p:cNvPr>
            <p:cNvCxnSpPr>
              <a:cxnSpLocks/>
              <a:stCxn id="24" idx="3"/>
              <a:endCxn id="27" idx="1"/>
            </p:cNvCxnSpPr>
            <p:nvPr/>
          </p:nvCxnSpPr>
          <p:spPr>
            <a:xfrm>
              <a:off x="7505083" y="2403645"/>
              <a:ext cx="417867" cy="459156"/>
            </a:xfrm>
            <a:prstGeom prst="bentConnector3">
              <a:avLst>
                <a:gd name="adj1" fmla="val 50000"/>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33E3A8B1-C236-4A7F-9676-52EACD905B60}"/>
                </a:ext>
              </a:extLst>
            </p:cNvPr>
            <p:cNvCxnSpPr>
              <a:cxnSpLocks/>
              <a:stCxn id="27" idx="3"/>
            </p:cNvCxnSpPr>
            <p:nvPr/>
          </p:nvCxnSpPr>
          <p:spPr>
            <a:xfrm flipV="1">
              <a:off x="8273873" y="2413067"/>
              <a:ext cx="208933" cy="449734"/>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657BFF5-4050-451E-B91C-35E0F1A8D107}"/>
                </a:ext>
              </a:extLst>
            </p:cNvPr>
            <p:cNvCxnSpPr>
              <a:cxnSpLocks/>
              <a:stCxn id="25" idx="3"/>
            </p:cNvCxnSpPr>
            <p:nvPr/>
          </p:nvCxnSpPr>
          <p:spPr>
            <a:xfrm>
              <a:off x="8273873" y="1941039"/>
              <a:ext cx="208933" cy="450371"/>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C36DDAA-59BE-4F05-9446-AB023FF97B1E}"/>
              </a:ext>
              <a:ext uri="{C183D7F6-B498-43B3-948B-1728B52AA6E4}">
                <adec:decorative xmlns:adec="http://schemas.microsoft.com/office/drawing/2017/decorative" val="1"/>
              </a:ext>
            </a:extLst>
          </p:cNvPr>
          <p:cNvGrpSpPr/>
          <p:nvPr/>
        </p:nvGrpSpPr>
        <p:grpSpPr>
          <a:xfrm>
            <a:off x="9950432" y="2161369"/>
            <a:ext cx="1091673" cy="1182947"/>
            <a:chOff x="9886487" y="1810446"/>
            <a:chExt cx="1091673" cy="1182947"/>
          </a:xfrm>
        </p:grpSpPr>
        <p:pic>
          <p:nvPicPr>
            <p:cNvPr id="32" name="Graphic 31">
              <a:extLst>
                <a:ext uri="{FF2B5EF4-FFF2-40B4-BE49-F238E27FC236}">
                  <a16:creationId xmlns:a16="http://schemas.microsoft.com/office/drawing/2014/main" id="{20C4AEAE-9D62-4F9A-A942-49A50B363B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6487" y="1810446"/>
              <a:ext cx="293834" cy="261185"/>
            </a:xfrm>
            <a:prstGeom prst="rect">
              <a:avLst/>
            </a:prstGeom>
          </p:spPr>
        </p:pic>
        <p:pic>
          <p:nvPicPr>
            <p:cNvPr id="33" name="Graphic 32">
              <a:extLst>
                <a:ext uri="{FF2B5EF4-FFF2-40B4-BE49-F238E27FC236}">
                  <a16:creationId xmlns:a16="http://schemas.microsoft.com/office/drawing/2014/main" id="{C22644BD-C9A6-4DBB-9474-532CB4B2E5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6487" y="2273052"/>
              <a:ext cx="293834" cy="261185"/>
            </a:xfrm>
            <a:prstGeom prst="rect">
              <a:avLst/>
            </a:prstGeom>
          </p:spPr>
        </p:pic>
        <p:pic>
          <p:nvPicPr>
            <p:cNvPr id="34" name="Graphic 33">
              <a:extLst>
                <a:ext uri="{FF2B5EF4-FFF2-40B4-BE49-F238E27FC236}">
                  <a16:creationId xmlns:a16="http://schemas.microsoft.com/office/drawing/2014/main" id="{06246AE5-BE1C-46A0-B324-96A4764D71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6487" y="2732208"/>
              <a:ext cx="293834" cy="261185"/>
            </a:xfrm>
            <a:prstGeom prst="rect">
              <a:avLst/>
            </a:prstGeom>
          </p:spPr>
        </p:pic>
        <p:pic>
          <p:nvPicPr>
            <p:cNvPr id="75" name="Graphic 74" descr="Functions icon">
              <a:extLst>
                <a:ext uri="{FF2B5EF4-FFF2-40B4-BE49-F238E27FC236}">
                  <a16:creationId xmlns:a16="http://schemas.microsoft.com/office/drawing/2014/main" id="{E7499AC3-2751-4E1C-BEEE-F191B7C2C5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27237" y="2228183"/>
              <a:ext cx="350923" cy="350923"/>
            </a:xfrm>
            <a:prstGeom prst="rect">
              <a:avLst/>
            </a:prstGeom>
          </p:spPr>
        </p:pic>
        <p:cxnSp>
          <p:nvCxnSpPr>
            <p:cNvPr id="76" name="Straight Connector 75">
              <a:extLst>
                <a:ext uri="{FF2B5EF4-FFF2-40B4-BE49-F238E27FC236}">
                  <a16:creationId xmlns:a16="http://schemas.microsoft.com/office/drawing/2014/main" id="{FE1A7055-26B2-4E48-9F8E-8DAE5E1A31C9}"/>
                </a:ext>
              </a:extLst>
            </p:cNvPr>
            <p:cNvCxnSpPr>
              <a:cxnSpLocks/>
            </p:cNvCxnSpPr>
            <p:nvPr/>
          </p:nvCxnSpPr>
          <p:spPr>
            <a:xfrm>
              <a:off x="10194845" y="2403645"/>
              <a:ext cx="41786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CBB51840-E328-47F1-ADAC-7E53D13CD463}"/>
                </a:ext>
              </a:extLst>
            </p:cNvPr>
            <p:cNvCxnSpPr>
              <a:cxnSpLocks/>
            </p:cNvCxnSpPr>
            <p:nvPr/>
          </p:nvCxnSpPr>
          <p:spPr>
            <a:xfrm flipV="1">
              <a:off x="10194845" y="2413067"/>
              <a:ext cx="208933" cy="449734"/>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FE14437E-0BD5-48DE-90F6-7393CE33DFBF}"/>
                </a:ext>
              </a:extLst>
            </p:cNvPr>
            <p:cNvCxnSpPr>
              <a:cxnSpLocks/>
            </p:cNvCxnSpPr>
            <p:nvPr/>
          </p:nvCxnSpPr>
          <p:spPr>
            <a:xfrm>
              <a:off x="10194845" y="1941039"/>
              <a:ext cx="208933" cy="450371"/>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9638A3DE-4362-4AB9-A150-2F145C6B5BFD}"/>
              </a:ext>
              <a:ext uri="{C183D7F6-B498-43B3-948B-1728B52AA6E4}">
                <adec:decorative xmlns:adec="http://schemas.microsoft.com/office/drawing/2017/decorative" val="1"/>
              </a:ext>
            </a:extLst>
          </p:cNvPr>
          <p:cNvGrpSpPr/>
          <p:nvPr/>
        </p:nvGrpSpPr>
        <p:grpSpPr>
          <a:xfrm>
            <a:off x="3984415" y="4574115"/>
            <a:ext cx="1678404" cy="721477"/>
            <a:chOff x="4226116" y="3646702"/>
            <a:chExt cx="1678404" cy="721477"/>
          </a:xfrm>
        </p:grpSpPr>
        <p:pic>
          <p:nvPicPr>
            <p:cNvPr id="20" name="Graphic 19" descr="Functions icon">
              <a:extLst>
                <a:ext uri="{FF2B5EF4-FFF2-40B4-BE49-F238E27FC236}">
                  <a16:creationId xmlns:a16="http://schemas.microsoft.com/office/drawing/2014/main" id="{848AAD06-7B5E-417F-BDEC-9A4F1E88E1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1240" y="3775800"/>
              <a:ext cx="463280" cy="463280"/>
            </a:xfrm>
            <a:prstGeom prst="rect">
              <a:avLst/>
            </a:prstGeom>
          </p:spPr>
        </p:pic>
        <p:grpSp>
          <p:nvGrpSpPr>
            <p:cNvPr id="73" name="Group 72">
              <a:extLst>
                <a:ext uri="{FF2B5EF4-FFF2-40B4-BE49-F238E27FC236}">
                  <a16:creationId xmlns:a16="http://schemas.microsoft.com/office/drawing/2014/main" id="{BBCEB465-6179-4940-98A2-C5C8A0657452}"/>
                </a:ext>
              </a:extLst>
            </p:cNvPr>
            <p:cNvGrpSpPr/>
            <p:nvPr/>
          </p:nvGrpSpPr>
          <p:grpSpPr>
            <a:xfrm>
              <a:off x="4226116" y="3646702"/>
              <a:ext cx="721477" cy="721477"/>
              <a:chOff x="4137903" y="3523387"/>
              <a:chExt cx="721477" cy="721477"/>
            </a:xfrm>
          </p:grpSpPr>
          <p:pic>
            <p:nvPicPr>
              <p:cNvPr id="19" name="Graphic 18" descr="Functions icon">
                <a:extLst>
                  <a:ext uri="{FF2B5EF4-FFF2-40B4-BE49-F238E27FC236}">
                    <a16:creationId xmlns:a16="http://schemas.microsoft.com/office/drawing/2014/main" id="{C7A2EF42-01CA-4C8B-B181-EBF790972E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7001" y="3652485"/>
                <a:ext cx="463280" cy="463280"/>
              </a:xfrm>
              <a:prstGeom prst="rect">
                <a:avLst/>
              </a:prstGeom>
            </p:spPr>
          </p:pic>
          <p:grpSp>
            <p:nvGrpSpPr>
              <p:cNvPr id="72" name="Group 71">
                <a:extLst>
                  <a:ext uri="{FF2B5EF4-FFF2-40B4-BE49-F238E27FC236}">
                    <a16:creationId xmlns:a16="http://schemas.microsoft.com/office/drawing/2014/main" id="{890B73CC-D162-4EFC-BAF2-F3EA73A609B2}"/>
                  </a:ext>
                </a:extLst>
              </p:cNvPr>
              <p:cNvGrpSpPr/>
              <p:nvPr/>
            </p:nvGrpSpPr>
            <p:grpSpPr>
              <a:xfrm rot="623809">
                <a:off x="4137903" y="3523387"/>
                <a:ext cx="721477" cy="721477"/>
                <a:chOff x="8482806" y="4591002"/>
                <a:chExt cx="914400" cy="914400"/>
              </a:xfrm>
            </p:grpSpPr>
            <p:sp>
              <p:nvSpPr>
                <p:cNvPr id="71" name="Arc 70">
                  <a:extLst>
                    <a:ext uri="{FF2B5EF4-FFF2-40B4-BE49-F238E27FC236}">
                      <a16:creationId xmlns:a16="http://schemas.microsoft.com/office/drawing/2014/main" id="{AB27C777-04D1-47DC-8F97-C1BF27B8E739}"/>
                    </a:ext>
                  </a:extLst>
                </p:cNvPr>
                <p:cNvSpPr/>
                <p:nvPr/>
              </p:nvSpPr>
              <p:spPr>
                <a:xfrm>
                  <a:off x="8482806" y="4591002"/>
                  <a:ext cx="914400" cy="914400"/>
                </a:xfrm>
                <a:prstGeom prst="arc">
                  <a:avLst>
                    <a:gd name="adj1" fmla="val 16200000"/>
                    <a:gd name="adj2" fmla="val 83609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02B75E32-9FE3-4072-AE0D-7E2774008107}"/>
                    </a:ext>
                  </a:extLst>
                </p:cNvPr>
                <p:cNvSpPr/>
                <p:nvPr/>
              </p:nvSpPr>
              <p:spPr>
                <a:xfrm rot="14521689">
                  <a:off x="8482806" y="4591002"/>
                  <a:ext cx="914400" cy="914400"/>
                </a:xfrm>
                <a:prstGeom prst="arc">
                  <a:avLst>
                    <a:gd name="adj1" fmla="val 16200000"/>
                    <a:gd name="adj2" fmla="val 83609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Arc 80">
                  <a:extLst>
                    <a:ext uri="{FF2B5EF4-FFF2-40B4-BE49-F238E27FC236}">
                      <a16:creationId xmlns:a16="http://schemas.microsoft.com/office/drawing/2014/main" id="{470DD556-B587-46CC-A2E6-6890377F2998}"/>
                    </a:ext>
                  </a:extLst>
                </p:cNvPr>
                <p:cNvSpPr/>
                <p:nvPr/>
              </p:nvSpPr>
              <p:spPr>
                <a:xfrm rot="7303273">
                  <a:off x="8482806" y="4591002"/>
                  <a:ext cx="914400" cy="914400"/>
                </a:xfrm>
                <a:prstGeom prst="arc">
                  <a:avLst>
                    <a:gd name="adj1" fmla="val 16200000"/>
                    <a:gd name="adj2" fmla="val 83609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85" name="Group 84">
              <a:extLst>
                <a:ext uri="{FF2B5EF4-FFF2-40B4-BE49-F238E27FC236}">
                  <a16:creationId xmlns:a16="http://schemas.microsoft.com/office/drawing/2014/main" id="{9602FAB8-6A22-4679-B71B-50AAD584DD28}"/>
                </a:ext>
              </a:extLst>
            </p:cNvPr>
            <p:cNvGrpSpPr/>
            <p:nvPr/>
          </p:nvGrpSpPr>
          <p:grpSpPr>
            <a:xfrm>
              <a:off x="5040837" y="3941400"/>
              <a:ext cx="305857" cy="132080"/>
              <a:chOff x="4444403" y="2769811"/>
              <a:chExt cx="384182" cy="132080"/>
            </a:xfrm>
          </p:grpSpPr>
          <p:cxnSp>
            <p:nvCxnSpPr>
              <p:cNvPr id="86" name="Straight Connector 85">
                <a:extLst>
                  <a:ext uri="{FF2B5EF4-FFF2-40B4-BE49-F238E27FC236}">
                    <a16:creationId xmlns:a16="http://schemas.microsoft.com/office/drawing/2014/main" id="{D6B71B18-5DB0-4D89-9942-DEBEAC6416F8}"/>
                  </a:ext>
                </a:extLst>
              </p:cNvPr>
              <p:cNvCxnSpPr>
                <a:cxnSpLocks/>
              </p:cNvCxnSpPr>
              <p:nvPr/>
            </p:nvCxnSpPr>
            <p:spPr>
              <a:xfrm>
                <a:off x="4444403" y="276981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E048D5-EA8E-4A28-8DC9-94F0E18E2478}"/>
                  </a:ext>
                </a:extLst>
              </p:cNvPr>
              <p:cNvCxnSpPr>
                <a:cxnSpLocks/>
              </p:cNvCxnSpPr>
              <p:nvPr/>
            </p:nvCxnSpPr>
            <p:spPr>
              <a:xfrm flipH="1">
                <a:off x="4444403" y="290189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132" name="Group 131">
            <a:extLst>
              <a:ext uri="{FF2B5EF4-FFF2-40B4-BE49-F238E27FC236}">
                <a16:creationId xmlns:a16="http://schemas.microsoft.com/office/drawing/2014/main" id="{34D30381-4D73-474A-BEC9-D0055187F3B0}"/>
              </a:ext>
              <a:ext uri="{C183D7F6-B498-43B3-948B-1728B52AA6E4}">
                <adec:decorative xmlns:adec="http://schemas.microsoft.com/office/drawing/2017/decorative" val="1"/>
              </a:ext>
            </a:extLst>
          </p:cNvPr>
          <p:cNvGrpSpPr/>
          <p:nvPr/>
        </p:nvGrpSpPr>
        <p:grpSpPr>
          <a:xfrm>
            <a:off x="9375187" y="4192997"/>
            <a:ext cx="2242162" cy="1412741"/>
            <a:chOff x="9532222" y="3436604"/>
            <a:chExt cx="2242162" cy="1412741"/>
          </a:xfrm>
        </p:grpSpPr>
        <p:pic>
          <p:nvPicPr>
            <p:cNvPr id="22" name="Graphic 21" descr="Functions icon">
              <a:extLst>
                <a:ext uri="{FF2B5EF4-FFF2-40B4-BE49-F238E27FC236}">
                  <a16:creationId xmlns:a16="http://schemas.microsoft.com/office/drawing/2014/main" id="{003EB81D-303F-40CF-8382-49846C41FD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2222" y="3968517"/>
              <a:ext cx="463280" cy="463280"/>
            </a:xfrm>
            <a:prstGeom prst="rect">
              <a:avLst/>
            </a:prstGeom>
          </p:spPr>
        </p:pic>
        <p:grpSp>
          <p:nvGrpSpPr>
            <p:cNvPr id="83" name="Group 82">
              <a:extLst>
                <a:ext uri="{FF2B5EF4-FFF2-40B4-BE49-F238E27FC236}">
                  <a16:creationId xmlns:a16="http://schemas.microsoft.com/office/drawing/2014/main" id="{F8D83DF2-5081-4789-8732-0A2C991433D2}"/>
                </a:ext>
              </a:extLst>
            </p:cNvPr>
            <p:cNvGrpSpPr/>
            <p:nvPr/>
          </p:nvGrpSpPr>
          <p:grpSpPr>
            <a:xfrm>
              <a:off x="10439326" y="3436604"/>
              <a:ext cx="484354" cy="455817"/>
              <a:chOff x="10299311" y="3410259"/>
              <a:chExt cx="664150" cy="625020"/>
            </a:xfrm>
          </p:grpSpPr>
          <p:grpSp>
            <p:nvGrpSpPr>
              <p:cNvPr id="97" name="Group 96" descr="person">
                <a:extLst>
                  <a:ext uri="{FF2B5EF4-FFF2-40B4-BE49-F238E27FC236}">
                    <a16:creationId xmlns:a16="http://schemas.microsoft.com/office/drawing/2014/main" id="{A28AAFFD-77EB-44FB-BF97-C65562BD0E09}"/>
                  </a:ext>
                </a:extLst>
              </p:cNvPr>
              <p:cNvGrpSpPr/>
              <p:nvPr/>
            </p:nvGrpSpPr>
            <p:grpSpPr>
              <a:xfrm>
                <a:off x="10299311" y="3624605"/>
                <a:ext cx="339355" cy="410674"/>
                <a:chOff x="5517875" y="3368919"/>
                <a:chExt cx="233375" cy="282423"/>
              </a:xfrm>
            </p:grpSpPr>
            <p:sp>
              <p:nvSpPr>
                <p:cNvPr id="98" name="Freeform: Shape 97">
                  <a:extLst>
                    <a:ext uri="{FF2B5EF4-FFF2-40B4-BE49-F238E27FC236}">
                      <a16:creationId xmlns:a16="http://schemas.microsoft.com/office/drawing/2014/main" id="{3B879C67-9076-42E8-8267-9B2A19C306D3}"/>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1097240"/>
                  <a:endParaRPr lang="en-US" sz="2118">
                    <a:solidFill>
                      <a:srgbClr val="1A1A1A"/>
                    </a:solidFill>
                    <a:latin typeface="Segoe UI"/>
                  </a:endParaRPr>
                </a:p>
              </p:txBody>
            </p:sp>
            <p:sp>
              <p:nvSpPr>
                <p:cNvPr id="99" name="Freeform: Shape 98">
                  <a:extLst>
                    <a:ext uri="{FF2B5EF4-FFF2-40B4-BE49-F238E27FC236}">
                      <a16:creationId xmlns:a16="http://schemas.microsoft.com/office/drawing/2014/main" id="{8BE0A6C3-0558-4CCE-A341-8242C17D3114}"/>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1097240"/>
                  <a:endParaRPr lang="en-US" sz="2118">
                    <a:solidFill>
                      <a:srgbClr val="1A1A1A"/>
                    </a:solidFill>
                    <a:latin typeface="Segoe UI"/>
                  </a:endParaRPr>
                </a:p>
              </p:txBody>
            </p:sp>
          </p:grpSp>
          <p:sp>
            <p:nvSpPr>
              <p:cNvPr id="82" name="Oval 81">
                <a:extLst>
                  <a:ext uri="{FF2B5EF4-FFF2-40B4-BE49-F238E27FC236}">
                    <a16:creationId xmlns:a16="http://schemas.microsoft.com/office/drawing/2014/main" id="{3F444E5A-3C74-4D6D-8658-83B24CD1860C}"/>
                  </a:ext>
                </a:extLst>
              </p:cNvPr>
              <p:cNvSpPr/>
              <p:nvPr/>
            </p:nvSpPr>
            <p:spPr bwMode="auto">
              <a:xfrm>
                <a:off x="10686590" y="3410259"/>
                <a:ext cx="276871" cy="2768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a:t>
                </a:r>
              </a:p>
            </p:txBody>
          </p:sp>
        </p:grpSp>
        <p:grpSp>
          <p:nvGrpSpPr>
            <p:cNvPr id="102" name="Group 101" descr="clock, file">
              <a:extLst>
                <a:ext uri="{FF2B5EF4-FFF2-40B4-BE49-F238E27FC236}">
                  <a16:creationId xmlns:a16="http://schemas.microsoft.com/office/drawing/2014/main" id="{2D929A2B-77DC-4BDB-A4F6-70017D473EBB}"/>
                </a:ext>
              </a:extLst>
            </p:cNvPr>
            <p:cNvGrpSpPr/>
            <p:nvPr/>
          </p:nvGrpSpPr>
          <p:grpSpPr>
            <a:xfrm>
              <a:off x="10519659" y="4481595"/>
              <a:ext cx="269822" cy="367750"/>
              <a:chOff x="11092408" y="3943350"/>
              <a:chExt cx="308318" cy="420218"/>
            </a:xfrm>
          </p:grpSpPr>
          <p:sp>
            <p:nvSpPr>
              <p:cNvPr id="103" name="Freeform 12">
                <a:extLst>
                  <a:ext uri="{FF2B5EF4-FFF2-40B4-BE49-F238E27FC236}">
                    <a16:creationId xmlns:a16="http://schemas.microsoft.com/office/drawing/2014/main" id="{56FFE868-793C-47DA-801B-A8207A21180A}"/>
                  </a:ext>
                </a:extLst>
              </p:cNvPr>
              <p:cNvSpPr>
                <a:spLocks/>
              </p:cNvSpPr>
              <p:nvPr/>
            </p:nvSpPr>
            <p:spPr bwMode="auto">
              <a:xfrm>
                <a:off x="11092408" y="3943350"/>
                <a:ext cx="308318" cy="420218"/>
              </a:xfrm>
              <a:custGeom>
                <a:avLst/>
                <a:gdLst>
                  <a:gd name="T0" fmla="*/ 259 w 259"/>
                  <a:gd name="T1" fmla="*/ 353 h 353"/>
                  <a:gd name="T2" fmla="*/ 0 w 259"/>
                  <a:gd name="T3" fmla="*/ 353 h 353"/>
                  <a:gd name="T4" fmla="*/ 0 w 259"/>
                  <a:gd name="T5" fmla="*/ 79 h 353"/>
                  <a:gd name="T6" fmla="*/ 81 w 259"/>
                  <a:gd name="T7" fmla="*/ 0 h 353"/>
                  <a:gd name="T8" fmla="*/ 259 w 259"/>
                  <a:gd name="T9" fmla="*/ 0 h 353"/>
                  <a:gd name="T10" fmla="*/ 259 w 259"/>
                  <a:gd name="T11" fmla="*/ 353 h 353"/>
                </a:gdLst>
                <a:ahLst/>
                <a:cxnLst>
                  <a:cxn ang="0">
                    <a:pos x="T0" y="T1"/>
                  </a:cxn>
                  <a:cxn ang="0">
                    <a:pos x="T2" y="T3"/>
                  </a:cxn>
                  <a:cxn ang="0">
                    <a:pos x="T4" y="T5"/>
                  </a:cxn>
                  <a:cxn ang="0">
                    <a:pos x="T6" y="T7"/>
                  </a:cxn>
                  <a:cxn ang="0">
                    <a:pos x="T8" y="T9"/>
                  </a:cxn>
                  <a:cxn ang="0">
                    <a:pos x="T10" y="T11"/>
                  </a:cxn>
                </a:cxnLst>
                <a:rect l="0" t="0" r="r" b="b"/>
                <a:pathLst>
                  <a:path w="259" h="353">
                    <a:moveTo>
                      <a:pt x="259" y="353"/>
                    </a:moveTo>
                    <a:lnTo>
                      <a:pt x="0" y="353"/>
                    </a:lnTo>
                    <a:lnTo>
                      <a:pt x="0" y="79"/>
                    </a:lnTo>
                    <a:lnTo>
                      <a:pt x="81" y="0"/>
                    </a:lnTo>
                    <a:lnTo>
                      <a:pt x="259" y="0"/>
                    </a:lnTo>
                    <a:lnTo>
                      <a:pt x="259" y="35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4" name="Freeform 13">
                <a:extLst>
                  <a:ext uri="{FF2B5EF4-FFF2-40B4-BE49-F238E27FC236}">
                    <a16:creationId xmlns:a16="http://schemas.microsoft.com/office/drawing/2014/main" id="{CD4ED625-F94F-42E5-A1A2-521EA5247B7A}"/>
                  </a:ext>
                </a:extLst>
              </p:cNvPr>
              <p:cNvSpPr>
                <a:spLocks/>
              </p:cNvSpPr>
              <p:nvPr/>
            </p:nvSpPr>
            <p:spPr bwMode="auto">
              <a:xfrm>
                <a:off x="11092408" y="3943350"/>
                <a:ext cx="96424" cy="94043"/>
              </a:xfrm>
              <a:custGeom>
                <a:avLst/>
                <a:gdLst>
                  <a:gd name="T0" fmla="*/ 81 w 81"/>
                  <a:gd name="T1" fmla="*/ 79 h 79"/>
                  <a:gd name="T2" fmla="*/ 0 w 81"/>
                  <a:gd name="T3" fmla="*/ 79 h 79"/>
                  <a:gd name="T4" fmla="*/ 81 w 81"/>
                  <a:gd name="T5" fmla="*/ 0 h 79"/>
                  <a:gd name="T6" fmla="*/ 81 w 81"/>
                  <a:gd name="T7" fmla="*/ 79 h 79"/>
                </a:gdLst>
                <a:ahLst/>
                <a:cxnLst>
                  <a:cxn ang="0">
                    <a:pos x="T0" y="T1"/>
                  </a:cxn>
                  <a:cxn ang="0">
                    <a:pos x="T2" y="T3"/>
                  </a:cxn>
                  <a:cxn ang="0">
                    <a:pos x="T4" y="T5"/>
                  </a:cxn>
                  <a:cxn ang="0">
                    <a:pos x="T6" y="T7"/>
                  </a:cxn>
                </a:cxnLst>
                <a:rect l="0" t="0" r="r" b="b"/>
                <a:pathLst>
                  <a:path w="81" h="79">
                    <a:moveTo>
                      <a:pt x="81" y="79"/>
                    </a:moveTo>
                    <a:lnTo>
                      <a:pt x="0" y="79"/>
                    </a:lnTo>
                    <a:lnTo>
                      <a:pt x="81" y="0"/>
                    </a:lnTo>
                    <a:lnTo>
                      <a:pt x="81" y="79"/>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5" name="Freeform 14">
                <a:extLst>
                  <a:ext uri="{FF2B5EF4-FFF2-40B4-BE49-F238E27FC236}">
                    <a16:creationId xmlns:a16="http://schemas.microsoft.com/office/drawing/2014/main" id="{3C0D4E5C-5F3A-4CE2-834E-C589F9678133}"/>
                  </a:ext>
                </a:extLst>
              </p:cNvPr>
              <p:cNvSpPr>
                <a:spLocks/>
              </p:cNvSpPr>
              <p:nvPr/>
            </p:nvSpPr>
            <p:spPr bwMode="auto">
              <a:xfrm>
                <a:off x="11092408" y="3943350"/>
                <a:ext cx="308318" cy="420218"/>
              </a:xfrm>
              <a:custGeom>
                <a:avLst/>
                <a:gdLst>
                  <a:gd name="T0" fmla="*/ 259 w 259"/>
                  <a:gd name="T1" fmla="*/ 353 h 353"/>
                  <a:gd name="T2" fmla="*/ 0 w 259"/>
                  <a:gd name="T3" fmla="*/ 353 h 353"/>
                  <a:gd name="T4" fmla="*/ 0 w 259"/>
                  <a:gd name="T5" fmla="*/ 79 h 353"/>
                  <a:gd name="T6" fmla="*/ 81 w 259"/>
                  <a:gd name="T7" fmla="*/ 0 h 353"/>
                  <a:gd name="T8" fmla="*/ 259 w 259"/>
                  <a:gd name="T9" fmla="*/ 0 h 353"/>
                  <a:gd name="T10" fmla="*/ 259 w 259"/>
                  <a:gd name="T11" fmla="*/ 353 h 353"/>
                </a:gdLst>
                <a:ahLst/>
                <a:cxnLst>
                  <a:cxn ang="0">
                    <a:pos x="T0" y="T1"/>
                  </a:cxn>
                  <a:cxn ang="0">
                    <a:pos x="T2" y="T3"/>
                  </a:cxn>
                  <a:cxn ang="0">
                    <a:pos x="T4" y="T5"/>
                  </a:cxn>
                  <a:cxn ang="0">
                    <a:pos x="T6" y="T7"/>
                  </a:cxn>
                  <a:cxn ang="0">
                    <a:pos x="T8" y="T9"/>
                  </a:cxn>
                  <a:cxn ang="0">
                    <a:pos x="T10" y="T11"/>
                  </a:cxn>
                </a:cxnLst>
                <a:rect l="0" t="0" r="r" b="b"/>
                <a:pathLst>
                  <a:path w="259" h="353">
                    <a:moveTo>
                      <a:pt x="259" y="353"/>
                    </a:moveTo>
                    <a:lnTo>
                      <a:pt x="0" y="353"/>
                    </a:lnTo>
                    <a:lnTo>
                      <a:pt x="0" y="79"/>
                    </a:lnTo>
                    <a:lnTo>
                      <a:pt x="81" y="0"/>
                    </a:lnTo>
                    <a:lnTo>
                      <a:pt x="259" y="0"/>
                    </a:lnTo>
                    <a:lnTo>
                      <a:pt x="259" y="35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6" name="Freeform 15">
                <a:extLst>
                  <a:ext uri="{FF2B5EF4-FFF2-40B4-BE49-F238E27FC236}">
                    <a16:creationId xmlns:a16="http://schemas.microsoft.com/office/drawing/2014/main" id="{D7190570-7CF2-4596-ABE5-99794B94ED99}"/>
                  </a:ext>
                </a:extLst>
              </p:cNvPr>
              <p:cNvSpPr>
                <a:spLocks/>
              </p:cNvSpPr>
              <p:nvPr/>
            </p:nvSpPr>
            <p:spPr bwMode="auto">
              <a:xfrm>
                <a:off x="11092408" y="3943350"/>
                <a:ext cx="96424" cy="94043"/>
              </a:xfrm>
              <a:custGeom>
                <a:avLst/>
                <a:gdLst>
                  <a:gd name="T0" fmla="*/ 81 w 81"/>
                  <a:gd name="T1" fmla="*/ 79 h 79"/>
                  <a:gd name="T2" fmla="*/ 0 w 81"/>
                  <a:gd name="T3" fmla="*/ 79 h 79"/>
                  <a:gd name="T4" fmla="*/ 81 w 81"/>
                  <a:gd name="T5" fmla="*/ 0 h 79"/>
                  <a:gd name="T6" fmla="*/ 81 w 81"/>
                  <a:gd name="T7" fmla="*/ 79 h 79"/>
                </a:gdLst>
                <a:ahLst/>
                <a:cxnLst>
                  <a:cxn ang="0">
                    <a:pos x="T0" y="T1"/>
                  </a:cxn>
                  <a:cxn ang="0">
                    <a:pos x="T2" y="T3"/>
                  </a:cxn>
                  <a:cxn ang="0">
                    <a:pos x="T4" y="T5"/>
                  </a:cxn>
                  <a:cxn ang="0">
                    <a:pos x="T6" y="T7"/>
                  </a:cxn>
                </a:cxnLst>
                <a:rect l="0" t="0" r="r" b="b"/>
                <a:pathLst>
                  <a:path w="81" h="79">
                    <a:moveTo>
                      <a:pt x="81" y="79"/>
                    </a:moveTo>
                    <a:lnTo>
                      <a:pt x="0" y="79"/>
                    </a:lnTo>
                    <a:lnTo>
                      <a:pt x="81" y="0"/>
                    </a:lnTo>
                    <a:lnTo>
                      <a:pt x="81" y="7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7" name="Oval 16">
                <a:extLst>
                  <a:ext uri="{FF2B5EF4-FFF2-40B4-BE49-F238E27FC236}">
                    <a16:creationId xmlns:a16="http://schemas.microsoft.com/office/drawing/2014/main" id="{B9FF0313-37CE-4ED6-A832-76FA0BFDBA33}"/>
                  </a:ext>
                </a:extLst>
              </p:cNvPr>
              <p:cNvSpPr>
                <a:spLocks noChangeArrowheads="1"/>
              </p:cNvSpPr>
              <p:nvPr/>
            </p:nvSpPr>
            <p:spPr bwMode="auto">
              <a:xfrm>
                <a:off x="11155500" y="4079058"/>
                <a:ext cx="194038" cy="19284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8" name="Freeform 17">
                <a:extLst>
                  <a:ext uri="{FF2B5EF4-FFF2-40B4-BE49-F238E27FC236}">
                    <a16:creationId xmlns:a16="http://schemas.microsoft.com/office/drawing/2014/main" id="{73A7F993-C657-40EF-989A-AE825EE974B6}"/>
                  </a:ext>
                </a:extLst>
              </p:cNvPr>
              <p:cNvSpPr>
                <a:spLocks/>
              </p:cNvSpPr>
              <p:nvPr/>
            </p:nvSpPr>
            <p:spPr bwMode="auto">
              <a:xfrm>
                <a:off x="11234068" y="4106437"/>
                <a:ext cx="89281" cy="89281"/>
              </a:xfrm>
              <a:custGeom>
                <a:avLst/>
                <a:gdLst>
                  <a:gd name="T0" fmla="*/ 75 w 75"/>
                  <a:gd name="T1" fmla="*/ 54 h 75"/>
                  <a:gd name="T2" fmla="*/ 20 w 75"/>
                  <a:gd name="T3" fmla="*/ 54 h 75"/>
                  <a:gd name="T4" fmla="*/ 20 w 75"/>
                  <a:gd name="T5" fmla="*/ 0 h 75"/>
                  <a:gd name="T6" fmla="*/ 0 w 75"/>
                  <a:gd name="T7" fmla="*/ 0 h 75"/>
                  <a:gd name="T8" fmla="*/ 0 w 75"/>
                  <a:gd name="T9" fmla="*/ 51 h 75"/>
                  <a:gd name="T10" fmla="*/ 0 w 75"/>
                  <a:gd name="T11" fmla="*/ 75 h 75"/>
                  <a:gd name="T12" fmla="*/ 24 w 75"/>
                  <a:gd name="T13" fmla="*/ 75 h 75"/>
                  <a:gd name="T14" fmla="*/ 75 w 75"/>
                  <a:gd name="T15" fmla="*/ 75 h 75"/>
                  <a:gd name="T16" fmla="*/ 75 w 75"/>
                  <a:gd name="T17" fmla="*/ 5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54"/>
                    </a:moveTo>
                    <a:lnTo>
                      <a:pt x="20" y="54"/>
                    </a:lnTo>
                    <a:lnTo>
                      <a:pt x="20" y="0"/>
                    </a:lnTo>
                    <a:lnTo>
                      <a:pt x="0" y="0"/>
                    </a:lnTo>
                    <a:lnTo>
                      <a:pt x="0" y="51"/>
                    </a:lnTo>
                    <a:lnTo>
                      <a:pt x="0" y="75"/>
                    </a:lnTo>
                    <a:lnTo>
                      <a:pt x="24" y="75"/>
                    </a:lnTo>
                    <a:lnTo>
                      <a:pt x="75" y="75"/>
                    </a:lnTo>
                    <a:lnTo>
                      <a:pt x="75" y="54"/>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cxnSp>
          <p:nvCxnSpPr>
            <p:cNvPr id="115" name="Connector: Elbow 114">
              <a:extLst>
                <a:ext uri="{FF2B5EF4-FFF2-40B4-BE49-F238E27FC236}">
                  <a16:creationId xmlns:a16="http://schemas.microsoft.com/office/drawing/2014/main" id="{3D3606AF-04F3-40B0-B9FC-3D2D4E32436E}"/>
                </a:ext>
              </a:extLst>
            </p:cNvPr>
            <p:cNvCxnSpPr>
              <a:cxnSpLocks/>
            </p:cNvCxnSpPr>
            <p:nvPr/>
          </p:nvCxnSpPr>
          <p:spPr>
            <a:xfrm flipV="1">
              <a:off x="10006337" y="3743708"/>
              <a:ext cx="417867" cy="462606"/>
            </a:xfrm>
            <a:prstGeom prst="bentConnector3">
              <a:avLst>
                <a:gd name="adj1" fmla="val 50000"/>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53FE7A34-3484-46FB-94F9-ECA1FEB65368}"/>
                </a:ext>
              </a:extLst>
            </p:cNvPr>
            <p:cNvCxnSpPr>
              <a:cxnSpLocks/>
            </p:cNvCxnSpPr>
            <p:nvPr/>
          </p:nvCxnSpPr>
          <p:spPr>
            <a:xfrm>
              <a:off x="10006337" y="4206314"/>
              <a:ext cx="417867" cy="459156"/>
            </a:xfrm>
            <a:prstGeom prst="bentConnector3">
              <a:avLst>
                <a:gd name="adj1" fmla="val 50000"/>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17" name="Graphic 116" descr="Functions icon">
              <a:extLst>
                <a:ext uri="{FF2B5EF4-FFF2-40B4-BE49-F238E27FC236}">
                  <a16:creationId xmlns:a16="http://schemas.microsoft.com/office/drawing/2014/main" id="{5C5C8860-E388-4B0C-8CE7-0EB6DF2C14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11104" y="3968517"/>
              <a:ext cx="463280" cy="463280"/>
            </a:xfrm>
            <a:prstGeom prst="rect">
              <a:avLst/>
            </a:prstGeom>
          </p:spPr>
        </p:pic>
        <p:grpSp>
          <p:nvGrpSpPr>
            <p:cNvPr id="111" name="Group 110">
              <a:extLst>
                <a:ext uri="{FF2B5EF4-FFF2-40B4-BE49-F238E27FC236}">
                  <a16:creationId xmlns:a16="http://schemas.microsoft.com/office/drawing/2014/main" id="{0CF4F18E-7B28-4E11-AC72-077E1D4385BB}"/>
                </a:ext>
              </a:extLst>
            </p:cNvPr>
            <p:cNvGrpSpPr/>
            <p:nvPr/>
          </p:nvGrpSpPr>
          <p:grpSpPr>
            <a:xfrm>
              <a:off x="10883098" y="3743708"/>
              <a:ext cx="417867" cy="921762"/>
              <a:chOff x="10883098" y="3587524"/>
              <a:chExt cx="417867" cy="921762"/>
            </a:xfrm>
          </p:grpSpPr>
          <p:cxnSp>
            <p:nvCxnSpPr>
              <p:cNvPr id="121" name="Straight Connector 120">
                <a:extLst>
                  <a:ext uri="{FF2B5EF4-FFF2-40B4-BE49-F238E27FC236}">
                    <a16:creationId xmlns:a16="http://schemas.microsoft.com/office/drawing/2014/main" id="{B688C6FD-A657-4703-BE9C-9026581ADD2B}"/>
                  </a:ext>
                </a:extLst>
              </p:cNvPr>
              <p:cNvCxnSpPr>
                <a:cxnSpLocks/>
              </p:cNvCxnSpPr>
              <p:nvPr/>
            </p:nvCxnSpPr>
            <p:spPr>
              <a:xfrm>
                <a:off x="10883098" y="4050130"/>
                <a:ext cx="41786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D18D823-5A5B-40BB-9653-EA96981853A4}"/>
                  </a:ext>
                </a:extLst>
              </p:cNvPr>
              <p:cNvCxnSpPr>
                <a:cxnSpLocks/>
              </p:cNvCxnSpPr>
              <p:nvPr/>
            </p:nvCxnSpPr>
            <p:spPr>
              <a:xfrm flipV="1">
                <a:off x="10883098" y="4059552"/>
                <a:ext cx="208933" cy="449734"/>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EE8D33B1-DD07-4014-B612-457C4D71F33E}"/>
                  </a:ext>
                </a:extLst>
              </p:cNvPr>
              <p:cNvCxnSpPr>
                <a:cxnSpLocks/>
              </p:cNvCxnSpPr>
              <p:nvPr/>
            </p:nvCxnSpPr>
            <p:spPr>
              <a:xfrm>
                <a:off x="10883098" y="3587524"/>
                <a:ext cx="208933" cy="450371"/>
              </a:xfrm>
              <a:prstGeom prst="bentConnector2">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11F1B99A-CD27-4EDA-BD56-282B00129235}"/>
              </a:ext>
              <a:ext uri="{C183D7F6-B498-43B3-948B-1728B52AA6E4}">
                <adec:decorative xmlns:adec="http://schemas.microsoft.com/office/drawing/2017/decorative" val="1"/>
              </a:ext>
            </a:extLst>
          </p:cNvPr>
          <p:cNvGrpSpPr/>
          <p:nvPr/>
        </p:nvGrpSpPr>
        <p:grpSpPr>
          <a:xfrm>
            <a:off x="7013532" y="4703274"/>
            <a:ext cx="1339121" cy="478899"/>
            <a:chOff x="7273443" y="3967134"/>
            <a:chExt cx="1339121" cy="478899"/>
          </a:xfrm>
        </p:grpSpPr>
        <p:pic>
          <p:nvPicPr>
            <p:cNvPr id="8" name="Picture 7" descr="Icon&#10;&#10;Description automatically generated">
              <a:extLst>
                <a:ext uri="{FF2B5EF4-FFF2-40B4-BE49-F238E27FC236}">
                  <a16:creationId xmlns:a16="http://schemas.microsoft.com/office/drawing/2014/main" id="{41D31544-1DFD-494C-95BE-E2E5DC9F3E62}"/>
                </a:ext>
              </a:extLst>
            </p:cNvPr>
            <p:cNvPicPr>
              <a:picLocks noChangeAspect="1"/>
            </p:cNvPicPr>
            <p:nvPr/>
          </p:nvPicPr>
          <p:blipFill>
            <a:blip r:embed="rId7"/>
            <a:stretch>
              <a:fillRect/>
            </a:stretch>
          </p:blipFill>
          <p:spPr>
            <a:xfrm>
              <a:off x="7273443" y="3982752"/>
              <a:ext cx="463281" cy="463281"/>
            </a:xfrm>
            <a:prstGeom prst="rect">
              <a:avLst/>
            </a:prstGeom>
          </p:spPr>
        </p:pic>
        <p:pic>
          <p:nvPicPr>
            <p:cNvPr id="89" name="Graphic 88" descr="Functions icon">
              <a:extLst>
                <a:ext uri="{FF2B5EF4-FFF2-40B4-BE49-F238E27FC236}">
                  <a16:creationId xmlns:a16="http://schemas.microsoft.com/office/drawing/2014/main" id="{A0616C60-ABD0-40A9-BB90-355055B106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9284" y="3982752"/>
              <a:ext cx="463280" cy="463280"/>
            </a:xfrm>
            <a:prstGeom prst="rect">
              <a:avLst/>
            </a:prstGeom>
          </p:spPr>
        </p:pic>
        <p:grpSp>
          <p:nvGrpSpPr>
            <p:cNvPr id="79" name="Group 78">
              <a:extLst>
                <a:ext uri="{FF2B5EF4-FFF2-40B4-BE49-F238E27FC236}">
                  <a16:creationId xmlns:a16="http://schemas.microsoft.com/office/drawing/2014/main" id="{9BD98D19-6EE4-475A-8982-FD0C6FEC23C8}"/>
                </a:ext>
              </a:extLst>
            </p:cNvPr>
            <p:cNvGrpSpPr/>
            <p:nvPr/>
          </p:nvGrpSpPr>
          <p:grpSpPr>
            <a:xfrm>
              <a:off x="7776150" y="3967134"/>
              <a:ext cx="305857" cy="448216"/>
              <a:chOff x="7776150" y="3662059"/>
              <a:chExt cx="305857" cy="448216"/>
            </a:xfrm>
          </p:grpSpPr>
          <p:grpSp>
            <p:nvGrpSpPr>
              <p:cNvPr id="90" name="Group 89">
                <a:extLst>
                  <a:ext uri="{FF2B5EF4-FFF2-40B4-BE49-F238E27FC236}">
                    <a16:creationId xmlns:a16="http://schemas.microsoft.com/office/drawing/2014/main" id="{ACF3CA61-60A2-4448-BB3C-9F582F77EE0E}"/>
                  </a:ext>
                </a:extLst>
              </p:cNvPr>
              <p:cNvGrpSpPr/>
              <p:nvPr/>
            </p:nvGrpSpPr>
            <p:grpSpPr>
              <a:xfrm>
                <a:off x="7776150" y="3978195"/>
                <a:ext cx="305857" cy="132080"/>
                <a:chOff x="4444403" y="2769811"/>
                <a:chExt cx="384182" cy="132080"/>
              </a:xfrm>
            </p:grpSpPr>
            <p:cxnSp>
              <p:nvCxnSpPr>
                <p:cNvPr id="91" name="Straight Connector 90">
                  <a:extLst>
                    <a:ext uri="{FF2B5EF4-FFF2-40B4-BE49-F238E27FC236}">
                      <a16:creationId xmlns:a16="http://schemas.microsoft.com/office/drawing/2014/main" id="{357BC222-9498-4E5C-B6B0-511994422E8B}"/>
                    </a:ext>
                  </a:extLst>
                </p:cNvPr>
                <p:cNvCxnSpPr>
                  <a:cxnSpLocks/>
                </p:cNvCxnSpPr>
                <p:nvPr/>
              </p:nvCxnSpPr>
              <p:spPr>
                <a:xfrm>
                  <a:off x="4444403" y="276981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9CA731E-92E3-4662-BC67-B5FB74008080}"/>
                    </a:ext>
                  </a:extLst>
                </p:cNvPr>
                <p:cNvCxnSpPr>
                  <a:cxnSpLocks/>
                </p:cNvCxnSpPr>
                <p:nvPr/>
              </p:nvCxnSpPr>
              <p:spPr>
                <a:xfrm flipH="1">
                  <a:off x="4444403" y="2901891"/>
                  <a:ext cx="384182"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cxnSp>
            <p:nvCxnSpPr>
              <p:cNvPr id="94" name="Straight Connector 93">
                <a:extLst>
                  <a:ext uri="{FF2B5EF4-FFF2-40B4-BE49-F238E27FC236}">
                    <a16:creationId xmlns:a16="http://schemas.microsoft.com/office/drawing/2014/main" id="{637FB971-9C7F-4AF7-B4A4-EA43141E11A1}"/>
                  </a:ext>
                </a:extLst>
              </p:cNvPr>
              <p:cNvCxnSpPr>
                <a:cxnSpLocks/>
              </p:cNvCxnSpPr>
              <p:nvPr/>
            </p:nvCxnSpPr>
            <p:spPr>
              <a:xfrm>
                <a:off x="7776150" y="3662059"/>
                <a:ext cx="305857" cy="0"/>
              </a:xfrm>
              <a:prstGeom prst="line">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1CAC76C-E97D-4AA5-B8D3-6AEF3EA22BE1}"/>
              </a:ext>
            </a:extLst>
          </p:cNvPr>
          <p:cNvSpPr>
            <a:spLocks noGrp="1"/>
          </p:cNvSpPr>
          <p:nvPr>
            <p:ph type="title"/>
          </p:nvPr>
        </p:nvSpPr>
        <p:spPr>
          <a:xfrm>
            <a:off x="588263" y="457200"/>
            <a:ext cx="11018520" cy="1661993"/>
          </a:xfrm>
        </p:spPr>
        <p:txBody>
          <a:bodyPr/>
          <a:lstStyle/>
          <a:p>
            <a:r>
              <a:rPr lang="en-US"/>
              <a:t>Workflows and orchestration </a:t>
            </a:r>
            <a:br>
              <a:rPr lang="en-US"/>
            </a:br>
            <a:r>
              <a:rPr lang="en-US"/>
              <a:t>with Durable Functions</a:t>
            </a:r>
            <a:br>
              <a:rPr lang="en-US"/>
            </a:br>
            <a:endParaRPr lang="en-US"/>
          </a:p>
        </p:txBody>
      </p:sp>
      <p:sp>
        <p:nvSpPr>
          <p:cNvPr id="16" name="Rectangle 15">
            <a:extLst>
              <a:ext uri="{FF2B5EF4-FFF2-40B4-BE49-F238E27FC236}">
                <a16:creationId xmlns:a16="http://schemas.microsoft.com/office/drawing/2014/main" id="{400D3024-C7F1-4F62-AE2F-0C4574A66C8E}"/>
              </a:ext>
            </a:extLst>
          </p:cNvPr>
          <p:cNvSpPr/>
          <p:nvPr/>
        </p:nvSpPr>
        <p:spPr>
          <a:xfrm>
            <a:off x="588262" y="2116500"/>
            <a:ext cx="2615917" cy="1508105"/>
          </a:xfrm>
          <a:prstGeom prst="rect">
            <a:avLst/>
          </a:prstGeom>
        </p:spPr>
        <p:txBody>
          <a:bodyPr wrap="square" lIns="0" rIns="0">
            <a:spAutoFit/>
          </a:bodyPr>
          <a:lstStyle/>
          <a:p>
            <a:pPr defTabSz="914225">
              <a:spcAft>
                <a:spcPts val="600"/>
              </a:spcAft>
            </a:pPr>
            <a:r>
              <a:rPr lang="en-US" sz="1200" spc="300">
                <a:solidFill>
                  <a:schemeClr val="accent1"/>
                </a:solidFill>
                <a:latin typeface="Segoe UI Semibold" panose="020B0702040204020203" pitchFamily="34" charset="0"/>
                <a:cs typeface="Segoe UI Semibold" panose="020B0702040204020203" pitchFamily="34" charset="0"/>
              </a:rPr>
              <a:t>PATTERNS/USE CASES </a:t>
            </a:r>
          </a:p>
          <a:p>
            <a:pPr defTabSz="914225">
              <a:spcBef>
                <a:spcPts val="600"/>
              </a:spcBef>
            </a:pPr>
            <a:r>
              <a:rPr lang="en-US" sz="1400">
                <a:latin typeface="Segoe UI" panose="020B0502040204020203" pitchFamily="34" charset="0"/>
                <a:cs typeface="Segoe UI" panose="020B0502040204020203" pitchFamily="34" charset="0"/>
              </a:rPr>
              <a:t>Durable Functions is an extension of Azure Functions that lets you write stateful functions in a serverless compute environment</a:t>
            </a:r>
          </a:p>
        </p:txBody>
      </p:sp>
      <p:sp>
        <p:nvSpPr>
          <p:cNvPr id="36" name="TextBox 35">
            <a:extLst>
              <a:ext uri="{FF2B5EF4-FFF2-40B4-BE49-F238E27FC236}">
                <a16:creationId xmlns:a16="http://schemas.microsoft.com/office/drawing/2014/main" id="{5AFDF211-56B2-4700-9015-83D70EABCE74}"/>
              </a:ext>
            </a:extLst>
          </p:cNvPr>
          <p:cNvSpPr txBox="1"/>
          <p:nvPr/>
        </p:nvSpPr>
        <p:spPr>
          <a:xfrm>
            <a:off x="3545501" y="3019399"/>
            <a:ext cx="2556232"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Manageable sequencing + </a:t>
            </a:r>
            <a:br>
              <a:rPr lang="en-US" sz="1200">
                <a:solidFill>
                  <a:schemeClr val="tx1"/>
                </a:solidFill>
                <a:latin typeface="+mj-lt"/>
                <a:cs typeface="Segoe UI Semilight" panose="020B0402040204020203" pitchFamily="34" charset="0"/>
              </a:rPr>
            </a:br>
            <a:r>
              <a:rPr lang="en-US" sz="1200">
                <a:solidFill>
                  <a:schemeClr val="tx1"/>
                </a:solidFill>
                <a:latin typeface="+mj-lt"/>
                <a:cs typeface="Segoe UI Semilight" panose="020B0402040204020203" pitchFamily="34" charset="0"/>
              </a:rPr>
              <a:t>error handling/compensation</a:t>
            </a:r>
          </a:p>
        </p:txBody>
      </p:sp>
      <p:sp>
        <p:nvSpPr>
          <p:cNvPr id="125" name="TextBox 124">
            <a:extLst>
              <a:ext uri="{FF2B5EF4-FFF2-40B4-BE49-F238E27FC236}">
                <a16:creationId xmlns:a16="http://schemas.microsoft.com/office/drawing/2014/main" id="{E423317E-288B-4E66-BD4D-5C2F2EC95FED}"/>
              </a:ext>
            </a:extLst>
          </p:cNvPr>
          <p:cNvSpPr txBox="1"/>
          <p:nvPr/>
        </p:nvSpPr>
        <p:spPr>
          <a:xfrm>
            <a:off x="6404976" y="3412475"/>
            <a:ext cx="2556232" cy="276999"/>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Fanning out and fanning in</a:t>
            </a:r>
          </a:p>
        </p:txBody>
      </p:sp>
      <p:sp>
        <p:nvSpPr>
          <p:cNvPr id="126" name="TextBox 125">
            <a:extLst>
              <a:ext uri="{FF2B5EF4-FFF2-40B4-BE49-F238E27FC236}">
                <a16:creationId xmlns:a16="http://schemas.microsoft.com/office/drawing/2014/main" id="{26A13CFF-6A81-4E65-8D78-84B964C253F5}"/>
              </a:ext>
            </a:extLst>
          </p:cNvPr>
          <p:cNvSpPr txBox="1"/>
          <p:nvPr/>
        </p:nvSpPr>
        <p:spPr>
          <a:xfrm>
            <a:off x="9218152" y="3412475"/>
            <a:ext cx="2556232" cy="276999"/>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External events correlation</a:t>
            </a:r>
          </a:p>
        </p:txBody>
      </p:sp>
      <p:sp>
        <p:nvSpPr>
          <p:cNvPr id="127" name="TextBox 126">
            <a:extLst>
              <a:ext uri="{FF2B5EF4-FFF2-40B4-BE49-F238E27FC236}">
                <a16:creationId xmlns:a16="http://schemas.microsoft.com/office/drawing/2014/main" id="{B8C5C313-C726-4AE1-BF52-510B3692455F}"/>
              </a:ext>
            </a:extLst>
          </p:cNvPr>
          <p:cNvSpPr txBox="1"/>
          <p:nvPr/>
        </p:nvSpPr>
        <p:spPr>
          <a:xfrm>
            <a:off x="3545501" y="5404866"/>
            <a:ext cx="2556232"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Flexible automated long-running process monitoring</a:t>
            </a:r>
          </a:p>
        </p:txBody>
      </p:sp>
      <p:sp>
        <p:nvSpPr>
          <p:cNvPr id="130" name="TextBox 129">
            <a:extLst>
              <a:ext uri="{FF2B5EF4-FFF2-40B4-BE49-F238E27FC236}">
                <a16:creationId xmlns:a16="http://schemas.microsoft.com/office/drawing/2014/main" id="{42087739-A035-43ED-8A42-71FA9795587B}"/>
              </a:ext>
            </a:extLst>
          </p:cNvPr>
          <p:cNvSpPr txBox="1"/>
          <p:nvPr/>
        </p:nvSpPr>
        <p:spPr>
          <a:xfrm>
            <a:off x="7215135" y="4451728"/>
            <a:ext cx="914400" cy="26161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050">
                <a:solidFill>
                  <a:schemeClr val="tx1"/>
                </a:solidFill>
                <a:latin typeface="+mj-lt"/>
                <a:cs typeface="Segoe UI Semilight" panose="020B0402040204020203" pitchFamily="34" charset="0"/>
              </a:rPr>
              <a:t>Start</a:t>
            </a:r>
          </a:p>
        </p:txBody>
      </p:sp>
      <p:sp>
        <p:nvSpPr>
          <p:cNvPr id="131" name="TextBox 130">
            <a:extLst>
              <a:ext uri="{FF2B5EF4-FFF2-40B4-BE49-F238E27FC236}">
                <a16:creationId xmlns:a16="http://schemas.microsoft.com/office/drawing/2014/main" id="{18049575-D355-4F06-BDF9-85C2E7BAFADD}"/>
              </a:ext>
            </a:extLst>
          </p:cNvPr>
          <p:cNvSpPr txBox="1"/>
          <p:nvPr/>
        </p:nvSpPr>
        <p:spPr>
          <a:xfrm>
            <a:off x="7215135" y="5156369"/>
            <a:ext cx="914400" cy="261610"/>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050">
                <a:solidFill>
                  <a:schemeClr val="tx1"/>
                </a:solidFill>
                <a:latin typeface="+mj-lt"/>
                <a:cs typeface="Segoe UI Semilight" panose="020B0402040204020203" pitchFamily="34" charset="0"/>
              </a:rPr>
              <a:t>Get status</a:t>
            </a:r>
          </a:p>
        </p:txBody>
      </p:sp>
      <p:sp>
        <p:nvSpPr>
          <p:cNvPr id="128" name="TextBox 127">
            <a:extLst>
              <a:ext uri="{FF2B5EF4-FFF2-40B4-BE49-F238E27FC236}">
                <a16:creationId xmlns:a16="http://schemas.microsoft.com/office/drawing/2014/main" id="{273CC132-0992-4FC9-BA24-1177E8A1995B}"/>
              </a:ext>
            </a:extLst>
          </p:cNvPr>
          <p:cNvSpPr txBox="1"/>
          <p:nvPr/>
        </p:nvSpPr>
        <p:spPr>
          <a:xfrm>
            <a:off x="6404976" y="5404866"/>
            <a:ext cx="2556232"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Http-based async long-</a:t>
            </a:r>
            <a:br>
              <a:rPr lang="en-US" sz="1200">
                <a:solidFill>
                  <a:schemeClr val="tx1"/>
                </a:solidFill>
                <a:latin typeface="+mj-lt"/>
                <a:cs typeface="Segoe UI Semilight" panose="020B0402040204020203" pitchFamily="34" charset="0"/>
              </a:rPr>
            </a:br>
            <a:r>
              <a:rPr lang="en-US" sz="1200">
                <a:solidFill>
                  <a:schemeClr val="tx1"/>
                </a:solidFill>
                <a:latin typeface="+mj-lt"/>
                <a:cs typeface="Segoe UI Semilight" panose="020B0402040204020203" pitchFamily="34" charset="0"/>
              </a:rPr>
              <a:t>running APIs</a:t>
            </a:r>
          </a:p>
        </p:txBody>
      </p:sp>
      <p:sp>
        <p:nvSpPr>
          <p:cNvPr id="129" name="TextBox 128">
            <a:extLst>
              <a:ext uri="{FF2B5EF4-FFF2-40B4-BE49-F238E27FC236}">
                <a16:creationId xmlns:a16="http://schemas.microsoft.com/office/drawing/2014/main" id="{716D302B-E0F3-45A0-B2C8-153410C44217}"/>
              </a:ext>
            </a:extLst>
          </p:cNvPr>
          <p:cNvSpPr txBox="1"/>
          <p:nvPr/>
        </p:nvSpPr>
        <p:spPr>
          <a:xfrm>
            <a:off x="9218152" y="5661067"/>
            <a:ext cx="2556232" cy="276999"/>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Human interaction</a:t>
            </a:r>
          </a:p>
        </p:txBody>
      </p:sp>
    </p:spTree>
    <p:extLst>
      <p:ext uri="{BB962C8B-B14F-4D97-AF65-F5344CB8AC3E}">
        <p14:creationId xmlns:p14="http://schemas.microsoft.com/office/powerpoint/2010/main" val="425659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7F5CF797-7614-417F-A432-4BF05DB8F1E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9313" y="1947644"/>
            <a:ext cx="639472" cy="639472"/>
          </a:xfrm>
          <a:prstGeom prst="rect">
            <a:avLst/>
          </a:prstGeom>
        </p:spPr>
      </p:pic>
      <p:pic>
        <p:nvPicPr>
          <p:cNvPr id="15" name="Graphic 14">
            <a:extLst>
              <a:ext uri="{FF2B5EF4-FFF2-40B4-BE49-F238E27FC236}">
                <a16:creationId xmlns:a16="http://schemas.microsoft.com/office/drawing/2014/main" id="{E91D6DAB-A16E-4F42-BBF6-EBAB363562A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9313" y="2800745"/>
            <a:ext cx="639472" cy="639472"/>
          </a:xfrm>
          <a:prstGeom prst="rect">
            <a:avLst/>
          </a:prstGeom>
        </p:spPr>
      </p:pic>
      <p:pic>
        <p:nvPicPr>
          <p:cNvPr id="16" name="Graphic 15">
            <a:extLst>
              <a:ext uri="{FF2B5EF4-FFF2-40B4-BE49-F238E27FC236}">
                <a16:creationId xmlns:a16="http://schemas.microsoft.com/office/drawing/2014/main" id="{B36A6EC0-DA7D-4656-A283-7A9ACE88764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9313" y="4212766"/>
            <a:ext cx="639472" cy="639472"/>
          </a:xfrm>
          <a:prstGeom prst="rect">
            <a:avLst/>
          </a:prstGeom>
        </p:spPr>
      </p:pic>
      <p:pic>
        <p:nvPicPr>
          <p:cNvPr id="7" name="Graphic 6">
            <a:extLst>
              <a:ext uri="{FF2B5EF4-FFF2-40B4-BE49-F238E27FC236}">
                <a16:creationId xmlns:a16="http://schemas.microsoft.com/office/drawing/2014/main" id="{788FEE82-D850-4CC9-9F4C-785E755D9A4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3543" y="2784906"/>
            <a:ext cx="671151" cy="671151"/>
          </a:xfrm>
          <a:prstGeom prst="rect">
            <a:avLst/>
          </a:prstGeom>
        </p:spPr>
      </p:pic>
      <p:grpSp>
        <p:nvGrpSpPr>
          <p:cNvPr id="20" name="works with CI/CD">
            <a:extLst>
              <a:ext uri="{FF2B5EF4-FFF2-40B4-BE49-F238E27FC236}">
                <a16:creationId xmlns:a16="http://schemas.microsoft.com/office/drawing/2014/main" id="{E995FA13-CC50-43D3-8410-04750647693B}"/>
              </a:ext>
              <a:ext uri="{C183D7F6-B498-43B3-948B-1728B52AA6E4}">
                <adec:decorative xmlns:adec="http://schemas.microsoft.com/office/drawing/2017/decorative" val="1"/>
              </a:ext>
            </a:extLst>
          </p:cNvPr>
          <p:cNvGrpSpPr>
            <a:grpSpLocks noChangeAspect="1"/>
          </p:cNvGrpSpPr>
          <p:nvPr/>
        </p:nvGrpSpPr>
        <p:grpSpPr bwMode="auto">
          <a:xfrm>
            <a:off x="4817510" y="2973796"/>
            <a:ext cx="662940" cy="293370"/>
            <a:chOff x="1617" y="1422"/>
            <a:chExt cx="348" cy="154"/>
          </a:xfrm>
        </p:grpSpPr>
        <p:sp>
          <p:nvSpPr>
            <p:cNvPr id="21" name="AutoShape 69">
              <a:extLst>
                <a:ext uri="{FF2B5EF4-FFF2-40B4-BE49-F238E27FC236}">
                  <a16:creationId xmlns:a16="http://schemas.microsoft.com/office/drawing/2014/main" id="{7349530D-FD3F-42BF-A073-7312E29C573B}"/>
                </a:ext>
              </a:extLst>
            </p:cNvPr>
            <p:cNvSpPr>
              <a:spLocks noChangeAspect="1" noChangeArrowheads="1" noTextEdit="1"/>
            </p:cNvSpPr>
            <p:nvPr/>
          </p:nvSpPr>
          <p:spPr bwMode="auto">
            <a:xfrm>
              <a:off x="1617" y="1422"/>
              <a:ext cx="3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22" name="Rectangle 71">
              <a:extLst>
                <a:ext uri="{FF2B5EF4-FFF2-40B4-BE49-F238E27FC236}">
                  <a16:creationId xmlns:a16="http://schemas.microsoft.com/office/drawing/2014/main" id="{D4711CA5-9F08-4C9A-B367-7405773515C8}"/>
                </a:ext>
              </a:extLst>
            </p:cNvPr>
            <p:cNvSpPr>
              <a:spLocks noChangeArrowheads="1"/>
            </p:cNvSpPr>
            <p:nvPr/>
          </p:nvSpPr>
          <p:spPr bwMode="auto">
            <a:xfrm>
              <a:off x="1616" y="1422"/>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23" name="Rectangle 72">
              <a:extLst>
                <a:ext uri="{FF2B5EF4-FFF2-40B4-BE49-F238E27FC236}">
                  <a16:creationId xmlns:a16="http://schemas.microsoft.com/office/drawing/2014/main" id="{D7A0B52B-A307-46C1-8DBF-D6F6AFD8A502}"/>
                </a:ext>
              </a:extLst>
            </p:cNvPr>
            <p:cNvSpPr>
              <a:spLocks noChangeArrowheads="1"/>
            </p:cNvSpPr>
            <p:nvPr/>
          </p:nvSpPr>
          <p:spPr bwMode="auto">
            <a:xfrm>
              <a:off x="1689" y="1422"/>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24" name="Rectangle 73">
              <a:extLst>
                <a:ext uri="{FF2B5EF4-FFF2-40B4-BE49-F238E27FC236}">
                  <a16:creationId xmlns:a16="http://schemas.microsoft.com/office/drawing/2014/main" id="{54DF02E8-5EFD-4771-9C4B-68D4F71BE38B}"/>
                </a:ext>
              </a:extLst>
            </p:cNvPr>
            <p:cNvSpPr>
              <a:spLocks noChangeArrowheads="1"/>
            </p:cNvSpPr>
            <p:nvPr/>
          </p:nvSpPr>
          <p:spPr bwMode="auto">
            <a:xfrm>
              <a:off x="1762" y="1422"/>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25" name="Rectangle 74">
              <a:extLst>
                <a:ext uri="{FF2B5EF4-FFF2-40B4-BE49-F238E27FC236}">
                  <a16:creationId xmlns:a16="http://schemas.microsoft.com/office/drawing/2014/main" id="{52A374EA-3959-49B6-8C1A-3A1D63C0351E}"/>
                </a:ext>
              </a:extLst>
            </p:cNvPr>
            <p:cNvSpPr>
              <a:spLocks noChangeArrowheads="1"/>
            </p:cNvSpPr>
            <p:nvPr/>
          </p:nvSpPr>
          <p:spPr bwMode="auto">
            <a:xfrm>
              <a:off x="1835" y="1422"/>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26" name="Rectangle 75">
              <a:extLst>
                <a:ext uri="{FF2B5EF4-FFF2-40B4-BE49-F238E27FC236}">
                  <a16:creationId xmlns:a16="http://schemas.microsoft.com/office/drawing/2014/main" id="{42B41106-06B9-4F57-BFF5-CE191C491F6F}"/>
                </a:ext>
              </a:extLst>
            </p:cNvPr>
            <p:cNvSpPr>
              <a:spLocks noChangeArrowheads="1"/>
            </p:cNvSpPr>
            <p:nvPr/>
          </p:nvSpPr>
          <p:spPr bwMode="auto">
            <a:xfrm>
              <a:off x="1617" y="1495"/>
              <a:ext cx="312"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27" name="Freeform 76">
              <a:extLst>
                <a:ext uri="{FF2B5EF4-FFF2-40B4-BE49-F238E27FC236}">
                  <a16:creationId xmlns:a16="http://schemas.microsoft.com/office/drawing/2014/main" id="{AA0A8CAF-E967-4C4A-A719-A04914656BD5}"/>
                </a:ext>
              </a:extLst>
            </p:cNvPr>
            <p:cNvSpPr>
              <a:spLocks/>
            </p:cNvSpPr>
            <p:nvPr/>
          </p:nvSpPr>
          <p:spPr bwMode="auto">
            <a:xfrm>
              <a:off x="1913" y="1472"/>
              <a:ext cx="52" cy="103"/>
            </a:xfrm>
            <a:custGeom>
              <a:avLst/>
              <a:gdLst>
                <a:gd name="T0" fmla="*/ 0 w 52"/>
                <a:gd name="T1" fmla="*/ 103 h 103"/>
                <a:gd name="T2" fmla="*/ 52 w 52"/>
                <a:gd name="T3" fmla="*/ 51 h 103"/>
                <a:gd name="T4" fmla="*/ 0 w 52"/>
                <a:gd name="T5" fmla="*/ 0 h 103"/>
                <a:gd name="T6" fmla="*/ 0 w 52"/>
                <a:gd name="T7" fmla="*/ 103 h 103"/>
              </a:gdLst>
              <a:ahLst/>
              <a:cxnLst>
                <a:cxn ang="0">
                  <a:pos x="T0" y="T1"/>
                </a:cxn>
                <a:cxn ang="0">
                  <a:pos x="T2" y="T3"/>
                </a:cxn>
                <a:cxn ang="0">
                  <a:pos x="T4" y="T5"/>
                </a:cxn>
                <a:cxn ang="0">
                  <a:pos x="T6" y="T7"/>
                </a:cxn>
              </a:cxnLst>
              <a:rect l="0" t="0" r="r" b="b"/>
              <a:pathLst>
                <a:path w="52" h="103">
                  <a:moveTo>
                    <a:pt x="0" y="103"/>
                  </a:moveTo>
                  <a:lnTo>
                    <a:pt x="52" y="51"/>
                  </a:lnTo>
                  <a:lnTo>
                    <a:pt x="0" y="0"/>
                  </a:lnTo>
                  <a:lnTo>
                    <a:pt x="0" y="10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grpSp>
      <p:sp>
        <p:nvSpPr>
          <p:cNvPr id="31" name="TextBox 30">
            <a:extLst>
              <a:ext uri="{FF2B5EF4-FFF2-40B4-BE49-F238E27FC236}">
                <a16:creationId xmlns:a16="http://schemas.microsoft.com/office/drawing/2014/main" id="{BC128611-B1CD-44E0-8EC5-FC295C948091}"/>
              </a:ext>
              <a:ext uri="{C183D7F6-B498-43B3-948B-1728B52AA6E4}">
                <adec:decorative xmlns:adec="http://schemas.microsoft.com/office/drawing/2017/decorative" val="1"/>
              </a:ext>
            </a:extLst>
          </p:cNvPr>
          <p:cNvSpPr txBox="1"/>
          <p:nvPr/>
        </p:nvSpPr>
        <p:spPr>
          <a:xfrm rot="5400000">
            <a:off x="7146206" y="3546652"/>
            <a:ext cx="493725" cy="492443"/>
          </a:xfrm>
          <a:prstGeom prst="rect">
            <a:avLst/>
          </a:prstGeom>
          <a:noFill/>
        </p:spPr>
        <p:txBody>
          <a:bodyPr wrap="none" lIns="0" tIns="0" rIns="0" bIns="0" rtlCol="0">
            <a:spAutoFit/>
          </a:bodyPr>
          <a:lstStyle/>
          <a:p>
            <a:pPr algn="l"/>
            <a:r>
              <a:rPr lang="en-US" sz="3200"/>
              <a:t>. . .</a:t>
            </a:r>
          </a:p>
        </p:txBody>
      </p:sp>
      <p:cxnSp>
        <p:nvCxnSpPr>
          <p:cNvPr id="42" name="Straight Connector 41">
            <a:extLst>
              <a:ext uri="{FF2B5EF4-FFF2-40B4-BE49-F238E27FC236}">
                <a16:creationId xmlns:a16="http://schemas.microsoft.com/office/drawing/2014/main" id="{9A6BE362-C3D6-4E18-AA68-FBD63F0A4616}"/>
              </a:ext>
              <a:ext uri="{C183D7F6-B498-43B3-948B-1728B52AA6E4}">
                <adec:decorative xmlns:adec="http://schemas.microsoft.com/office/drawing/2017/decorative" val="1"/>
              </a:ext>
            </a:extLst>
          </p:cNvPr>
          <p:cNvCxnSpPr>
            <a:cxnSpLocks/>
            <a:stCxn id="21" idx="3"/>
            <a:endCxn id="15" idx="1"/>
          </p:cNvCxnSpPr>
          <p:nvPr/>
        </p:nvCxnSpPr>
        <p:spPr>
          <a:xfrm>
            <a:off x="5480450" y="3120481"/>
            <a:ext cx="1458863"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DE0AA1-3D35-4209-AE9C-823DABEE5D17}"/>
              </a:ext>
              <a:ext uri="{C183D7F6-B498-43B3-948B-1728B52AA6E4}">
                <adec:decorative xmlns:adec="http://schemas.microsoft.com/office/drawing/2017/decorative" val="1"/>
              </a:ext>
            </a:extLst>
          </p:cNvPr>
          <p:cNvCxnSpPr>
            <a:cxnSpLocks/>
            <a:stCxn id="15" idx="3"/>
            <a:endCxn id="7" idx="1"/>
          </p:cNvCxnSpPr>
          <p:nvPr/>
        </p:nvCxnSpPr>
        <p:spPr>
          <a:xfrm>
            <a:off x="7578785" y="3120481"/>
            <a:ext cx="1454758" cy="1"/>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28DA9B6-58FF-4063-BECF-FF5A8313F392}"/>
              </a:ext>
              <a:ext uri="{C183D7F6-B498-43B3-948B-1728B52AA6E4}">
                <adec:decorative xmlns:adec="http://schemas.microsoft.com/office/drawing/2017/decorative" val="1"/>
              </a:ext>
            </a:extLst>
          </p:cNvPr>
          <p:cNvCxnSpPr>
            <a:cxnSpLocks/>
            <a:stCxn id="21" idx="3"/>
            <a:endCxn id="16" idx="1"/>
          </p:cNvCxnSpPr>
          <p:nvPr/>
        </p:nvCxnSpPr>
        <p:spPr>
          <a:xfrm>
            <a:off x="5480450" y="3120481"/>
            <a:ext cx="1458863" cy="1412021"/>
          </a:xfrm>
          <a:prstGeom prst="bentConnector3">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541370B-ADFD-4D2C-AB55-6E1DA3A604CB}"/>
              </a:ext>
              <a:ext uri="{C183D7F6-B498-43B3-948B-1728B52AA6E4}">
                <adec:decorative xmlns:adec="http://schemas.microsoft.com/office/drawing/2017/decorative" val="1"/>
              </a:ext>
            </a:extLst>
          </p:cNvPr>
          <p:cNvCxnSpPr>
            <a:cxnSpLocks/>
            <a:stCxn id="21" idx="3"/>
            <a:endCxn id="12" idx="1"/>
          </p:cNvCxnSpPr>
          <p:nvPr/>
        </p:nvCxnSpPr>
        <p:spPr>
          <a:xfrm flipV="1">
            <a:off x="5480450" y="2267380"/>
            <a:ext cx="1458863" cy="853101"/>
          </a:xfrm>
          <a:prstGeom prst="bentConnector3">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654FB54-74C0-4729-81D3-5B1D834CD8F3}"/>
              </a:ext>
              <a:ext uri="{C183D7F6-B498-43B3-948B-1728B52AA6E4}">
                <adec:decorative xmlns:adec="http://schemas.microsoft.com/office/drawing/2017/decorative" val="1"/>
              </a:ext>
            </a:extLst>
          </p:cNvPr>
          <p:cNvCxnSpPr>
            <a:cxnSpLocks/>
            <a:stCxn id="12" idx="3"/>
            <a:endCxn id="7" idx="1"/>
          </p:cNvCxnSpPr>
          <p:nvPr/>
        </p:nvCxnSpPr>
        <p:spPr>
          <a:xfrm>
            <a:off x="7578785" y="2267380"/>
            <a:ext cx="1454758" cy="853102"/>
          </a:xfrm>
          <a:prstGeom prst="bentConnector3">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DA040F3-926C-4F79-AC86-E5846ABA3B73}"/>
              </a:ext>
              <a:ext uri="{C183D7F6-B498-43B3-948B-1728B52AA6E4}">
                <adec:decorative xmlns:adec="http://schemas.microsoft.com/office/drawing/2017/decorative" val="1"/>
              </a:ext>
            </a:extLst>
          </p:cNvPr>
          <p:cNvCxnSpPr>
            <a:cxnSpLocks/>
            <a:stCxn id="16" idx="3"/>
            <a:endCxn id="7" idx="1"/>
          </p:cNvCxnSpPr>
          <p:nvPr/>
        </p:nvCxnSpPr>
        <p:spPr>
          <a:xfrm flipV="1">
            <a:off x="7578785" y="3120482"/>
            <a:ext cx="1454758" cy="1412020"/>
          </a:xfrm>
          <a:prstGeom prst="bentConnector3">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17CACB5-E5BF-43B5-A9C6-7F0E674F0D0C}"/>
              </a:ext>
              <a:ext uri="{C183D7F6-B498-43B3-948B-1728B52AA6E4}">
                <adec:decorative xmlns:adec="http://schemas.microsoft.com/office/drawing/2017/decorative" val="1"/>
              </a:ext>
            </a:extLst>
          </p:cNvPr>
          <p:cNvCxnSpPr>
            <a:cxnSpLocks/>
          </p:cNvCxnSpPr>
          <p:nvPr/>
        </p:nvCxnSpPr>
        <p:spPr>
          <a:xfrm>
            <a:off x="9704694" y="3120482"/>
            <a:ext cx="1458863"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57734C4B-915E-4566-A3EE-728A30207F4F}"/>
              </a:ext>
            </a:extLst>
          </p:cNvPr>
          <p:cNvSpPr>
            <a:spLocks noGrp="1"/>
          </p:cNvSpPr>
          <p:nvPr>
            <p:ph type="title"/>
          </p:nvPr>
        </p:nvSpPr>
        <p:spPr/>
        <p:txBody>
          <a:bodyPr/>
          <a:lstStyle/>
          <a:p>
            <a:r>
              <a:rPr lang="en-US"/>
              <a:t>Machine Learning</a:t>
            </a:r>
          </a:p>
        </p:txBody>
      </p:sp>
      <p:sp>
        <p:nvSpPr>
          <p:cNvPr id="14" name="Rectangle 13">
            <a:extLst>
              <a:ext uri="{FF2B5EF4-FFF2-40B4-BE49-F238E27FC236}">
                <a16:creationId xmlns:a16="http://schemas.microsoft.com/office/drawing/2014/main" id="{F047AA55-FDAE-4764-B269-07D9E6DDFBC2}"/>
              </a:ext>
            </a:extLst>
          </p:cNvPr>
          <p:cNvSpPr/>
          <p:nvPr/>
        </p:nvSpPr>
        <p:spPr>
          <a:xfrm>
            <a:off x="588262" y="1571366"/>
            <a:ext cx="2615917" cy="2139047"/>
          </a:xfrm>
          <a:prstGeom prst="rect">
            <a:avLst/>
          </a:prstGeom>
        </p:spPr>
        <p:txBody>
          <a:bodyPr wrap="square" lIns="0" rIns="0">
            <a:spAutoFit/>
          </a:bodyPr>
          <a:lstStyle/>
          <a:p>
            <a:pPr defTabSz="914225">
              <a:spcAft>
                <a:spcPts val="600"/>
              </a:spcAft>
            </a:pPr>
            <a:r>
              <a:rPr lang="en-US" sz="1200" spc="300">
                <a:solidFill>
                  <a:schemeClr val="accent1"/>
                </a:solidFill>
                <a:latin typeface="Segoe UI Semibold" panose="020B0702040204020203" pitchFamily="34" charset="0"/>
                <a:cs typeface="Segoe UI Semibold" panose="020B0702040204020203" pitchFamily="34" charset="0"/>
              </a:rPr>
              <a:t>SCENARIO EXAMPLE</a:t>
            </a:r>
          </a:p>
          <a:p>
            <a:pPr defTabSz="914225"/>
            <a:r>
              <a:rPr lang="en-US" sz="2000">
                <a:latin typeface="+mj-lt"/>
                <a:cs typeface="Segoe UI" panose="020B0502040204020203" pitchFamily="34" charset="0"/>
              </a:rPr>
              <a:t>Image Classification Service</a:t>
            </a:r>
          </a:p>
          <a:p>
            <a:pPr defTabSz="914225">
              <a:spcBef>
                <a:spcPts val="2400"/>
              </a:spcBef>
            </a:pPr>
            <a:r>
              <a:rPr lang="en-US" sz="1400">
                <a:latin typeface="Segoe UI" panose="020B0502040204020203" pitchFamily="34" charset="0"/>
                <a:cs typeface="Segoe UI" panose="020B0502040204020203" pitchFamily="34" charset="0"/>
              </a:rPr>
              <a:t>Images are ran through a TensorFlow model to perform classification on a stream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of images</a:t>
            </a:r>
          </a:p>
        </p:txBody>
      </p:sp>
      <p:sp>
        <p:nvSpPr>
          <p:cNvPr id="35" name="TextBox 34">
            <a:extLst>
              <a:ext uri="{FF2B5EF4-FFF2-40B4-BE49-F238E27FC236}">
                <a16:creationId xmlns:a16="http://schemas.microsoft.com/office/drawing/2014/main" id="{5B0B2860-663B-4931-9BFC-9DF09188D6E6}"/>
              </a:ext>
            </a:extLst>
          </p:cNvPr>
          <p:cNvSpPr txBox="1"/>
          <p:nvPr/>
        </p:nvSpPr>
        <p:spPr>
          <a:xfrm>
            <a:off x="4598880" y="2409886"/>
            <a:ext cx="1100200"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Classification requests</a:t>
            </a:r>
          </a:p>
        </p:txBody>
      </p:sp>
      <p:sp>
        <p:nvSpPr>
          <p:cNvPr id="37" name="TextBox 36">
            <a:extLst>
              <a:ext uri="{FF2B5EF4-FFF2-40B4-BE49-F238E27FC236}">
                <a16:creationId xmlns:a16="http://schemas.microsoft.com/office/drawing/2014/main" id="{65992693-6863-4C51-BCE1-603C4B8E90F2}"/>
              </a:ext>
            </a:extLst>
          </p:cNvPr>
          <p:cNvSpPr txBox="1"/>
          <p:nvPr/>
        </p:nvSpPr>
        <p:spPr>
          <a:xfrm>
            <a:off x="4598880" y="3355368"/>
            <a:ext cx="1100200" cy="307777"/>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a:solidFill>
                  <a:schemeClr val="tx1"/>
                </a:solidFill>
                <a:latin typeface="+mj-lt"/>
                <a:cs typeface="Segoe UI Semilight" panose="020B0402040204020203" pitchFamily="34" charset="0"/>
              </a:rPr>
              <a:t>Queue</a:t>
            </a:r>
          </a:p>
        </p:txBody>
      </p:sp>
      <p:sp>
        <p:nvSpPr>
          <p:cNvPr id="39" name="TextBox 38">
            <a:extLst>
              <a:ext uri="{FF2B5EF4-FFF2-40B4-BE49-F238E27FC236}">
                <a16:creationId xmlns:a16="http://schemas.microsoft.com/office/drawing/2014/main" id="{B7CD33A9-1815-40BC-8569-3832130E94DE}"/>
              </a:ext>
            </a:extLst>
          </p:cNvPr>
          <p:cNvSpPr txBox="1"/>
          <p:nvPr/>
        </p:nvSpPr>
        <p:spPr>
          <a:xfrm>
            <a:off x="6342221" y="5081732"/>
            <a:ext cx="1833656" cy="307777"/>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a:solidFill>
                  <a:schemeClr val="tx1"/>
                </a:solidFill>
                <a:latin typeface="+mj-lt"/>
                <a:cs typeface="Segoe UI Semilight" panose="020B0402040204020203" pitchFamily="34" charset="0"/>
              </a:rPr>
              <a:t>Azure Functions</a:t>
            </a:r>
          </a:p>
        </p:txBody>
      </p:sp>
      <p:grpSp>
        <p:nvGrpSpPr>
          <p:cNvPr id="32" name="Group 31" descr="Tensor Flow and Python">
            <a:extLst>
              <a:ext uri="{FF2B5EF4-FFF2-40B4-BE49-F238E27FC236}">
                <a16:creationId xmlns:a16="http://schemas.microsoft.com/office/drawing/2014/main" id="{0CB965C2-8403-470C-8FC6-0854ADCF37DB}"/>
              </a:ext>
            </a:extLst>
          </p:cNvPr>
          <p:cNvGrpSpPr/>
          <p:nvPr/>
        </p:nvGrpSpPr>
        <p:grpSpPr>
          <a:xfrm>
            <a:off x="6566998" y="5406864"/>
            <a:ext cx="1244120" cy="596405"/>
            <a:chOff x="6748988" y="4979880"/>
            <a:chExt cx="1244120" cy="596405"/>
          </a:xfrm>
        </p:grpSpPr>
        <p:pic>
          <p:nvPicPr>
            <p:cNvPr id="18" name="Picture 17" descr="Icon&#10;&#10;Description automatically generated">
              <a:extLst>
                <a:ext uri="{FF2B5EF4-FFF2-40B4-BE49-F238E27FC236}">
                  <a16:creationId xmlns:a16="http://schemas.microsoft.com/office/drawing/2014/main" id="{B9C422AF-F75B-4837-B454-1ED3B4033070}"/>
                </a:ext>
              </a:extLst>
            </p:cNvPr>
            <p:cNvPicPr>
              <a:picLocks noChangeAspect="1"/>
            </p:cNvPicPr>
            <p:nvPr/>
          </p:nvPicPr>
          <p:blipFill>
            <a:blip r:embed="rId7"/>
            <a:stretch>
              <a:fillRect/>
            </a:stretch>
          </p:blipFill>
          <p:spPr>
            <a:xfrm>
              <a:off x="7446877" y="4979880"/>
              <a:ext cx="546231" cy="596405"/>
            </a:xfrm>
            <a:prstGeom prst="rect">
              <a:avLst/>
            </a:prstGeom>
          </p:spPr>
        </p:pic>
        <p:pic>
          <p:nvPicPr>
            <p:cNvPr id="30" name="Picture 29" descr="Shape&#10;&#10;Description automatically generated with medium confidence">
              <a:extLst>
                <a:ext uri="{FF2B5EF4-FFF2-40B4-BE49-F238E27FC236}">
                  <a16:creationId xmlns:a16="http://schemas.microsoft.com/office/drawing/2014/main" id="{95B87349-35B9-4E41-AA63-BD5CDB7BCB8A}"/>
                </a:ext>
              </a:extLst>
            </p:cNvPr>
            <p:cNvPicPr>
              <a:picLocks noChangeAspect="1"/>
            </p:cNvPicPr>
            <p:nvPr/>
          </p:nvPicPr>
          <p:blipFill>
            <a:blip r:embed="rId8"/>
            <a:stretch>
              <a:fillRect/>
            </a:stretch>
          </p:blipFill>
          <p:spPr>
            <a:xfrm>
              <a:off x="6748988" y="4991455"/>
              <a:ext cx="710005" cy="532504"/>
            </a:xfrm>
            <a:prstGeom prst="rect">
              <a:avLst/>
            </a:prstGeom>
          </p:spPr>
        </p:pic>
      </p:grpSp>
      <p:sp>
        <p:nvSpPr>
          <p:cNvPr id="38" name="TextBox 37">
            <a:extLst>
              <a:ext uri="{FF2B5EF4-FFF2-40B4-BE49-F238E27FC236}">
                <a16:creationId xmlns:a16="http://schemas.microsoft.com/office/drawing/2014/main" id="{2CC825BC-4ECD-4974-8DE2-A82241F354E9}"/>
              </a:ext>
            </a:extLst>
          </p:cNvPr>
          <p:cNvSpPr txBox="1"/>
          <p:nvPr/>
        </p:nvSpPr>
        <p:spPr>
          <a:xfrm>
            <a:off x="8634975" y="3560081"/>
            <a:ext cx="1468287" cy="307777"/>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err="1">
                <a:solidFill>
                  <a:schemeClr val="tx1"/>
                </a:solidFill>
                <a:latin typeface="+mj-lt"/>
                <a:cs typeface="Segoe UI Semilight" panose="020B0402040204020203" pitchFamily="34" charset="0"/>
              </a:rPr>
              <a:t>SignalR</a:t>
            </a:r>
            <a:r>
              <a:rPr lang="en-US">
                <a:solidFill>
                  <a:schemeClr val="tx1"/>
                </a:solidFill>
                <a:latin typeface="+mj-lt"/>
                <a:cs typeface="Segoe UI Semilight" panose="020B0402040204020203" pitchFamily="34" charset="0"/>
              </a:rPr>
              <a:t> service</a:t>
            </a:r>
          </a:p>
        </p:txBody>
      </p:sp>
      <p:sp>
        <p:nvSpPr>
          <p:cNvPr id="36" name="TextBox 35">
            <a:extLst>
              <a:ext uri="{FF2B5EF4-FFF2-40B4-BE49-F238E27FC236}">
                <a16:creationId xmlns:a16="http://schemas.microsoft.com/office/drawing/2014/main" id="{72A7474E-D477-4887-BB54-0C144BBB32C8}"/>
              </a:ext>
            </a:extLst>
          </p:cNvPr>
          <p:cNvSpPr txBox="1"/>
          <p:nvPr/>
        </p:nvSpPr>
        <p:spPr>
          <a:xfrm>
            <a:off x="9884025" y="2590934"/>
            <a:ext cx="1100200"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defRPr/>
            </a:pPr>
            <a:r>
              <a:rPr lang="en-US" sz="1200">
                <a:solidFill>
                  <a:schemeClr val="tx1"/>
                </a:solidFill>
                <a:latin typeface="+mj-lt"/>
                <a:cs typeface="Segoe UI Semilight" panose="020B0402040204020203" pitchFamily="34" charset="0"/>
              </a:rPr>
              <a:t>Classification results</a:t>
            </a:r>
          </a:p>
        </p:txBody>
      </p:sp>
    </p:spTree>
    <p:extLst>
      <p:ext uri="{BB962C8B-B14F-4D97-AF65-F5344CB8AC3E}">
        <p14:creationId xmlns:p14="http://schemas.microsoft.com/office/powerpoint/2010/main" val="20403569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Rectangle 174">
            <a:extLst>
              <a:ext uri="{FF2B5EF4-FFF2-40B4-BE49-F238E27FC236}">
                <a16:creationId xmlns:a16="http://schemas.microsoft.com/office/drawing/2014/main" id="{D248E3C9-F32A-4CE2-B2FD-0C6E67134A05}"/>
              </a:ext>
              <a:ext uri="{C183D7F6-B498-43B3-948B-1728B52AA6E4}">
                <adec:decorative xmlns:adec="http://schemas.microsoft.com/office/drawing/2017/decorative" val="1"/>
              </a:ext>
            </a:extLst>
          </p:cNvPr>
          <p:cNvSpPr/>
          <p:nvPr/>
        </p:nvSpPr>
        <p:spPr>
          <a:xfrm>
            <a:off x="3696962" y="2912210"/>
            <a:ext cx="315589" cy="315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grpSp>
        <p:nvGrpSpPr>
          <p:cNvPr id="14" name="Group 13">
            <a:extLst>
              <a:ext uri="{FF2B5EF4-FFF2-40B4-BE49-F238E27FC236}">
                <a16:creationId xmlns:a16="http://schemas.microsoft.com/office/drawing/2014/main" id="{F6A89E95-A969-4B54-A42A-C1787FB0FD4E}"/>
              </a:ext>
              <a:ext uri="{C183D7F6-B498-43B3-948B-1728B52AA6E4}">
                <adec:decorative xmlns:adec="http://schemas.microsoft.com/office/drawing/2017/decorative" val="1"/>
              </a:ext>
            </a:extLst>
          </p:cNvPr>
          <p:cNvGrpSpPr/>
          <p:nvPr/>
        </p:nvGrpSpPr>
        <p:grpSpPr>
          <a:xfrm>
            <a:off x="6070694" y="3137589"/>
            <a:ext cx="1229444" cy="790842"/>
            <a:chOff x="6231310" y="2960768"/>
            <a:chExt cx="1229444" cy="790842"/>
          </a:xfrm>
        </p:grpSpPr>
        <p:sp>
          <p:nvSpPr>
            <p:cNvPr id="179" name="Left Bracket 178">
              <a:extLst>
                <a:ext uri="{FF2B5EF4-FFF2-40B4-BE49-F238E27FC236}">
                  <a16:creationId xmlns:a16="http://schemas.microsoft.com/office/drawing/2014/main" id="{2769CA39-AD88-4FEA-8EB6-855E79793C59}"/>
                </a:ext>
                <a:ext uri="{C183D7F6-B498-43B3-948B-1728B52AA6E4}">
                  <adec:decorative xmlns:adec="http://schemas.microsoft.com/office/drawing/2017/decorative" val="1"/>
                </a:ext>
              </a:extLst>
            </p:cNvPr>
            <p:cNvSpPr/>
            <p:nvPr/>
          </p:nvSpPr>
          <p:spPr>
            <a:xfrm rot="5400000">
              <a:off x="6775103" y="2416976"/>
              <a:ext cx="141859" cy="1229443"/>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endParaRPr lang="en-US" sz="1765">
                <a:latin typeface="Segoe UI"/>
              </a:endParaRPr>
            </a:p>
          </p:txBody>
        </p:sp>
        <p:sp>
          <p:nvSpPr>
            <p:cNvPr id="180" name="Left Bracket 179">
              <a:extLst>
                <a:ext uri="{FF2B5EF4-FFF2-40B4-BE49-F238E27FC236}">
                  <a16:creationId xmlns:a16="http://schemas.microsoft.com/office/drawing/2014/main" id="{A0A18218-D92B-45F9-B7CB-034E93C84130}"/>
                </a:ext>
                <a:ext uri="{C183D7F6-B498-43B3-948B-1728B52AA6E4}">
                  <adec:decorative xmlns:adec="http://schemas.microsoft.com/office/drawing/2017/decorative" val="1"/>
                </a:ext>
              </a:extLst>
            </p:cNvPr>
            <p:cNvSpPr/>
            <p:nvPr/>
          </p:nvSpPr>
          <p:spPr>
            <a:xfrm rot="16200000">
              <a:off x="6775102" y="3065959"/>
              <a:ext cx="141859" cy="1229443"/>
            </a:xfrm>
            <a:prstGeom prst="leftBracket">
              <a:avLst/>
            </a:prstGeom>
            <a:ln w="11430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endParaRPr lang="en-US" sz="1765">
                <a:latin typeface="Segoe UI"/>
              </a:endParaRPr>
            </a:p>
          </p:txBody>
        </p:sp>
        <p:grpSp>
          <p:nvGrpSpPr>
            <p:cNvPr id="181" name="Group 180">
              <a:extLst>
                <a:ext uri="{FF2B5EF4-FFF2-40B4-BE49-F238E27FC236}">
                  <a16:creationId xmlns:a16="http://schemas.microsoft.com/office/drawing/2014/main" id="{F5CC326E-8FCD-44C6-9CAD-F1BE76E3E728}"/>
                </a:ext>
                <a:ext uri="{C183D7F6-B498-43B3-948B-1728B52AA6E4}">
                  <adec:decorative xmlns:adec="http://schemas.microsoft.com/office/drawing/2017/decorative" val="1"/>
                </a:ext>
              </a:extLst>
            </p:cNvPr>
            <p:cNvGrpSpPr/>
            <p:nvPr/>
          </p:nvGrpSpPr>
          <p:grpSpPr>
            <a:xfrm>
              <a:off x="6289374" y="3225314"/>
              <a:ext cx="392943" cy="326732"/>
              <a:chOff x="1801603" y="944063"/>
              <a:chExt cx="1288426" cy="1071326"/>
            </a:xfrm>
            <a:solidFill>
              <a:schemeClr val="accent1"/>
            </a:solidFill>
          </p:grpSpPr>
          <p:sp>
            <p:nvSpPr>
              <p:cNvPr id="245" name="Freeform: Shape 244">
                <a:extLst>
                  <a:ext uri="{FF2B5EF4-FFF2-40B4-BE49-F238E27FC236}">
                    <a16:creationId xmlns:a16="http://schemas.microsoft.com/office/drawing/2014/main" id="{91C3DC1D-8875-46AE-844E-CF5F4FEFA8C8}"/>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sp>
            <p:nvSpPr>
              <p:cNvPr id="246" name="Freeform: Shape 245">
                <a:extLst>
                  <a:ext uri="{FF2B5EF4-FFF2-40B4-BE49-F238E27FC236}">
                    <a16:creationId xmlns:a16="http://schemas.microsoft.com/office/drawing/2014/main" id="{3C647DA3-4316-419D-B061-484784218CF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grpSp>
        <p:grpSp>
          <p:nvGrpSpPr>
            <p:cNvPr id="182" name="Group 181">
              <a:extLst>
                <a:ext uri="{FF2B5EF4-FFF2-40B4-BE49-F238E27FC236}">
                  <a16:creationId xmlns:a16="http://schemas.microsoft.com/office/drawing/2014/main" id="{FBC8CAB7-F582-4B51-952E-E7A8F3EACCB8}"/>
                </a:ext>
                <a:ext uri="{C183D7F6-B498-43B3-948B-1728B52AA6E4}">
                  <adec:decorative xmlns:adec="http://schemas.microsoft.com/office/drawing/2017/decorative" val="1"/>
                </a:ext>
              </a:extLst>
            </p:cNvPr>
            <p:cNvGrpSpPr/>
            <p:nvPr/>
          </p:nvGrpSpPr>
          <p:grpSpPr>
            <a:xfrm>
              <a:off x="6644628" y="3225314"/>
              <a:ext cx="392943" cy="326732"/>
              <a:chOff x="1801603" y="944063"/>
              <a:chExt cx="1288426" cy="1071326"/>
            </a:xfrm>
            <a:solidFill>
              <a:schemeClr val="accent1"/>
            </a:solidFill>
          </p:grpSpPr>
          <p:sp>
            <p:nvSpPr>
              <p:cNvPr id="243" name="Freeform: Shape 242">
                <a:extLst>
                  <a:ext uri="{FF2B5EF4-FFF2-40B4-BE49-F238E27FC236}">
                    <a16:creationId xmlns:a16="http://schemas.microsoft.com/office/drawing/2014/main" id="{56632193-B1B7-4414-835D-A98A4C5DE1C9}"/>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sp>
            <p:nvSpPr>
              <p:cNvPr id="244" name="Freeform: Shape 243">
                <a:extLst>
                  <a:ext uri="{FF2B5EF4-FFF2-40B4-BE49-F238E27FC236}">
                    <a16:creationId xmlns:a16="http://schemas.microsoft.com/office/drawing/2014/main" id="{8BF5A472-7141-42FA-8570-C5C6FC269C64}"/>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grpSp>
        <p:grpSp>
          <p:nvGrpSpPr>
            <p:cNvPr id="183" name="Group 182">
              <a:extLst>
                <a:ext uri="{FF2B5EF4-FFF2-40B4-BE49-F238E27FC236}">
                  <a16:creationId xmlns:a16="http://schemas.microsoft.com/office/drawing/2014/main" id="{84E1FA27-8F88-458F-9FFC-9ABE110DC4BB}"/>
                </a:ext>
                <a:ext uri="{C183D7F6-B498-43B3-948B-1728B52AA6E4}">
                  <adec:decorative xmlns:adec="http://schemas.microsoft.com/office/drawing/2017/decorative" val="1"/>
                </a:ext>
              </a:extLst>
            </p:cNvPr>
            <p:cNvGrpSpPr/>
            <p:nvPr/>
          </p:nvGrpSpPr>
          <p:grpSpPr>
            <a:xfrm>
              <a:off x="6999882" y="3131779"/>
              <a:ext cx="395542" cy="420268"/>
              <a:chOff x="1801604" y="637371"/>
              <a:chExt cx="1296945" cy="1378018"/>
            </a:xfrm>
            <a:solidFill>
              <a:schemeClr val="accent2"/>
            </a:solidFill>
          </p:grpSpPr>
          <p:sp>
            <p:nvSpPr>
              <p:cNvPr id="241" name="Freeform: Shape 240">
                <a:extLst>
                  <a:ext uri="{FF2B5EF4-FFF2-40B4-BE49-F238E27FC236}">
                    <a16:creationId xmlns:a16="http://schemas.microsoft.com/office/drawing/2014/main" id="{DFD82DFA-2BAA-4273-8C90-5A7472F45E3D}"/>
                  </a:ext>
                </a:extLst>
              </p:cNvPr>
              <p:cNvSpPr/>
              <p:nvPr/>
            </p:nvSpPr>
            <p:spPr>
              <a:xfrm>
                <a:off x="1801604" y="1024293"/>
                <a:ext cx="1288426" cy="991096"/>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sp>
            <p:nvSpPr>
              <p:cNvPr id="242" name="Freeform: Shape 241">
                <a:extLst>
                  <a:ext uri="{FF2B5EF4-FFF2-40B4-BE49-F238E27FC236}">
                    <a16:creationId xmlns:a16="http://schemas.microsoft.com/office/drawing/2014/main" id="{B7D3315D-E25E-4D0B-9A58-0CE7FC6E8E1E}"/>
                  </a:ext>
                </a:extLst>
              </p:cNvPr>
              <p:cNvSpPr/>
              <p:nvPr/>
            </p:nvSpPr>
            <p:spPr>
              <a:xfrm rot="10800000">
                <a:off x="1810123" y="637371"/>
                <a:ext cx="1288426" cy="743324"/>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grpSp>
      </p:grpSp>
      <p:grpSp>
        <p:nvGrpSpPr>
          <p:cNvPr id="16" name="Group 15">
            <a:extLst>
              <a:ext uri="{FF2B5EF4-FFF2-40B4-BE49-F238E27FC236}">
                <a16:creationId xmlns:a16="http://schemas.microsoft.com/office/drawing/2014/main" id="{3982C739-7634-46C1-BB47-D3F8A7FEFF7F}"/>
              </a:ext>
              <a:ext uri="{C183D7F6-B498-43B3-948B-1728B52AA6E4}">
                <adec:decorative xmlns:adec="http://schemas.microsoft.com/office/drawing/2017/decorative" val="1"/>
              </a:ext>
            </a:extLst>
          </p:cNvPr>
          <p:cNvGrpSpPr/>
          <p:nvPr/>
        </p:nvGrpSpPr>
        <p:grpSpPr>
          <a:xfrm>
            <a:off x="8430317" y="2889826"/>
            <a:ext cx="1284042" cy="1165683"/>
            <a:chOff x="8978423" y="2889826"/>
            <a:chExt cx="1284042" cy="1165683"/>
          </a:xfrm>
        </p:grpSpPr>
        <p:grpSp>
          <p:nvGrpSpPr>
            <p:cNvPr id="185" name="Group 184">
              <a:extLst>
                <a:ext uri="{FF2B5EF4-FFF2-40B4-BE49-F238E27FC236}">
                  <a16:creationId xmlns:a16="http://schemas.microsoft.com/office/drawing/2014/main" id="{81B81B87-A1D2-410C-94D1-803A107D919A}"/>
                </a:ext>
                <a:ext uri="{C183D7F6-B498-43B3-948B-1728B52AA6E4}">
                  <adec:decorative xmlns:adec="http://schemas.microsoft.com/office/drawing/2017/decorative" val="1"/>
                </a:ext>
              </a:extLst>
            </p:cNvPr>
            <p:cNvGrpSpPr/>
            <p:nvPr/>
          </p:nvGrpSpPr>
          <p:grpSpPr>
            <a:xfrm>
              <a:off x="9349191" y="3393388"/>
              <a:ext cx="368287" cy="302165"/>
              <a:chOff x="8117674" y="4933679"/>
              <a:chExt cx="513639" cy="421419"/>
            </a:xfrm>
          </p:grpSpPr>
          <p:grpSp>
            <p:nvGrpSpPr>
              <p:cNvPr id="232" name="Group 231">
                <a:extLst>
                  <a:ext uri="{FF2B5EF4-FFF2-40B4-BE49-F238E27FC236}">
                    <a16:creationId xmlns:a16="http://schemas.microsoft.com/office/drawing/2014/main" id="{BFF11082-6D43-41EA-8271-B5AC2C1C7C97}"/>
                  </a:ext>
                </a:extLst>
              </p:cNvPr>
              <p:cNvGrpSpPr/>
              <p:nvPr/>
            </p:nvGrpSpPr>
            <p:grpSpPr>
              <a:xfrm>
                <a:off x="8283054" y="4933679"/>
                <a:ext cx="182880" cy="182880"/>
                <a:chOff x="6614096" y="3386015"/>
                <a:chExt cx="182880" cy="182880"/>
              </a:xfrm>
            </p:grpSpPr>
            <p:sp>
              <p:nvSpPr>
                <p:cNvPr id="239" name="Oval 238">
                  <a:extLst>
                    <a:ext uri="{FF2B5EF4-FFF2-40B4-BE49-F238E27FC236}">
                      <a16:creationId xmlns:a16="http://schemas.microsoft.com/office/drawing/2014/main" id="{54B109F4-85D7-44F9-855A-A0DEFA0A6A3C}"/>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sp>
              <p:nvSpPr>
                <p:cNvPr id="240" name="Oval 239">
                  <a:extLst>
                    <a:ext uri="{FF2B5EF4-FFF2-40B4-BE49-F238E27FC236}">
                      <a16:creationId xmlns:a16="http://schemas.microsoft.com/office/drawing/2014/main" id="{3B49B074-0F5D-4C7E-A90F-9B335109BDF9}"/>
                    </a:ext>
                  </a:extLst>
                </p:cNvPr>
                <p:cNvSpPr/>
                <p:nvPr/>
              </p:nvSpPr>
              <p:spPr>
                <a:xfrm>
                  <a:off x="6648385"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grpSp>
          <p:grpSp>
            <p:nvGrpSpPr>
              <p:cNvPr id="233" name="Group 232">
                <a:extLst>
                  <a:ext uri="{FF2B5EF4-FFF2-40B4-BE49-F238E27FC236}">
                    <a16:creationId xmlns:a16="http://schemas.microsoft.com/office/drawing/2014/main" id="{D8F0BA76-9450-49E3-B66B-CCC96C635B6E}"/>
                  </a:ext>
                </a:extLst>
              </p:cNvPr>
              <p:cNvGrpSpPr/>
              <p:nvPr/>
            </p:nvGrpSpPr>
            <p:grpSpPr>
              <a:xfrm>
                <a:off x="8117674" y="5172218"/>
                <a:ext cx="182880" cy="182880"/>
                <a:chOff x="6614096" y="3386015"/>
                <a:chExt cx="182880" cy="182880"/>
              </a:xfrm>
            </p:grpSpPr>
            <p:sp>
              <p:nvSpPr>
                <p:cNvPr id="237" name="Oval 236">
                  <a:extLst>
                    <a:ext uri="{FF2B5EF4-FFF2-40B4-BE49-F238E27FC236}">
                      <a16:creationId xmlns:a16="http://schemas.microsoft.com/office/drawing/2014/main" id="{BA8F15E7-2F5B-423B-BE96-9706E932BB7F}"/>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sp>
              <p:nvSpPr>
                <p:cNvPr id="238" name="Oval 237">
                  <a:extLst>
                    <a:ext uri="{FF2B5EF4-FFF2-40B4-BE49-F238E27FC236}">
                      <a16:creationId xmlns:a16="http://schemas.microsoft.com/office/drawing/2014/main" id="{E9EC2B8C-D5FC-40A5-AD89-18938CD631D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grpSp>
          <p:grpSp>
            <p:nvGrpSpPr>
              <p:cNvPr id="234" name="Group 233">
                <a:extLst>
                  <a:ext uri="{FF2B5EF4-FFF2-40B4-BE49-F238E27FC236}">
                    <a16:creationId xmlns:a16="http://schemas.microsoft.com/office/drawing/2014/main" id="{3A9A9A8C-FA64-4B49-AC54-C0EF427B3D29}"/>
                  </a:ext>
                </a:extLst>
              </p:cNvPr>
              <p:cNvGrpSpPr/>
              <p:nvPr/>
            </p:nvGrpSpPr>
            <p:grpSpPr>
              <a:xfrm>
                <a:off x="8448433" y="5172218"/>
                <a:ext cx="182880" cy="182880"/>
                <a:chOff x="6614096" y="3386015"/>
                <a:chExt cx="182880" cy="182880"/>
              </a:xfrm>
            </p:grpSpPr>
            <p:sp>
              <p:nvSpPr>
                <p:cNvPr id="235" name="Oval 234">
                  <a:extLst>
                    <a:ext uri="{FF2B5EF4-FFF2-40B4-BE49-F238E27FC236}">
                      <a16:creationId xmlns:a16="http://schemas.microsoft.com/office/drawing/2014/main" id="{03E00067-FDB0-4EE0-B610-2383545C328F}"/>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sp>
              <p:nvSpPr>
                <p:cNvPr id="236" name="Oval 235">
                  <a:extLst>
                    <a:ext uri="{FF2B5EF4-FFF2-40B4-BE49-F238E27FC236}">
                      <a16:creationId xmlns:a16="http://schemas.microsoft.com/office/drawing/2014/main" id="{BEAE95DE-87FD-4509-AEB7-7ED60E02B1AF}"/>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grpSp>
        </p:grpSp>
        <p:sp>
          <p:nvSpPr>
            <p:cNvPr id="124" name="Rectangle 123">
              <a:extLst>
                <a:ext uri="{FF2B5EF4-FFF2-40B4-BE49-F238E27FC236}">
                  <a16:creationId xmlns:a16="http://schemas.microsoft.com/office/drawing/2014/main" id="{7215DE9D-1406-4A6D-9528-806952D46B17}"/>
                </a:ext>
              </a:extLst>
            </p:cNvPr>
            <p:cNvSpPr/>
            <p:nvPr/>
          </p:nvSpPr>
          <p:spPr bwMode="auto">
            <a:xfrm>
              <a:off x="8978423" y="3033431"/>
              <a:ext cx="1109823" cy="1022078"/>
            </a:xfrm>
            <a:prstGeom prst="rect">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kern="0" err="1">
                <a:solidFill>
                  <a:srgbClr val="FFFFFF"/>
                </a:solidFill>
                <a:latin typeface="Segoe UI"/>
                <a:cs typeface="Segoe UI" pitchFamily="34" charset="0"/>
              </a:endParaRPr>
            </a:p>
          </p:txBody>
        </p:sp>
        <p:grpSp>
          <p:nvGrpSpPr>
            <p:cNvPr id="125" name="Group 124">
              <a:extLst>
                <a:ext uri="{FF2B5EF4-FFF2-40B4-BE49-F238E27FC236}">
                  <a16:creationId xmlns:a16="http://schemas.microsoft.com/office/drawing/2014/main" id="{C56D328B-9A13-4D7E-A0A5-98774E5F2AD1}"/>
                </a:ext>
              </a:extLst>
            </p:cNvPr>
            <p:cNvGrpSpPr/>
            <p:nvPr/>
          </p:nvGrpSpPr>
          <p:grpSpPr>
            <a:xfrm>
              <a:off x="9732270" y="2889826"/>
              <a:ext cx="530195" cy="473605"/>
              <a:chOff x="6311663" y="3021556"/>
              <a:chExt cx="649207" cy="579914"/>
            </a:xfrm>
          </p:grpSpPr>
          <p:sp>
            <p:nvSpPr>
              <p:cNvPr id="126" name="Rectangle 125">
                <a:extLst>
                  <a:ext uri="{FF2B5EF4-FFF2-40B4-BE49-F238E27FC236}">
                    <a16:creationId xmlns:a16="http://schemas.microsoft.com/office/drawing/2014/main" id="{F5F33C78-4751-412B-82B0-560C466D10B6}"/>
                  </a:ext>
                </a:extLst>
              </p:cNvPr>
              <p:cNvSpPr/>
              <p:nvPr/>
            </p:nvSpPr>
            <p:spPr bwMode="auto">
              <a:xfrm>
                <a:off x="6311663" y="3021556"/>
                <a:ext cx="649207" cy="5799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27" name="Graphic 126" descr="Functions icon">
                <a:extLst>
                  <a:ext uri="{FF2B5EF4-FFF2-40B4-BE49-F238E27FC236}">
                    <a16:creationId xmlns:a16="http://schemas.microsoft.com/office/drawing/2014/main" id="{CE5FB589-A2CB-48DD-BA06-6DF9DE0683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04626" y="3079873"/>
                <a:ext cx="463280" cy="463280"/>
              </a:xfrm>
              <a:prstGeom prst="rect">
                <a:avLst/>
              </a:prstGeom>
            </p:spPr>
          </p:pic>
        </p:grpSp>
      </p:grpSp>
      <p:grpSp>
        <p:nvGrpSpPr>
          <p:cNvPr id="128" name="Graphic 114">
            <a:extLst>
              <a:ext uri="{FF2B5EF4-FFF2-40B4-BE49-F238E27FC236}">
                <a16:creationId xmlns:a16="http://schemas.microsoft.com/office/drawing/2014/main" id="{D226B1FC-EF96-4C29-8B66-EE6C5604C980}"/>
              </a:ext>
              <a:ext uri="{C183D7F6-B498-43B3-948B-1728B52AA6E4}">
                <adec:decorative xmlns:adec="http://schemas.microsoft.com/office/drawing/2017/decorative" val="1"/>
              </a:ext>
            </a:extLst>
          </p:cNvPr>
          <p:cNvGrpSpPr/>
          <p:nvPr/>
        </p:nvGrpSpPr>
        <p:grpSpPr>
          <a:xfrm>
            <a:off x="4215842" y="3103996"/>
            <a:ext cx="840086" cy="840083"/>
            <a:chOff x="10113876" y="4828036"/>
            <a:chExt cx="420626" cy="420624"/>
          </a:xfrm>
        </p:grpSpPr>
        <p:sp>
          <p:nvSpPr>
            <p:cNvPr id="129" name="Freeform: Shape 128">
              <a:extLst>
                <a:ext uri="{FF2B5EF4-FFF2-40B4-BE49-F238E27FC236}">
                  <a16:creationId xmlns:a16="http://schemas.microsoft.com/office/drawing/2014/main" id="{722E9A99-847D-48AB-B97C-3F578A2FB36E}"/>
                </a:ext>
              </a:extLst>
            </p:cNvPr>
            <p:cNvSpPr/>
            <p:nvPr/>
          </p:nvSpPr>
          <p:spPr>
            <a:xfrm>
              <a:off x="10115026" y="4879156"/>
              <a:ext cx="416290" cy="320888"/>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0078D4"/>
            </a:solidFill>
            <a:ln w="4321" cap="flat">
              <a:noFill/>
              <a:prstDash val="solid"/>
              <a:miter/>
            </a:ln>
          </p:spPr>
          <p:txBody>
            <a:bodyPr rtlCol="0" anchor="ctr"/>
            <a:lstStyle/>
            <a:p>
              <a:pPr defTabSz="1097240"/>
              <a:endParaRPr lang="en-US" sz="2118">
                <a:solidFill>
                  <a:srgbClr val="1A1A1A"/>
                </a:solidFill>
                <a:latin typeface="Segoe UI"/>
              </a:endParaRPr>
            </a:p>
          </p:txBody>
        </p:sp>
        <p:sp>
          <p:nvSpPr>
            <p:cNvPr id="130" name="Freeform: Shape 129">
              <a:extLst>
                <a:ext uri="{FF2B5EF4-FFF2-40B4-BE49-F238E27FC236}">
                  <a16:creationId xmlns:a16="http://schemas.microsoft.com/office/drawing/2014/main" id="{E65DB7F2-4E12-4025-92B2-75CD764173F5}"/>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rgbClr val="50E6FF"/>
            </a:solidFill>
            <a:ln w="4321" cap="flat">
              <a:noFill/>
              <a:prstDash val="solid"/>
              <a:miter/>
            </a:ln>
          </p:spPr>
          <p:txBody>
            <a:bodyPr rtlCol="0" anchor="ctr"/>
            <a:lstStyle/>
            <a:p>
              <a:pPr defTabSz="1097240"/>
              <a:endParaRPr lang="en-US" sz="2118">
                <a:solidFill>
                  <a:srgbClr val="1A1A1A"/>
                </a:solidFill>
                <a:latin typeface="Segoe UI"/>
              </a:endParaRPr>
            </a:p>
          </p:txBody>
        </p:sp>
        <p:sp>
          <p:nvSpPr>
            <p:cNvPr id="131" name="Freeform: Shape 130">
              <a:extLst>
                <a:ext uri="{FF2B5EF4-FFF2-40B4-BE49-F238E27FC236}">
                  <a16:creationId xmlns:a16="http://schemas.microsoft.com/office/drawing/2014/main" id="{657BCF74-F17D-4C6F-80FE-890CD9224236}"/>
                </a:ext>
              </a:extLst>
            </p:cNvPr>
            <p:cNvSpPr/>
            <p:nvPr/>
          </p:nvSpPr>
          <p:spPr>
            <a:xfrm>
              <a:off x="10169290"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defTabSz="1097240"/>
              <a:endParaRPr lang="en-US" sz="2118">
                <a:solidFill>
                  <a:srgbClr val="1A1A1A"/>
                </a:solidFill>
                <a:latin typeface="Segoe UI"/>
              </a:endParaRPr>
            </a:p>
          </p:txBody>
        </p:sp>
        <p:sp>
          <p:nvSpPr>
            <p:cNvPr id="132" name="Freeform: Shape 131">
              <a:extLst>
                <a:ext uri="{FF2B5EF4-FFF2-40B4-BE49-F238E27FC236}">
                  <a16:creationId xmlns:a16="http://schemas.microsoft.com/office/drawing/2014/main" id="{CF5A364E-B973-45EA-9DB7-C31401B34122}"/>
                </a:ext>
              </a:extLst>
            </p:cNvPr>
            <p:cNvSpPr/>
            <p:nvPr/>
          </p:nvSpPr>
          <p:spPr>
            <a:xfrm>
              <a:off x="1013642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rgbClr val="FFFFFF"/>
            </a:solidFill>
            <a:ln w="4321" cap="flat">
              <a:noFill/>
              <a:prstDash val="solid"/>
              <a:miter/>
            </a:ln>
          </p:spPr>
          <p:txBody>
            <a:bodyPr rtlCol="0" anchor="ctr"/>
            <a:lstStyle/>
            <a:p>
              <a:pPr defTabSz="1097240"/>
              <a:endParaRPr lang="en-US" sz="2118">
                <a:solidFill>
                  <a:srgbClr val="1A1A1A"/>
                </a:solidFill>
                <a:latin typeface="Segoe UI"/>
              </a:endParaRPr>
            </a:p>
          </p:txBody>
        </p:sp>
        <p:sp>
          <p:nvSpPr>
            <p:cNvPr id="133" name="Freeform: Shape 132">
              <a:extLst>
                <a:ext uri="{FF2B5EF4-FFF2-40B4-BE49-F238E27FC236}">
                  <a16:creationId xmlns:a16="http://schemas.microsoft.com/office/drawing/2014/main" id="{EA7F958B-5246-4FC8-8FE2-CF7AE7D5EEB7}"/>
                </a:ext>
              </a:extLst>
            </p:cNvPr>
            <p:cNvSpPr/>
            <p:nvPr/>
          </p:nvSpPr>
          <p:spPr>
            <a:xfrm>
              <a:off x="1020288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rgbClr val="FFFFFF"/>
            </a:solidFill>
            <a:ln w="4321" cap="flat">
              <a:noFill/>
              <a:prstDash val="solid"/>
              <a:miter/>
            </a:ln>
          </p:spPr>
          <p:txBody>
            <a:bodyPr rtlCol="0" anchor="ctr"/>
            <a:lstStyle/>
            <a:p>
              <a:pPr defTabSz="1097240"/>
              <a:endParaRPr lang="en-US" sz="2118">
                <a:solidFill>
                  <a:srgbClr val="1A1A1A"/>
                </a:solidFill>
                <a:latin typeface="Segoe UI"/>
              </a:endParaRPr>
            </a:p>
          </p:txBody>
        </p:sp>
        <p:sp>
          <p:nvSpPr>
            <p:cNvPr id="134" name="Freeform: Shape 133">
              <a:extLst>
                <a:ext uri="{FF2B5EF4-FFF2-40B4-BE49-F238E27FC236}">
                  <a16:creationId xmlns:a16="http://schemas.microsoft.com/office/drawing/2014/main" id="{38435F75-3057-476C-B0A9-3C9A30413E20}"/>
                </a:ext>
              </a:extLst>
            </p:cNvPr>
            <p:cNvSpPr/>
            <p:nvPr/>
          </p:nvSpPr>
          <p:spPr>
            <a:xfrm>
              <a:off x="10268103" y="5002081"/>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50E6FF"/>
            </a:solidFill>
            <a:ln w="4321" cap="flat">
              <a:noFill/>
              <a:prstDash val="solid"/>
              <a:miter/>
            </a:ln>
          </p:spPr>
          <p:txBody>
            <a:bodyPr rtlCol="0" anchor="ctr"/>
            <a:lstStyle/>
            <a:p>
              <a:pPr defTabSz="1097240"/>
              <a:endParaRPr lang="en-US" sz="2118">
                <a:solidFill>
                  <a:srgbClr val="1A1A1A"/>
                </a:solidFill>
                <a:latin typeface="Segoe UI"/>
              </a:endParaRPr>
            </a:p>
          </p:txBody>
        </p:sp>
      </p:grpSp>
      <p:cxnSp>
        <p:nvCxnSpPr>
          <p:cNvPr id="135" name="Straight Connector 134">
            <a:extLst>
              <a:ext uri="{FF2B5EF4-FFF2-40B4-BE49-F238E27FC236}">
                <a16:creationId xmlns:a16="http://schemas.microsoft.com/office/drawing/2014/main" id="{6F6F50F5-03E7-425F-8E19-067F9EBF2C21}"/>
              </a:ext>
              <a:ext uri="{C183D7F6-B498-43B3-948B-1728B52AA6E4}">
                <adec:decorative xmlns:adec="http://schemas.microsoft.com/office/drawing/2017/decorative" val="1"/>
              </a:ext>
            </a:extLst>
          </p:cNvPr>
          <p:cNvCxnSpPr>
            <a:cxnSpLocks/>
          </p:cNvCxnSpPr>
          <p:nvPr/>
        </p:nvCxnSpPr>
        <p:spPr>
          <a:xfrm>
            <a:off x="5049565" y="3524037"/>
            <a:ext cx="939759"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D4A0C55-619F-454C-921C-483454A4EA15}"/>
              </a:ext>
              <a:ext uri="{C183D7F6-B498-43B3-948B-1728B52AA6E4}">
                <adec:decorative xmlns:adec="http://schemas.microsoft.com/office/drawing/2017/decorative" val="1"/>
              </a:ext>
            </a:extLst>
          </p:cNvPr>
          <p:cNvCxnSpPr>
            <a:cxnSpLocks/>
          </p:cNvCxnSpPr>
          <p:nvPr/>
        </p:nvCxnSpPr>
        <p:spPr>
          <a:xfrm rot="16200000">
            <a:off x="7910995" y="3011578"/>
            <a:ext cx="1" cy="1042868"/>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37" name="Group 136">
            <a:extLst>
              <a:ext uri="{FF2B5EF4-FFF2-40B4-BE49-F238E27FC236}">
                <a16:creationId xmlns:a16="http://schemas.microsoft.com/office/drawing/2014/main" id="{772CABED-07B6-4AE6-ACDC-67F76C9306F1}"/>
              </a:ext>
              <a:ext uri="{C183D7F6-B498-43B3-948B-1728B52AA6E4}">
                <adec:decorative xmlns:adec="http://schemas.microsoft.com/office/drawing/2017/decorative" val="1"/>
              </a:ext>
            </a:extLst>
          </p:cNvPr>
          <p:cNvGrpSpPr/>
          <p:nvPr/>
        </p:nvGrpSpPr>
        <p:grpSpPr>
          <a:xfrm>
            <a:off x="7646734" y="3454417"/>
            <a:ext cx="528523" cy="157190"/>
            <a:chOff x="1376833" y="2042055"/>
            <a:chExt cx="614900" cy="182880"/>
          </a:xfrm>
        </p:grpSpPr>
        <p:grpSp>
          <p:nvGrpSpPr>
            <p:cNvPr id="138" name="Group 137">
              <a:extLst>
                <a:ext uri="{FF2B5EF4-FFF2-40B4-BE49-F238E27FC236}">
                  <a16:creationId xmlns:a16="http://schemas.microsoft.com/office/drawing/2014/main" id="{C2E539EA-F567-4A10-BEDE-D661D348C2C5}"/>
                </a:ext>
              </a:extLst>
            </p:cNvPr>
            <p:cNvGrpSpPr/>
            <p:nvPr/>
          </p:nvGrpSpPr>
          <p:grpSpPr>
            <a:xfrm>
              <a:off x="1376833" y="2042055"/>
              <a:ext cx="182880" cy="182880"/>
              <a:chOff x="6614096" y="3386015"/>
              <a:chExt cx="182880" cy="182880"/>
            </a:xfrm>
          </p:grpSpPr>
          <p:sp>
            <p:nvSpPr>
              <p:cNvPr id="148" name="Oval 147">
                <a:extLst>
                  <a:ext uri="{FF2B5EF4-FFF2-40B4-BE49-F238E27FC236}">
                    <a16:creationId xmlns:a16="http://schemas.microsoft.com/office/drawing/2014/main" id="{6CAC8A78-781D-41E3-8D14-7E08BC48D2C3}"/>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49" name="Oval 148">
                <a:extLst>
                  <a:ext uri="{FF2B5EF4-FFF2-40B4-BE49-F238E27FC236}">
                    <a16:creationId xmlns:a16="http://schemas.microsoft.com/office/drawing/2014/main" id="{B04E5CB6-FEED-44D9-8203-44B64B58FB1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139" name="Group 138">
              <a:extLst>
                <a:ext uri="{FF2B5EF4-FFF2-40B4-BE49-F238E27FC236}">
                  <a16:creationId xmlns:a16="http://schemas.microsoft.com/office/drawing/2014/main" id="{2FB176A6-16F3-4FB2-9D16-483971B06A39}"/>
                </a:ext>
              </a:extLst>
            </p:cNvPr>
            <p:cNvGrpSpPr/>
            <p:nvPr/>
          </p:nvGrpSpPr>
          <p:grpSpPr>
            <a:xfrm>
              <a:off x="1592843" y="2042055"/>
              <a:ext cx="182880" cy="182880"/>
              <a:chOff x="6614096" y="3386015"/>
              <a:chExt cx="182880" cy="182880"/>
            </a:xfrm>
          </p:grpSpPr>
          <p:sp>
            <p:nvSpPr>
              <p:cNvPr id="146" name="Oval 145">
                <a:extLst>
                  <a:ext uri="{FF2B5EF4-FFF2-40B4-BE49-F238E27FC236}">
                    <a16:creationId xmlns:a16="http://schemas.microsoft.com/office/drawing/2014/main" id="{D9F3462F-A6C4-409D-9C6B-58A8737B8C5B}"/>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47" name="Oval 146">
                <a:extLst>
                  <a:ext uri="{FF2B5EF4-FFF2-40B4-BE49-F238E27FC236}">
                    <a16:creationId xmlns:a16="http://schemas.microsoft.com/office/drawing/2014/main" id="{7B315ED7-A045-4093-936A-F4C2394C5066}"/>
                  </a:ext>
                </a:extLst>
              </p:cNvPr>
              <p:cNvSpPr/>
              <p:nvPr/>
            </p:nvSpPr>
            <p:spPr>
              <a:xfrm>
                <a:off x="6636956" y="3408874"/>
                <a:ext cx="137161" cy="1371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140" name="Group 139">
              <a:extLst>
                <a:ext uri="{FF2B5EF4-FFF2-40B4-BE49-F238E27FC236}">
                  <a16:creationId xmlns:a16="http://schemas.microsoft.com/office/drawing/2014/main" id="{42513260-2495-4597-8597-6DB02F1F993E}"/>
                </a:ext>
              </a:extLst>
            </p:cNvPr>
            <p:cNvGrpSpPr/>
            <p:nvPr/>
          </p:nvGrpSpPr>
          <p:grpSpPr>
            <a:xfrm>
              <a:off x="1808853" y="2042055"/>
              <a:ext cx="182880" cy="182880"/>
              <a:chOff x="6614096" y="3386015"/>
              <a:chExt cx="182880" cy="182880"/>
            </a:xfrm>
          </p:grpSpPr>
          <p:sp>
            <p:nvSpPr>
              <p:cNvPr id="144" name="Oval 143">
                <a:extLst>
                  <a:ext uri="{FF2B5EF4-FFF2-40B4-BE49-F238E27FC236}">
                    <a16:creationId xmlns:a16="http://schemas.microsoft.com/office/drawing/2014/main" id="{203A8B97-750C-4086-8443-902CD6990F23}"/>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45" name="Oval 144">
                <a:extLst>
                  <a:ext uri="{FF2B5EF4-FFF2-40B4-BE49-F238E27FC236}">
                    <a16:creationId xmlns:a16="http://schemas.microsoft.com/office/drawing/2014/main" id="{07EBD35E-9D69-4129-A723-20B6FA237C11}"/>
                  </a:ext>
                </a:extLst>
              </p:cNvPr>
              <p:cNvSpPr/>
              <p:nvPr/>
            </p:nvSpPr>
            <p:spPr>
              <a:xfrm>
                <a:off x="6636956" y="3408874"/>
                <a:ext cx="137161" cy="1371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grpSp>
        <p:nvGrpSpPr>
          <p:cNvPr id="151" name="Group 150">
            <a:extLst>
              <a:ext uri="{FF2B5EF4-FFF2-40B4-BE49-F238E27FC236}">
                <a16:creationId xmlns:a16="http://schemas.microsoft.com/office/drawing/2014/main" id="{6042571A-C39C-442F-A84C-F8323AF1A227}"/>
              </a:ext>
              <a:ext uri="{C183D7F6-B498-43B3-948B-1728B52AA6E4}">
                <adec:decorative xmlns:adec="http://schemas.microsoft.com/office/drawing/2017/decorative" val="1"/>
              </a:ext>
            </a:extLst>
          </p:cNvPr>
          <p:cNvGrpSpPr/>
          <p:nvPr/>
        </p:nvGrpSpPr>
        <p:grpSpPr>
          <a:xfrm>
            <a:off x="10679530" y="3627339"/>
            <a:ext cx="662719" cy="442161"/>
            <a:chOff x="8677092" y="4810257"/>
            <a:chExt cx="662719" cy="442161"/>
          </a:xfrm>
          <a:solidFill>
            <a:srgbClr val="E1E1E3"/>
          </a:solidFill>
        </p:grpSpPr>
        <p:sp>
          <p:nvSpPr>
            <p:cNvPr id="152" name="Oval 151">
              <a:extLst>
                <a:ext uri="{FF2B5EF4-FFF2-40B4-BE49-F238E27FC236}">
                  <a16:creationId xmlns:a16="http://schemas.microsoft.com/office/drawing/2014/main" id="{092B5C99-F9B3-4EA8-9079-184B53CB088C}"/>
                </a:ext>
                <a:ext uri="{C183D7F6-B498-43B3-948B-1728B52AA6E4}">
                  <adec:decorative xmlns:adec="http://schemas.microsoft.com/office/drawing/2017/decorative" val="1"/>
                </a:ext>
              </a:extLst>
            </p:cNvPr>
            <p:cNvSpPr/>
            <p:nvPr/>
          </p:nvSpPr>
          <p:spPr>
            <a:xfrm>
              <a:off x="8901472" y="5134525"/>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53" name="Oval 152">
              <a:extLst>
                <a:ext uri="{FF2B5EF4-FFF2-40B4-BE49-F238E27FC236}">
                  <a16:creationId xmlns:a16="http://schemas.microsoft.com/office/drawing/2014/main" id="{6FE44C86-DCB0-40C2-8BF3-7001F74A9DFB}"/>
                </a:ext>
                <a:ext uri="{C183D7F6-B498-43B3-948B-1728B52AA6E4}">
                  <adec:decorative xmlns:adec="http://schemas.microsoft.com/office/drawing/2017/decorative" val="1"/>
                </a:ext>
              </a:extLst>
            </p:cNvPr>
            <p:cNvSpPr/>
            <p:nvPr/>
          </p:nvSpPr>
          <p:spPr>
            <a:xfrm>
              <a:off x="9221918" y="5027303"/>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54" name="Oval 153">
              <a:extLst>
                <a:ext uri="{FF2B5EF4-FFF2-40B4-BE49-F238E27FC236}">
                  <a16:creationId xmlns:a16="http://schemas.microsoft.com/office/drawing/2014/main" id="{98E617D3-874B-4917-9F90-F8517EF49A75}"/>
                </a:ext>
                <a:ext uri="{C183D7F6-B498-43B3-948B-1728B52AA6E4}">
                  <adec:decorative xmlns:adec="http://schemas.microsoft.com/office/drawing/2017/decorative" val="1"/>
                </a:ext>
              </a:extLst>
            </p:cNvPr>
            <p:cNvSpPr/>
            <p:nvPr/>
          </p:nvSpPr>
          <p:spPr>
            <a:xfrm>
              <a:off x="9126328" y="5092549"/>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55" name="Oval 154">
              <a:extLst>
                <a:ext uri="{FF2B5EF4-FFF2-40B4-BE49-F238E27FC236}">
                  <a16:creationId xmlns:a16="http://schemas.microsoft.com/office/drawing/2014/main" id="{031FA06F-246E-4A35-8556-7E0907EB1B20}"/>
                </a:ext>
                <a:ext uri="{C183D7F6-B498-43B3-948B-1728B52AA6E4}">
                  <adec:decorative xmlns:adec="http://schemas.microsoft.com/office/drawing/2017/decorative" val="1"/>
                </a:ext>
              </a:extLst>
            </p:cNvPr>
            <p:cNvSpPr/>
            <p:nvPr/>
          </p:nvSpPr>
          <p:spPr>
            <a:xfrm>
              <a:off x="9014555" y="5126433"/>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56" name="Oval 155">
              <a:extLst>
                <a:ext uri="{FF2B5EF4-FFF2-40B4-BE49-F238E27FC236}">
                  <a16:creationId xmlns:a16="http://schemas.microsoft.com/office/drawing/2014/main" id="{E75D69A5-9B7E-4123-976C-C06C71DBD84B}"/>
                </a:ext>
                <a:ext uri="{C183D7F6-B498-43B3-948B-1728B52AA6E4}">
                  <adec:decorative xmlns:adec="http://schemas.microsoft.com/office/drawing/2017/decorative" val="1"/>
                </a:ext>
              </a:extLst>
            </p:cNvPr>
            <p:cNvSpPr/>
            <p:nvPr/>
          </p:nvSpPr>
          <p:spPr>
            <a:xfrm flipH="1">
              <a:off x="8677092" y="5092549"/>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57" name="Oval 156">
              <a:extLst>
                <a:ext uri="{FF2B5EF4-FFF2-40B4-BE49-F238E27FC236}">
                  <a16:creationId xmlns:a16="http://schemas.microsoft.com/office/drawing/2014/main" id="{494C15CE-F744-4248-810F-44F6B20FFF60}"/>
                </a:ext>
                <a:ext uri="{C183D7F6-B498-43B3-948B-1728B52AA6E4}">
                  <adec:decorative xmlns:adec="http://schemas.microsoft.com/office/drawing/2017/decorative" val="1"/>
                </a:ext>
              </a:extLst>
            </p:cNvPr>
            <p:cNvSpPr/>
            <p:nvPr/>
          </p:nvSpPr>
          <p:spPr>
            <a:xfrm flipH="1">
              <a:off x="8788866" y="5126433"/>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58" name="Oval 157">
              <a:extLst>
                <a:ext uri="{FF2B5EF4-FFF2-40B4-BE49-F238E27FC236}">
                  <a16:creationId xmlns:a16="http://schemas.microsoft.com/office/drawing/2014/main" id="{7169015A-054D-43DB-8DF4-7C3C78FC453C}"/>
                </a:ext>
                <a:ext uri="{C183D7F6-B498-43B3-948B-1728B52AA6E4}">
                  <adec:decorative xmlns:adec="http://schemas.microsoft.com/office/drawing/2017/decorative" val="1"/>
                </a:ext>
              </a:extLst>
            </p:cNvPr>
            <p:cNvSpPr/>
            <p:nvPr/>
          </p:nvSpPr>
          <p:spPr>
            <a:xfrm>
              <a:off x="9071147" y="4994892"/>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59" name="Oval 158">
              <a:extLst>
                <a:ext uri="{FF2B5EF4-FFF2-40B4-BE49-F238E27FC236}">
                  <a16:creationId xmlns:a16="http://schemas.microsoft.com/office/drawing/2014/main" id="{7D178434-6FB2-40DC-BA7D-D9BC9545E71D}"/>
                </a:ext>
                <a:ext uri="{C183D7F6-B498-43B3-948B-1728B52AA6E4}">
                  <adec:decorative xmlns:adec="http://schemas.microsoft.com/office/drawing/2017/decorative" val="1"/>
                </a:ext>
              </a:extLst>
            </p:cNvPr>
            <p:cNvSpPr/>
            <p:nvPr/>
          </p:nvSpPr>
          <p:spPr>
            <a:xfrm>
              <a:off x="8854313" y="5031026"/>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60" name="Oval 159">
              <a:extLst>
                <a:ext uri="{FF2B5EF4-FFF2-40B4-BE49-F238E27FC236}">
                  <a16:creationId xmlns:a16="http://schemas.microsoft.com/office/drawing/2014/main" id="{0B38069E-9E26-4105-92BA-988A312267B3}"/>
                </a:ext>
                <a:ext uri="{C183D7F6-B498-43B3-948B-1728B52AA6E4}">
                  <adec:decorative xmlns:adec="http://schemas.microsoft.com/office/drawing/2017/decorative" val="1"/>
                </a:ext>
              </a:extLst>
            </p:cNvPr>
            <p:cNvSpPr/>
            <p:nvPr/>
          </p:nvSpPr>
          <p:spPr>
            <a:xfrm>
              <a:off x="8963296" y="5024146"/>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61" name="Oval 160">
              <a:extLst>
                <a:ext uri="{FF2B5EF4-FFF2-40B4-BE49-F238E27FC236}">
                  <a16:creationId xmlns:a16="http://schemas.microsoft.com/office/drawing/2014/main" id="{678F042E-3DF5-4C09-8406-0147F5E193A0}"/>
                </a:ext>
                <a:ext uri="{C183D7F6-B498-43B3-948B-1728B52AA6E4}">
                  <adec:decorative xmlns:adec="http://schemas.microsoft.com/office/drawing/2017/decorative" val="1"/>
                </a:ext>
              </a:extLst>
            </p:cNvPr>
            <p:cNvSpPr/>
            <p:nvPr/>
          </p:nvSpPr>
          <p:spPr>
            <a:xfrm>
              <a:off x="8742035" y="4997646"/>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62" name="Oval 161">
              <a:extLst>
                <a:ext uri="{FF2B5EF4-FFF2-40B4-BE49-F238E27FC236}">
                  <a16:creationId xmlns:a16="http://schemas.microsoft.com/office/drawing/2014/main" id="{57FC3D06-3DB8-4E1C-9AB1-CD960AEB5FE7}"/>
                </a:ext>
                <a:ext uri="{C183D7F6-B498-43B3-948B-1728B52AA6E4}">
                  <adec:decorative xmlns:adec="http://schemas.microsoft.com/office/drawing/2017/decorative" val="1"/>
                </a:ext>
              </a:extLst>
            </p:cNvPr>
            <p:cNvSpPr/>
            <p:nvPr/>
          </p:nvSpPr>
          <p:spPr>
            <a:xfrm>
              <a:off x="9162046" y="4927043"/>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63" name="Oval 162">
              <a:extLst>
                <a:ext uri="{FF2B5EF4-FFF2-40B4-BE49-F238E27FC236}">
                  <a16:creationId xmlns:a16="http://schemas.microsoft.com/office/drawing/2014/main" id="{0061F6D9-B8CC-4E05-AB3C-2F87A968238C}"/>
                </a:ext>
                <a:ext uri="{C183D7F6-B498-43B3-948B-1728B52AA6E4}">
                  <adec:decorative xmlns:adec="http://schemas.microsoft.com/office/drawing/2017/decorative" val="1"/>
                </a:ext>
              </a:extLst>
            </p:cNvPr>
            <p:cNvSpPr/>
            <p:nvPr/>
          </p:nvSpPr>
          <p:spPr>
            <a:xfrm>
              <a:off x="8938448" y="4919934"/>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64" name="Oval 163">
              <a:extLst>
                <a:ext uri="{FF2B5EF4-FFF2-40B4-BE49-F238E27FC236}">
                  <a16:creationId xmlns:a16="http://schemas.microsoft.com/office/drawing/2014/main" id="{D390B782-7B29-4737-B4B2-9447B7308D5A}"/>
                </a:ext>
                <a:ext uri="{C183D7F6-B498-43B3-948B-1728B52AA6E4}">
                  <adec:decorative xmlns:adec="http://schemas.microsoft.com/office/drawing/2017/decorative" val="1"/>
                </a:ext>
              </a:extLst>
            </p:cNvPr>
            <p:cNvSpPr/>
            <p:nvPr/>
          </p:nvSpPr>
          <p:spPr>
            <a:xfrm>
              <a:off x="9046691" y="4889168"/>
              <a:ext cx="117893" cy="11789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65" name="Oval 164">
              <a:extLst>
                <a:ext uri="{FF2B5EF4-FFF2-40B4-BE49-F238E27FC236}">
                  <a16:creationId xmlns:a16="http://schemas.microsoft.com/office/drawing/2014/main" id="{B12F0DA4-157C-4394-8488-C8E83158DA97}"/>
                </a:ext>
                <a:ext uri="{C183D7F6-B498-43B3-948B-1728B52AA6E4}">
                  <adec:decorative xmlns:adec="http://schemas.microsoft.com/office/drawing/2017/decorative" val="1"/>
                </a:ext>
              </a:extLst>
            </p:cNvPr>
            <p:cNvSpPr/>
            <p:nvPr/>
          </p:nvSpPr>
          <p:spPr>
            <a:xfrm>
              <a:off x="8965481" y="4810257"/>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166" name="Oval 165">
              <a:extLst>
                <a:ext uri="{FF2B5EF4-FFF2-40B4-BE49-F238E27FC236}">
                  <a16:creationId xmlns:a16="http://schemas.microsoft.com/office/drawing/2014/main" id="{BC3E051E-FB70-473F-BA10-5FDC851ADDC0}"/>
                </a:ext>
                <a:ext uri="{C183D7F6-B498-43B3-948B-1728B52AA6E4}">
                  <adec:decorative xmlns:adec="http://schemas.microsoft.com/office/drawing/2017/decorative" val="1"/>
                </a:ext>
              </a:extLst>
            </p:cNvPr>
            <p:cNvSpPr/>
            <p:nvPr/>
          </p:nvSpPr>
          <p:spPr>
            <a:xfrm>
              <a:off x="8825281" y="4922030"/>
              <a:ext cx="117893" cy="117893"/>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cxnSp>
        <p:nvCxnSpPr>
          <p:cNvPr id="167" name="Connector: Elbow 166">
            <a:extLst>
              <a:ext uri="{FF2B5EF4-FFF2-40B4-BE49-F238E27FC236}">
                <a16:creationId xmlns:a16="http://schemas.microsoft.com/office/drawing/2014/main" id="{9E43F001-5C57-47A9-9CB1-55D68F2742E2}"/>
              </a:ext>
              <a:ext uri="{C183D7F6-B498-43B3-948B-1728B52AA6E4}">
                <adec:decorative xmlns:adec="http://schemas.microsoft.com/office/drawing/2017/decorative" val="1"/>
              </a:ext>
            </a:extLst>
          </p:cNvPr>
          <p:cNvCxnSpPr>
            <a:cxnSpLocks/>
          </p:cNvCxnSpPr>
          <p:nvPr/>
        </p:nvCxnSpPr>
        <p:spPr>
          <a:xfrm rot="5400000" flipH="1" flipV="1">
            <a:off x="9923724" y="2000197"/>
            <a:ext cx="105953" cy="1972314"/>
          </a:xfrm>
          <a:prstGeom prst="bentConnector3">
            <a:avLst>
              <a:gd name="adj1" fmla="val 450004"/>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858DE423-0D78-4DD4-A3B7-637B976EEF93}"/>
              </a:ext>
              <a:ext uri="{C183D7F6-B498-43B3-948B-1728B52AA6E4}">
                <adec:decorative xmlns:adec="http://schemas.microsoft.com/office/drawing/2017/decorative" val="1"/>
              </a:ext>
            </a:extLst>
          </p:cNvPr>
          <p:cNvGrpSpPr/>
          <p:nvPr/>
        </p:nvGrpSpPr>
        <p:grpSpPr>
          <a:xfrm>
            <a:off x="10302473" y="2928907"/>
            <a:ext cx="1060356" cy="1157724"/>
            <a:chOff x="10074766" y="2786594"/>
            <a:chExt cx="1060356" cy="1157724"/>
          </a:xfrm>
        </p:grpSpPr>
        <p:sp>
          <p:nvSpPr>
            <p:cNvPr id="168" name="Flowchart: Magnetic Disk 167">
              <a:extLst>
                <a:ext uri="{FF2B5EF4-FFF2-40B4-BE49-F238E27FC236}">
                  <a16:creationId xmlns:a16="http://schemas.microsoft.com/office/drawing/2014/main" id="{B0B8389C-9ABA-4A2D-BDC7-0B9A4434EA9A}"/>
                </a:ext>
                <a:ext uri="{C183D7F6-B498-43B3-948B-1728B52AA6E4}">
                  <adec:decorative xmlns:adec="http://schemas.microsoft.com/office/drawing/2017/decorative" val="1"/>
                </a:ext>
              </a:extLst>
            </p:cNvPr>
            <p:cNvSpPr/>
            <p:nvPr/>
          </p:nvSpPr>
          <p:spPr>
            <a:xfrm>
              <a:off x="10335177" y="2791064"/>
              <a:ext cx="799945" cy="1153254"/>
            </a:xfrm>
            <a:prstGeom prst="flowChartMagneticDisk">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nvGrpSpPr>
            <p:cNvPr id="169" name="Group 168">
              <a:extLst>
                <a:ext uri="{FF2B5EF4-FFF2-40B4-BE49-F238E27FC236}">
                  <a16:creationId xmlns:a16="http://schemas.microsoft.com/office/drawing/2014/main" id="{7FF7E2A4-062E-414B-B50E-52C838848FD2}"/>
                </a:ext>
              </a:extLst>
            </p:cNvPr>
            <p:cNvGrpSpPr/>
            <p:nvPr/>
          </p:nvGrpSpPr>
          <p:grpSpPr>
            <a:xfrm>
              <a:off x="10074766" y="2786594"/>
              <a:ext cx="543651" cy="544568"/>
              <a:chOff x="8298835" y="3887847"/>
              <a:chExt cx="543651" cy="544568"/>
            </a:xfrm>
          </p:grpSpPr>
          <p:sp>
            <p:nvSpPr>
              <p:cNvPr id="170" name="Rectangle 169">
                <a:extLst>
                  <a:ext uri="{FF2B5EF4-FFF2-40B4-BE49-F238E27FC236}">
                    <a16:creationId xmlns:a16="http://schemas.microsoft.com/office/drawing/2014/main" id="{BBCD8C7D-3223-4E14-981B-E29DF3AE66EB}"/>
                  </a:ext>
                </a:extLst>
              </p:cNvPr>
              <p:cNvSpPr/>
              <p:nvPr/>
            </p:nvSpPr>
            <p:spPr>
              <a:xfrm>
                <a:off x="8316614" y="3887847"/>
                <a:ext cx="525872" cy="544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solidFill>
                    <a:schemeClr val="tx1"/>
                  </a:solidFill>
                  <a:latin typeface="Segoe UI"/>
                </a:endParaRPr>
              </a:p>
            </p:txBody>
          </p:sp>
          <p:pic>
            <p:nvPicPr>
              <p:cNvPr id="171" name="Picture 170" descr="Icon&#10;&#10;Description automatically generated">
                <a:extLst>
                  <a:ext uri="{FF2B5EF4-FFF2-40B4-BE49-F238E27FC236}">
                    <a16:creationId xmlns:a16="http://schemas.microsoft.com/office/drawing/2014/main" id="{13CB6721-AABB-4433-ADB6-09869AE6C9BD}"/>
                  </a:ext>
                </a:extLst>
              </p:cNvPr>
              <p:cNvPicPr>
                <a:picLocks noChangeAspect="1"/>
              </p:cNvPicPr>
              <p:nvPr/>
            </p:nvPicPr>
            <p:blipFill>
              <a:blip r:embed="rId5"/>
              <a:stretch>
                <a:fillRect/>
              </a:stretch>
            </p:blipFill>
            <p:spPr>
              <a:xfrm>
                <a:off x="8298835" y="3934326"/>
                <a:ext cx="485204" cy="485204"/>
              </a:xfrm>
              <a:prstGeom prst="rect">
                <a:avLst/>
              </a:prstGeom>
            </p:spPr>
          </p:pic>
        </p:grpSp>
      </p:grpSp>
      <p:grpSp>
        <p:nvGrpSpPr>
          <p:cNvPr id="205" name="Group 204">
            <a:extLst>
              <a:ext uri="{FF2B5EF4-FFF2-40B4-BE49-F238E27FC236}">
                <a16:creationId xmlns:a16="http://schemas.microsoft.com/office/drawing/2014/main" id="{3C517D79-A858-47B2-8797-8C4E2D88EDFA}"/>
              </a:ext>
              <a:ext uri="{C183D7F6-B498-43B3-948B-1728B52AA6E4}">
                <adec:decorative xmlns:adec="http://schemas.microsoft.com/office/drawing/2017/decorative" val="1"/>
              </a:ext>
            </a:extLst>
          </p:cNvPr>
          <p:cNvGrpSpPr/>
          <p:nvPr/>
        </p:nvGrpSpPr>
        <p:grpSpPr>
          <a:xfrm>
            <a:off x="9712439" y="2488475"/>
            <a:ext cx="528523" cy="157190"/>
            <a:chOff x="1376833" y="2042055"/>
            <a:chExt cx="614900" cy="182880"/>
          </a:xfrm>
        </p:grpSpPr>
        <p:grpSp>
          <p:nvGrpSpPr>
            <p:cNvPr id="207" name="Group 206">
              <a:extLst>
                <a:ext uri="{FF2B5EF4-FFF2-40B4-BE49-F238E27FC236}">
                  <a16:creationId xmlns:a16="http://schemas.microsoft.com/office/drawing/2014/main" id="{B46064EE-2169-40BB-8BC1-3D8B1B34DAD8}"/>
                </a:ext>
              </a:extLst>
            </p:cNvPr>
            <p:cNvGrpSpPr/>
            <p:nvPr/>
          </p:nvGrpSpPr>
          <p:grpSpPr>
            <a:xfrm>
              <a:off x="1376833" y="2042055"/>
              <a:ext cx="182880" cy="182880"/>
              <a:chOff x="6614096" y="3386015"/>
              <a:chExt cx="182880" cy="182880"/>
            </a:xfrm>
          </p:grpSpPr>
          <p:sp>
            <p:nvSpPr>
              <p:cNvPr id="254" name="Oval 253">
                <a:extLst>
                  <a:ext uri="{FF2B5EF4-FFF2-40B4-BE49-F238E27FC236}">
                    <a16:creationId xmlns:a16="http://schemas.microsoft.com/office/drawing/2014/main" id="{0C5C8589-09B0-4103-AAAB-FFECB17AD277}"/>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255" name="Oval 254">
                <a:extLst>
                  <a:ext uri="{FF2B5EF4-FFF2-40B4-BE49-F238E27FC236}">
                    <a16:creationId xmlns:a16="http://schemas.microsoft.com/office/drawing/2014/main" id="{FEC2CDAC-59DE-455D-B822-C2506CEF1A2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208" name="Group 207">
              <a:extLst>
                <a:ext uri="{FF2B5EF4-FFF2-40B4-BE49-F238E27FC236}">
                  <a16:creationId xmlns:a16="http://schemas.microsoft.com/office/drawing/2014/main" id="{0918F31D-713F-4417-B481-9E7D60AD95EB}"/>
                </a:ext>
              </a:extLst>
            </p:cNvPr>
            <p:cNvGrpSpPr/>
            <p:nvPr/>
          </p:nvGrpSpPr>
          <p:grpSpPr>
            <a:xfrm>
              <a:off x="1592843" y="2042055"/>
              <a:ext cx="182880" cy="182880"/>
              <a:chOff x="6614096" y="3386015"/>
              <a:chExt cx="182880" cy="182880"/>
            </a:xfrm>
          </p:grpSpPr>
          <p:sp>
            <p:nvSpPr>
              <p:cNvPr id="252" name="Oval 251">
                <a:extLst>
                  <a:ext uri="{FF2B5EF4-FFF2-40B4-BE49-F238E27FC236}">
                    <a16:creationId xmlns:a16="http://schemas.microsoft.com/office/drawing/2014/main" id="{31DA97CD-F5C8-41CD-AA8C-DD9D89887FF0}"/>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253" name="Oval 252">
                <a:extLst>
                  <a:ext uri="{FF2B5EF4-FFF2-40B4-BE49-F238E27FC236}">
                    <a16:creationId xmlns:a16="http://schemas.microsoft.com/office/drawing/2014/main" id="{D3C6584C-F628-498C-8F90-64422C223E3E}"/>
                  </a:ext>
                </a:extLst>
              </p:cNvPr>
              <p:cNvSpPr/>
              <p:nvPr/>
            </p:nvSpPr>
            <p:spPr>
              <a:xfrm>
                <a:off x="6636956" y="3408874"/>
                <a:ext cx="137161" cy="1371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nvGrpSpPr>
            <p:cNvPr id="209" name="Group 208">
              <a:extLst>
                <a:ext uri="{FF2B5EF4-FFF2-40B4-BE49-F238E27FC236}">
                  <a16:creationId xmlns:a16="http://schemas.microsoft.com/office/drawing/2014/main" id="{4EFC18ED-2C08-4351-BD40-30CA271814E6}"/>
                </a:ext>
              </a:extLst>
            </p:cNvPr>
            <p:cNvGrpSpPr/>
            <p:nvPr/>
          </p:nvGrpSpPr>
          <p:grpSpPr>
            <a:xfrm>
              <a:off x="1808853" y="2042055"/>
              <a:ext cx="182880" cy="182880"/>
              <a:chOff x="6614096" y="3386015"/>
              <a:chExt cx="182880" cy="182880"/>
            </a:xfrm>
          </p:grpSpPr>
          <p:sp>
            <p:nvSpPr>
              <p:cNvPr id="211" name="Oval 210">
                <a:extLst>
                  <a:ext uri="{FF2B5EF4-FFF2-40B4-BE49-F238E27FC236}">
                    <a16:creationId xmlns:a16="http://schemas.microsoft.com/office/drawing/2014/main" id="{F9DE32CA-84AE-4361-BC93-494373DCE63B}"/>
                  </a:ext>
                </a:extLst>
              </p:cNvPr>
              <p:cNvSpPr/>
              <p:nvPr/>
            </p:nvSpPr>
            <p:spPr>
              <a:xfrm>
                <a:off x="6614096" y="3386015"/>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sp>
            <p:nvSpPr>
              <p:cNvPr id="251" name="Oval 250">
                <a:extLst>
                  <a:ext uri="{FF2B5EF4-FFF2-40B4-BE49-F238E27FC236}">
                    <a16:creationId xmlns:a16="http://schemas.microsoft.com/office/drawing/2014/main" id="{06378908-12DE-462B-832E-06C9A05DD86E}"/>
                  </a:ext>
                </a:extLst>
              </p:cNvPr>
              <p:cNvSpPr/>
              <p:nvPr/>
            </p:nvSpPr>
            <p:spPr>
              <a:xfrm>
                <a:off x="6636956" y="3408874"/>
                <a:ext cx="137161" cy="1371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Semilight" panose="020B0402040204020203" pitchFamily="34" charset="0"/>
                  <a:cs typeface="Segoe UI Semilight" panose="020B0402040204020203" pitchFamily="34" charset="0"/>
                </a:endParaRPr>
              </a:p>
            </p:txBody>
          </p:sp>
        </p:grpSp>
      </p:grpSp>
      <p:sp>
        <p:nvSpPr>
          <p:cNvPr id="9" name="Title 8">
            <a:extLst>
              <a:ext uri="{FF2B5EF4-FFF2-40B4-BE49-F238E27FC236}">
                <a16:creationId xmlns:a16="http://schemas.microsoft.com/office/drawing/2014/main" id="{57734C4B-915E-4566-A3EE-728A30207F4F}"/>
              </a:ext>
            </a:extLst>
          </p:cNvPr>
          <p:cNvSpPr>
            <a:spLocks noGrp="1"/>
          </p:cNvSpPr>
          <p:nvPr>
            <p:ph type="title"/>
          </p:nvPr>
        </p:nvSpPr>
        <p:spPr/>
        <p:txBody>
          <a:bodyPr/>
          <a:lstStyle/>
          <a:p>
            <a:r>
              <a:rPr lang="en-US"/>
              <a:t>Web application backends</a:t>
            </a:r>
          </a:p>
        </p:txBody>
      </p:sp>
      <p:sp>
        <p:nvSpPr>
          <p:cNvPr id="102" name="Rectangle 101">
            <a:extLst>
              <a:ext uri="{FF2B5EF4-FFF2-40B4-BE49-F238E27FC236}">
                <a16:creationId xmlns:a16="http://schemas.microsoft.com/office/drawing/2014/main" id="{E860AB3E-D69A-4F3B-A583-01A40DE7719F}"/>
              </a:ext>
            </a:extLst>
          </p:cNvPr>
          <p:cNvSpPr/>
          <p:nvPr/>
        </p:nvSpPr>
        <p:spPr>
          <a:xfrm>
            <a:off x="588262" y="1571366"/>
            <a:ext cx="2615917" cy="1831271"/>
          </a:xfrm>
          <a:prstGeom prst="rect">
            <a:avLst/>
          </a:prstGeom>
        </p:spPr>
        <p:txBody>
          <a:bodyPr wrap="square" lIns="0" rIns="0">
            <a:spAutoFit/>
          </a:bodyPr>
          <a:lstStyle/>
          <a:p>
            <a:pPr defTabSz="914225">
              <a:spcAft>
                <a:spcPts val="600"/>
              </a:spcAft>
            </a:pPr>
            <a:r>
              <a:rPr lang="en-US" sz="1200" spc="300">
                <a:solidFill>
                  <a:schemeClr val="accent1"/>
                </a:solidFill>
                <a:latin typeface="Segoe UI Semibold" panose="020B0702040204020203" pitchFamily="34" charset="0"/>
                <a:cs typeface="Segoe UI Semibold" panose="020B0702040204020203" pitchFamily="34" charset="0"/>
              </a:rPr>
              <a:t>SCENARIO EXAMPLE</a:t>
            </a:r>
          </a:p>
          <a:p>
            <a:pPr defTabSz="914225"/>
            <a:r>
              <a:rPr lang="en-US" sz="2000">
                <a:latin typeface="+mj-lt"/>
                <a:cs typeface="Segoe UI" panose="020B0502040204020203" pitchFamily="34" charset="0"/>
              </a:rPr>
              <a:t>Retail</a:t>
            </a:r>
          </a:p>
          <a:p>
            <a:pPr defTabSz="914225">
              <a:spcBef>
                <a:spcPts val="2400"/>
              </a:spcBef>
            </a:pPr>
            <a:r>
              <a:rPr lang="en-US" sz="1400">
                <a:latin typeface="Segoe UI" panose="020B0502040204020203" pitchFamily="34" charset="0"/>
                <a:cs typeface="Segoe UI" panose="020B0502040204020203" pitchFamily="34" charset="0"/>
              </a:rPr>
              <a:t>Online orders are picked up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from a queue, processed and the resulting data is stored in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a database</a:t>
            </a:r>
          </a:p>
        </p:txBody>
      </p:sp>
      <p:sp>
        <p:nvSpPr>
          <p:cNvPr id="92" name="TextBox 91">
            <a:extLst>
              <a:ext uri="{FF2B5EF4-FFF2-40B4-BE49-F238E27FC236}">
                <a16:creationId xmlns:a16="http://schemas.microsoft.com/office/drawing/2014/main" id="{B06D6B69-69D9-4C76-BDE4-7B545F671A79}"/>
              </a:ext>
            </a:extLst>
          </p:cNvPr>
          <p:cNvSpPr txBox="1"/>
          <p:nvPr/>
        </p:nvSpPr>
        <p:spPr>
          <a:xfrm>
            <a:off x="3900075" y="4245527"/>
            <a:ext cx="1464101" cy="52322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a:latin typeface="+mj-lt"/>
                <a:cs typeface="Segoe UI Semilight" panose="020B0402040204020203" pitchFamily="34" charset="0"/>
              </a:rPr>
              <a:t>Request made </a:t>
            </a:r>
            <a:br>
              <a:rPr lang="en-US">
                <a:latin typeface="+mj-lt"/>
                <a:cs typeface="Segoe UI Semilight" panose="020B0402040204020203" pitchFamily="34" charset="0"/>
              </a:rPr>
            </a:br>
            <a:r>
              <a:rPr lang="en-US">
                <a:latin typeface="+mj-lt"/>
                <a:cs typeface="Segoe UI Semilight" panose="020B0402040204020203" pitchFamily="34" charset="0"/>
              </a:rPr>
              <a:t>in a web app</a:t>
            </a:r>
          </a:p>
        </p:txBody>
      </p:sp>
      <p:sp>
        <p:nvSpPr>
          <p:cNvPr id="93" name="TextBox 92">
            <a:extLst>
              <a:ext uri="{FF2B5EF4-FFF2-40B4-BE49-F238E27FC236}">
                <a16:creationId xmlns:a16="http://schemas.microsoft.com/office/drawing/2014/main" id="{850C2110-64C3-4AF5-BCF6-5BC7574A6734}"/>
              </a:ext>
            </a:extLst>
          </p:cNvPr>
          <p:cNvSpPr txBox="1"/>
          <p:nvPr/>
        </p:nvSpPr>
        <p:spPr>
          <a:xfrm>
            <a:off x="5844001" y="4245527"/>
            <a:ext cx="1672963" cy="52322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a:latin typeface="+mj-lt"/>
                <a:cs typeface="Segoe UI Semilight" panose="020B0402040204020203" pitchFamily="34" charset="0"/>
              </a:rPr>
              <a:t>Request queued </a:t>
            </a:r>
            <a:br>
              <a:rPr lang="en-US">
                <a:latin typeface="+mj-lt"/>
                <a:cs typeface="Segoe UI Semilight" panose="020B0402040204020203" pitchFamily="34" charset="0"/>
              </a:rPr>
            </a:br>
            <a:r>
              <a:rPr lang="en-US">
                <a:latin typeface="+mj-lt"/>
                <a:cs typeface="Segoe UI Semilight" panose="020B0402040204020203" pitchFamily="34" charset="0"/>
              </a:rPr>
              <a:t>in Service Bus</a:t>
            </a:r>
          </a:p>
        </p:txBody>
      </p:sp>
      <p:sp>
        <p:nvSpPr>
          <p:cNvPr id="94" name="TextBox 93">
            <a:extLst>
              <a:ext uri="{FF2B5EF4-FFF2-40B4-BE49-F238E27FC236}">
                <a16:creationId xmlns:a16="http://schemas.microsoft.com/office/drawing/2014/main" id="{22CFE6D8-E6D6-42E3-9B45-73B610141C4C}"/>
              </a:ext>
            </a:extLst>
          </p:cNvPr>
          <p:cNvSpPr txBox="1"/>
          <p:nvPr/>
        </p:nvSpPr>
        <p:spPr>
          <a:xfrm>
            <a:off x="8026162" y="4245527"/>
            <a:ext cx="1972315" cy="52322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a:latin typeface="+mj-lt"/>
                <a:cs typeface="Segoe UI Semilight" panose="020B0402040204020203" pitchFamily="34" charset="0"/>
              </a:rPr>
              <a:t>A function processes the request…</a:t>
            </a:r>
          </a:p>
        </p:txBody>
      </p:sp>
      <p:sp>
        <p:nvSpPr>
          <p:cNvPr id="173" name="TextBox 172">
            <a:extLst>
              <a:ext uri="{FF2B5EF4-FFF2-40B4-BE49-F238E27FC236}">
                <a16:creationId xmlns:a16="http://schemas.microsoft.com/office/drawing/2014/main" id="{A9443933-8F29-409E-9F3D-BA2B97DC69C2}"/>
              </a:ext>
            </a:extLst>
          </p:cNvPr>
          <p:cNvSpPr txBox="1"/>
          <p:nvPr/>
        </p:nvSpPr>
        <p:spPr>
          <a:xfrm>
            <a:off x="10278233" y="4245527"/>
            <a:ext cx="1392821" cy="52322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a:latin typeface="+mj-lt"/>
                <a:cs typeface="Segoe UI Semilight" panose="020B0402040204020203" pitchFamily="34" charset="0"/>
              </a:rPr>
              <a:t>…sends output </a:t>
            </a:r>
            <a:br>
              <a:rPr lang="en-US">
                <a:latin typeface="+mj-lt"/>
                <a:cs typeface="Segoe UI Semilight" panose="020B0402040204020203" pitchFamily="34" charset="0"/>
              </a:rPr>
            </a:br>
            <a:r>
              <a:rPr lang="en-US">
                <a:latin typeface="+mj-lt"/>
                <a:cs typeface="Segoe UI Semilight" panose="020B0402040204020203" pitchFamily="34" charset="0"/>
              </a:rPr>
              <a:t>to Cosmos DB</a:t>
            </a:r>
          </a:p>
        </p:txBody>
      </p:sp>
    </p:spTree>
    <p:extLst>
      <p:ext uri="{BB962C8B-B14F-4D97-AF65-F5344CB8AC3E}">
        <p14:creationId xmlns:p14="http://schemas.microsoft.com/office/powerpoint/2010/main" val="912763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0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2" name="Straight Connector 261">
            <a:extLst>
              <a:ext uri="{FF2B5EF4-FFF2-40B4-BE49-F238E27FC236}">
                <a16:creationId xmlns:a16="http://schemas.microsoft.com/office/drawing/2014/main" id="{28ABF42C-553E-419D-B972-1886B9D84781}"/>
              </a:ext>
              <a:ext uri="{C183D7F6-B498-43B3-948B-1728B52AA6E4}">
                <adec:decorative xmlns:adec="http://schemas.microsoft.com/office/drawing/2017/decorative" val="1"/>
              </a:ext>
            </a:extLst>
          </p:cNvPr>
          <p:cNvCxnSpPr>
            <a:cxnSpLocks/>
          </p:cNvCxnSpPr>
          <p:nvPr/>
        </p:nvCxnSpPr>
        <p:spPr>
          <a:xfrm>
            <a:off x="6011280" y="3914583"/>
            <a:ext cx="939759"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8E25BBF-197F-4F7D-B4F1-EB477553A519}"/>
              </a:ext>
              <a:ext uri="{C183D7F6-B498-43B3-948B-1728B52AA6E4}">
                <adec:decorative xmlns:adec="http://schemas.microsoft.com/office/drawing/2017/decorative" val="1"/>
              </a:ext>
            </a:extLst>
          </p:cNvPr>
          <p:cNvSpPr/>
          <p:nvPr/>
        </p:nvSpPr>
        <p:spPr bwMode="auto">
          <a:xfrm>
            <a:off x="6276100" y="3830712"/>
            <a:ext cx="410119" cy="2427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68" name="Oval 167">
            <a:extLst>
              <a:ext uri="{FF2B5EF4-FFF2-40B4-BE49-F238E27FC236}">
                <a16:creationId xmlns:a16="http://schemas.microsoft.com/office/drawing/2014/main" id="{C6655650-0EF3-4D21-AC1A-7C46E651BF89}"/>
              </a:ext>
              <a:ext uri="{C183D7F6-B498-43B3-948B-1728B52AA6E4}">
                <adec:decorative xmlns:adec="http://schemas.microsoft.com/office/drawing/2017/decorative" val="1"/>
              </a:ext>
            </a:extLst>
          </p:cNvPr>
          <p:cNvSpPr/>
          <p:nvPr/>
        </p:nvSpPr>
        <p:spPr>
          <a:xfrm>
            <a:off x="5920515" y="4060896"/>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69" name="Freeform: Shape 168">
            <a:extLst>
              <a:ext uri="{FF2B5EF4-FFF2-40B4-BE49-F238E27FC236}">
                <a16:creationId xmlns:a16="http://schemas.microsoft.com/office/drawing/2014/main" id="{2FB1609B-781F-428C-811C-EF2C687879FD}"/>
              </a:ext>
              <a:ext uri="{C183D7F6-B498-43B3-948B-1728B52AA6E4}">
                <adec:decorative xmlns:adec="http://schemas.microsoft.com/office/drawing/2017/decorative" val="1"/>
              </a:ext>
            </a:extLst>
          </p:cNvPr>
          <p:cNvSpPr/>
          <p:nvPr/>
        </p:nvSpPr>
        <p:spPr>
          <a:xfrm flipH="1" flipV="1">
            <a:off x="4311340" y="2150074"/>
            <a:ext cx="1235232" cy="693565"/>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0" name="Oval 169">
            <a:extLst>
              <a:ext uri="{FF2B5EF4-FFF2-40B4-BE49-F238E27FC236}">
                <a16:creationId xmlns:a16="http://schemas.microsoft.com/office/drawing/2014/main" id="{46F508BC-2752-47B4-8F24-4B8827B998A4}"/>
              </a:ext>
              <a:ext uri="{C183D7F6-B498-43B3-948B-1728B52AA6E4}">
                <adec:decorative xmlns:adec="http://schemas.microsoft.com/office/drawing/2017/decorative" val="1"/>
              </a:ext>
            </a:extLst>
          </p:cNvPr>
          <p:cNvSpPr/>
          <p:nvPr/>
        </p:nvSpPr>
        <p:spPr>
          <a:xfrm>
            <a:off x="4948705" y="2910937"/>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1" name="Oval 170">
            <a:extLst>
              <a:ext uri="{FF2B5EF4-FFF2-40B4-BE49-F238E27FC236}">
                <a16:creationId xmlns:a16="http://schemas.microsoft.com/office/drawing/2014/main" id="{D9191521-C47E-45EE-A73E-30471692265C}"/>
              </a:ext>
              <a:ext uri="{C183D7F6-B498-43B3-948B-1728B52AA6E4}">
                <adec:decorative xmlns:adec="http://schemas.microsoft.com/office/drawing/2017/decorative" val="1"/>
              </a:ext>
            </a:extLst>
          </p:cNvPr>
          <p:cNvSpPr/>
          <p:nvPr/>
        </p:nvSpPr>
        <p:spPr>
          <a:xfrm>
            <a:off x="5065736" y="2933491"/>
            <a:ext cx="75670" cy="7567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2" name="Oval 171">
            <a:extLst>
              <a:ext uri="{FF2B5EF4-FFF2-40B4-BE49-F238E27FC236}">
                <a16:creationId xmlns:a16="http://schemas.microsoft.com/office/drawing/2014/main" id="{C90001C6-0EED-45DC-9CE4-84D1D9AF8E9A}"/>
              </a:ext>
              <a:ext uri="{C183D7F6-B498-43B3-948B-1728B52AA6E4}">
                <adec:decorative xmlns:adec="http://schemas.microsoft.com/office/drawing/2017/decorative" val="1"/>
              </a:ext>
            </a:extLst>
          </p:cNvPr>
          <p:cNvSpPr/>
          <p:nvPr/>
        </p:nvSpPr>
        <p:spPr>
          <a:xfrm>
            <a:off x="4859977" y="2889810"/>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3" name="Oval 172">
            <a:extLst>
              <a:ext uri="{FF2B5EF4-FFF2-40B4-BE49-F238E27FC236}">
                <a16:creationId xmlns:a16="http://schemas.microsoft.com/office/drawing/2014/main" id="{F684B62D-3D56-4EE0-B617-DA9E0E66ECBC}"/>
              </a:ext>
              <a:ext uri="{C183D7F6-B498-43B3-948B-1728B52AA6E4}">
                <adec:decorative xmlns:adec="http://schemas.microsoft.com/office/drawing/2017/decorative" val="1"/>
              </a:ext>
            </a:extLst>
          </p:cNvPr>
          <p:cNvSpPr/>
          <p:nvPr/>
        </p:nvSpPr>
        <p:spPr>
          <a:xfrm>
            <a:off x="4771251" y="2870992"/>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4" name="Oval 173">
            <a:extLst>
              <a:ext uri="{FF2B5EF4-FFF2-40B4-BE49-F238E27FC236}">
                <a16:creationId xmlns:a16="http://schemas.microsoft.com/office/drawing/2014/main" id="{A4B786D7-CA7F-45BF-9C4B-66971E6D5510}"/>
              </a:ext>
              <a:ext uri="{C183D7F6-B498-43B3-948B-1728B52AA6E4}">
                <adec:decorative xmlns:adec="http://schemas.microsoft.com/office/drawing/2017/decorative" val="1"/>
              </a:ext>
            </a:extLst>
          </p:cNvPr>
          <p:cNvSpPr/>
          <p:nvPr/>
        </p:nvSpPr>
        <p:spPr>
          <a:xfrm>
            <a:off x="5369306" y="3015959"/>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5" name="Oval 174">
            <a:extLst>
              <a:ext uri="{FF2B5EF4-FFF2-40B4-BE49-F238E27FC236}">
                <a16:creationId xmlns:a16="http://schemas.microsoft.com/office/drawing/2014/main" id="{7D39D238-C718-4F7D-A8A4-F258DB9C2EB6}"/>
              </a:ext>
              <a:ext uri="{C183D7F6-B498-43B3-948B-1728B52AA6E4}">
                <adec:decorative xmlns:adec="http://schemas.microsoft.com/office/drawing/2017/decorative" val="1"/>
              </a:ext>
            </a:extLst>
          </p:cNvPr>
          <p:cNvSpPr/>
          <p:nvPr/>
        </p:nvSpPr>
        <p:spPr>
          <a:xfrm>
            <a:off x="5201736" y="2967222"/>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6" name="Oval 175">
            <a:extLst>
              <a:ext uri="{FF2B5EF4-FFF2-40B4-BE49-F238E27FC236}">
                <a16:creationId xmlns:a16="http://schemas.microsoft.com/office/drawing/2014/main" id="{9C3F90B1-1CC3-4466-BEA0-A9C1D7C7148F}"/>
              </a:ext>
              <a:ext uri="{C183D7F6-B498-43B3-948B-1728B52AA6E4}">
                <adec:decorative xmlns:adec="http://schemas.microsoft.com/office/drawing/2017/decorative" val="1"/>
              </a:ext>
            </a:extLst>
          </p:cNvPr>
          <p:cNvSpPr/>
          <p:nvPr/>
        </p:nvSpPr>
        <p:spPr>
          <a:xfrm>
            <a:off x="5535475" y="3098986"/>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7" name="Oval 176">
            <a:extLst>
              <a:ext uri="{FF2B5EF4-FFF2-40B4-BE49-F238E27FC236}">
                <a16:creationId xmlns:a16="http://schemas.microsoft.com/office/drawing/2014/main" id="{39520BAD-5B7B-474E-83BD-84A1BB7D6065}"/>
              </a:ext>
              <a:ext uri="{C183D7F6-B498-43B3-948B-1728B52AA6E4}">
                <adec:decorative xmlns:adec="http://schemas.microsoft.com/office/drawing/2017/decorative" val="1"/>
              </a:ext>
            </a:extLst>
          </p:cNvPr>
          <p:cNvSpPr/>
          <p:nvPr/>
        </p:nvSpPr>
        <p:spPr>
          <a:xfrm>
            <a:off x="5640645" y="3264643"/>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8" name="Oval 177">
            <a:extLst>
              <a:ext uri="{FF2B5EF4-FFF2-40B4-BE49-F238E27FC236}">
                <a16:creationId xmlns:a16="http://schemas.microsoft.com/office/drawing/2014/main" id="{0ED8AF29-2226-47DE-9B7B-F39933F7D6A2}"/>
              </a:ext>
              <a:ext uri="{C183D7F6-B498-43B3-948B-1728B52AA6E4}">
                <adec:decorative xmlns:adec="http://schemas.microsoft.com/office/drawing/2017/decorative" val="1"/>
              </a:ext>
            </a:extLst>
          </p:cNvPr>
          <p:cNvSpPr/>
          <p:nvPr/>
        </p:nvSpPr>
        <p:spPr>
          <a:xfrm>
            <a:off x="5685740" y="3370981"/>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79" name="Freeform: Shape 178">
            <a:extLst>
              <a:ext uri="{FF2B5EF4-FFF2-40B4-BE49-F238E27FC236}">
                <a16:creationId xmlns:a16="http://schemas.microsoft.com/office/drawing/2014/main" id="{E694DBBA-CC9A-49A9-94B6-89B58361AA20}"/>
              </a:ext>
              <a:ext uri="{C183D7F6-B498-43B3-948B-1728B52AA6E4}">
                <adec:decorative xmlns:adec="http://schemas.microsoft.com/office/drawing/2017/decorative" val="1"/>
              </a:ext>
            </a:extLst>
          </p:cNvPr>
          <p:cNvSpPr/>
          <p:nvPr/>
        </p:nvSpPr>
        <p:spPr>
          <a:xfrm>
            <a:off x="4686103" y="2935672"/>
            <a:ext cx="915357" cy="310034"/>
          </a:xfrm>
          <a:custGeom>
            <a:avLst/>
            <a:gdLst>
              <a:gd name="connsiteX0" fmla="*/ 0 w 1200150"/>
              <a:gd name="connsiteY0" fmla="*/ 0 h 561975"/>
              <a:gd name="connsiteX1" fmla="*/ 914400 w 1200150"/>
              <a:gd name="connsiteY1" fmla="*/ 295275 h 561975"/>
              <a:gd name="connsiteX2" fmla="*/ 1200150 w 1200150"/>
              <a:gd name="connsiteY2" fmla="*/ 561975 h 561975"/>
            </a:gdLst>
            <a:ahLst/>
            <a:cxnLst>
              <a:cxn ang="0">
                <a:pos x="connsiteX0" y="connsiteY0"/>
              </a:cxn>
              <a:cxn ang="0">
                <a:pos x="connsiteX1" y="connsiteY1"/>
              </a:cxn>
              <a:cxn ang="0">
                <a:pos x="connsiteX2" y="connsiteY2"/>
              </a:cxn>
            </a:cxnLst>
            <a:rect l="l" t="t" r="r" b="b"/>
            <a:pathLst>
              <a:path w="1200150" h="561975">
                <a:moveTo>
                  <a:pt x="0" y="0"/>
                </a:moveTo>
                <a:cubicBezTo>
                  <a:pt x="357187" y="100806"/>
                  <a:pt x="714375" y="201613"/>
                  <a:pt x="914400" y="295275"/>
                </a:cubicBezTo>
                <a:cubicBezTo>
                  <a:pt x="1114425" y="388937"/>
                  <a:pt x="1157287" y="475456"/>
                  <a:pt x="1200150" y="561975"/>
                </a:cubicBezTo>
              </a:path>
            </a:pathLst>
          </a:cu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0" name="Oval 179">
            <a:extLst>
              <a:ext uri="{FF2B5EF4-FFF2-40B4-BE49-F238E27FC236}">
                <a16:creationId xmlns:a16="http://schemas.microsoft.com/office/drawing/2014/main" id="{A40F3028-EC35-43BB-9AAD-6967341CA8FE}"/>
              </a:ext>
              <a:ext uri="{C183D7F6-B498-43B3-948B-1728B52AA6E4}">
                <adec:decorative xmlns:adec="http://schemas.microsoft.com/office/drawing/2017/decorative" val="1"/>
              </a:ext>
            </a:extLst>
          </p:cNvPr>
          <p:cNvSpPr/>
          <p:nvPr/>
        </p:nvSpPr>
        <p:spPr>
          <a:xfrm>
            <a:off x="5310958" y="4187007"/>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1" name="Oval 180">
            <a:extLst>
              <a:ext uri="{FF2B5EF4-FFF2-40B4-BE49-F238E27FC236}">
                <a16:creationId xmlns:a16="http://schemas.microsoft.com/office/drawing/2014/main" id="{857B43DB-4DF7-4FCE-9D14-DF1E894E9B8A}"/>
              </a:ext>
              <a:ext uri="{C183D7F6-B498-43B3-948B-1728B52AA6E4}">
                <adec:decorative xmlns:adec="http://schemas.microsoft.com/office/drawing/2017/decorative" val="1"/>
              </a:ext>
            </a:extLst>
          </p:cNvPr>
          <p:cNvSpPr/>
          <p:nvPr/>
        </p:nvSpPr>
        <p:spPr>
          <a:xfrm>
            <a:off x="5387152" y="4187007"/>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2" name="Oval 181">
            <a:extLst>
              <a:ext uri="{FF2B5EF4-FFF2-40B4-BE49-F238E27FC236}">
                <a16:creationId xmlns:a16="http://schemas.microsoft.com/office/drawing/2014/main" id="{6143C9EA-4185-4C5F-989A-B02EB67C306F}"/>
              </a:ext>
              <a:ext uri="{C183D7F6-B498-43B3-948B-1728B52AA6E4}">
                <adec:decorative xmlns:adec="http://schemas.microsoft.com/office/drawing/2017/decorative" val="1"/>
              </a:ext>
            </a:extLst>
          </p:cNvPr>
          <p:cNvSpPr/>
          <p:nvPr/>
        </p:nvSpPr>
        <p:spPr>
          <a:xfrm>
            <a:off x="5463347" y="4187007"/>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3" name="Oval 182">
            <a:extLst>
              <a:ext uri="{FF2B5EF4-FFF2-40B4-BE49-F238E27FC236}">
                <a16:creationId xmlns:a16="http://schemas.microsoft.com/office/drawing/2014/main" id="{3989E64C-2E6C-4611-807A-874A49A00C26}"/>
              </a:ext>
              <a:ext uri="{C183D7F6-B498-43B3-948B-1728B52AA6E4}">
                <adec:decorative xmlns:adec="http://schemas.microsoft.com/office/drawing/2017/decorative" val="1"/>
              </a:ext>
            </a:extLst>
          </p:cNvPr>
          <p:cNvSpPr/>
          <p:nvPr/>
        </p:nvSpPr>
        <p:spPr>
          <a:xfrm>
            <a:off x="5539541" y="4187007"/>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4" name="Oval 183">
            <a:extLst>
              <a:ext uri="{FF2B5EF4-FFF2-40B4-BE49-F238E27FC236}">
                <a16:creationId xmlns:a16="http://schemas.microsoft.com/office/drawing/2014/main" id="{07482A68-A022-4E2A-AC8B-202D8D22434C}"/>
              </a:ext>
              <a:ext uri="{C183D7F6-B498-43B3-948B-1728B52AA6E4}">
                <adec:decorative xmlns:adec="http://schemas.microsoft.com/office/drawing/2017/decorative" val="1"/>
              </a:ext>
            </a:extLst>
          </p:cNvPr>
          <p:cNvSpPr/>
          <p:nvPr/>
        </p:nvSpPr>
        <p:spPr>
          <a:xfrm>
            <a:off x="5615736" y="4187007"/>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5" name="Oval 184">
            <a:extLst>
              <a:ext uri="{FF2B5EF4-FFF2-40B4-BE49-F238E27FC236}">
                <a16:creationId xmlns:a16="http://schemas.microsoft.com/office/drawing/2014/main" id="{49BC2BB1-8071-4E3D-9255-E90E4C9A74A2}"/>
              </a:ext>
              <a:ext uri="{C183D7F6-B498-43B3-948B-1728B52AA6E4}">
                <adec:decorative xmlns:adec="http://schemas.microsoft.com/office/drawing/2017/decorative" val="1"/>
              </a:ext>
            </a:extLst>
          </p:cNvPr>
          <p:cNvSpPr/>
          <p:nvPr/>
        </p:nvSpPr>
        <p:spPr>
          <a:xfrm>
            <a:off x="5691930" y="4187007"/>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6" name="Oval 185">
            <a:extLst>
              <a:ext uri="{FF2B5EF4-FFF2-40B4-BE49-F238E27FC236}">
                <a16:creationId xmlns:a16="http://schemas.microsoft.com/office/drawing/2014/main" id="{BB00075E-DF41-4406-B99C-C4D27DD54CCF}"/>
              </a:ext>
              <a:ext uri="{C183D7F6-B498-43B3-948B-1728B52AA6E4}">
                <adec:decorative xmlns:adec="http://schemas.microsoft.com/office/drawing/2017/decorative" val="1"/>
              </a:ext>
            </a:extLst>
          </p:cNvPr>
          <p:cNvSpPr/>
          <p:nvPr/>
        </p:nvSpPr>
        <p:spPr>
          <a:xfrm>
            <a:off x="5768126" y="4187007"/>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7" name="Oval 186">
            <a:extLst>
              <a:ext uri="{FF2B5EF4-FFF2-40B4-BE49-F238E27FC236}">
                <a16:creationId xmlns:a16="http://schemas.microsoft.com/office/drawing/2014/main" id="{B5099F52-81B0-4C4D-A170-96A55BB9683C}"/>
              </a:ext>
              <a:ext uri="{C183D7F6-B498-43B3-948B-1728B52AA6E4}">
                <adec:decorative xmlns:adec="http://schemas.microsoft.com/office/drawing/2017/decorative" val="1"/>
              </a:ext>
            </a:extLst>
          </p:cNvPr>
          <p:cNvSpPr/>
          <p:nvPr/>
        </p:nvSpPr>
        <p:spPr>
          <a:xfrm>
            <a:off x="5844319" y="4187007"/>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8" name="Oval 187">
            <a:extLst>
              <a:ext uri="{FF2B5EF4-FFF2-40B4-BE49-F238E27FC236}">
                <a16:creationId xmlns:a16="http://schemas.microsoft.com/office/drawing/2014/main" id="{A0F77AD6-5AAC-4019-BDEA-83D4C3CDAE2A}"/>
              </a:ext>
              <a:ext uri="{C183D7F6-B498-43B3-948B-1728B52AA6E4}">
                <adec:decorative xmlns:adec="http://schemas.microsoft.com/office/drawing/2017/decorative" val="1"/>
              </a:ext>
            </a:extLst>
          </p:cNvPr>
          <p:cNvSpPr/>
          <p:nvPr/>
        </p:nvSpPr>
        <p:spPr>
          <a:xfrm>
            <a:off x="5920514" y="4187007"/>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89" name="Oval 188">
            <a:extLst>
              <a:ext uri="{FF2B5EF4-FFF2-40B4-BE49-F238E27FC236}">
                <a16:creationId xmlns:a16="http://schemas.microsoft.com/office/drawing/2014/main" id="{FFA356BE-E5D5-4D03-9671-C892D64C20A4}"/>
              </a:ext>
              <a:ext uri="{C183D7F6-B498-43B3-948B-1728B52AA6E4}">
                <adec:decorative xmlns:adec="http://schemas.microsoft.com/office/drawing/2017/decorative" val="1"/>
              </a:ext>
            </a:extLst>
          </p:cNvPr>
          <p:cNvSpPr/>
          <p:nvPr/>
        </p:nvSpPr>
        <p:spPr>
          <a:xfrm>
            <a:off x="5348619" y="412482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0" name="Oval 189">
            <a:extLst>
              <a:ext uri="{FF2B5EF4-FFF2-40B4-BE49-F238E27FC236}">
                <a16:creationId xmlns:a16="http://schemas.microsoft.com/office/drawing/2014/main" id="{8C126782-8332-465C-9161-D1E1684A97C0}"/>
              </a:ext>
              <a:ext uri="{C183D7F6-B498-43B3-948B-1728B52AA6E4}">
                <adec:decorative xmlns:adec="http://schemas.microsoft.com/office/drawing/2017/decorative" val="1"/>
              </a:ext>
            </a:extLst>
          </p:cNvPr>
          <p:cNvSpPr/>
          <p:nvPr/>
        </p:nvSpPr>
        <p:spPr>
          <a:xfrm>
            <a:off x="5424813" y="412482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1" name="Oval 190">
            <a:extLst>
              <a:ext uri="{FF2B5EF4-FFF2-40B4-BE49-F238E27FC236}">
                <a16:creationId xmlns:a16="http://schemas.microsoft.com/office/drawing/2014/main" id="{FCF55B56-BAC6-4B6D-919C-9C24394D58CB}"/>
              </a:ext>
              <a:ext uri="{C183D7F6-B498-43B3-948B-1728B52AA6E4}">
                <adec:decorative xmlns:adec="http://schemas.microsoft.com/office/drawing/2017/decorative" val="1"/>
              </a:ext>
            </a:extLst>
          </p:cNvPr>
          <p:cNvSpPr/>
          <p:nvPr/>
        </p:nvSpPr>
        <p:spPr>
          <a:xfrm>
            <a:off x="5501008" y="412482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2" name="Oval 191">
            <a:extLst>
              <a:ext uri="{FF2B5EF4-FFF2-40B4-BE49-F238E27FC236}">
                <a16:creationId xmlns:a16="http://schemas.microsoft.com/office/drawing/2014/main" id="{E137A3AA-5B7D-4323-926A-F77EBB6E6193}"/>
              </a:ext>
              <a:ext uri="{C183D7F6-B498-43B3-948B-1728B52AA6E4}">
                <adec:decorative xmlns:adec="http://schemas.microsoft.com/office/drawing/2017/decorative" val="1"/>
              </a:ext>
            </a:extLst>
          </p:cNvPr>
          <p:cNvSpPr/>
          <p:nvPr/>
        </p:nvSpPr>
        <p:spPr>
          <a:xfrm>
            <a:off x="5577202" y="412482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3" name="Oval 192">
            <a:extLst>
              <a:ext uri="{FF2B5EF4-FFF2-40B4-BE49-F238E27FC236}">
                <a16:creationId xmlns:a16="http://schemas.microsoft.com/office/drawing/2014/main" id="{51BE5DB7-8CAE-4660-97F8-932945584ABB}"/>
              </a:ext>
              <a:ext uri="{C183D7F6-B498-43B3-948B-1728B52AA6E4}">
                <adec:decorative xmlns:adec="http://schemas.microsoft.com/office/drawing/2017/decorative" val="1"/>
              </a:ext>
            </a:extLst>
          </p:cNvPr>
          <p:cNvSpPr/>
          <p:nvPr/>
        </p:nvSpPr>
        <p:spPr>
          <a:xfrm>
            <a:off x="5653398" y="412482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4" name="Oval 193">
            <a:extLst>
              <a:ext uri="{FF2B5EF4-FFF2-40B4-BE49-F238E27FC236}">
                <a16:creationId xmlns:a16="http://schemas.microsoft.com/office/drawing/2014/main" id="{9A803971-7107-4F3C-B133-06F88B0901D6}"/>
              </a:ext>
              <a:ext uri="{C183D7F6-B498-43B3-948B-1728B52AA6E4}">
                <adec:decorative xmlns:adec="http://schemas.microsoft.com/office/drawing/2017/decorative" val="1"/>
              </a:ext>
            </a:extLst>
          </p:cNvPr>
          <p:cNvSpPr/>
          <p:nvPr/>
        </p:nvSpPr>
        <p:spPr>
          <a:xfrm>
            <a:off x="5729591" y="412482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5" name="Oval 194">
            <a:extLst>
              <a:ext uri="{FF2B5EF4-FFF2-40B4-BE49-F238E27FC236}">
                <a16:creationId xmlns:a16="http://schemas.microsoft.com/office/drawing/2014/main" id="{69013A24-4B9A-4F79-B433-EBF3BC4B8938}"/>
              </a:ext>
              <a:ext uri="{C183D7F6-B498-43B3-948B-1728B52AA6E4}">
                <adec:decorative xmlns:adec="http://schemas.microsoft.com/office/drawing/2017/decorative" val="1"/>
              </a:ext>
            </a:extLst>
          </p:cNvPr>
          <p:cNvSpPr/>
          <p:nvPr/>
        </p:nvSpPr>
        <p:spPr>
          <a:xfrm>
            <a:off x="5805786" y="412482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6" name="Oval 195">
            <a:extLst>
              <a:ext uri="{FF2B5EF4-FFF2-40B4-BE49-F238E27FC236}">
                <a16:creationId xmlns:a16="http://schemas.microsoft.com/office/drawing/2014/main" id="{61B8CD6B-C5F4-4CE0-8092-AD29BBFCC858}"/>
              </a:ext>
              <a:ext uri="{C183D7F6-B498-43B3-948B-1728B52AA6E4}">
                <adec:decorative xmlns:adec="http://schemas.microsoft.com/office/drawing/2017/decorative" val="1"/>
              </a:ext>
            </a:extLst>
          </p:cNvPr>
          <p:cNvSpPr/>
          <p:nvPr/>
        </p:nvSpPr>
        <p:spPr>
          <a:xfrm>
            <a:off x="5881980" y="412482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7" name="Oval 196">
            <a:extLst>
              <a:ext uri="{FF2B5EF4-FFF2-40B4-BE49-F238E27FC236}">
                <a16:creationId xmlns:a16="http://schemas.microsoft.com/office/drawing/2014/main" id="{878FE9BA-B3AB-4B6F-AFDE-807487F7B74F}"/>
              </a:ext>
              <a:ext uri="{C183D7F6-B498-43B3-948B-1728B52AA6E4}">
                <adec:decorative xmlns:adec="http://schemas.microsoft.com/office/drawing/2017/decorative" val="1"/>
              </a:ext>
            </a:extLst>
          </p:cNvPr>
          <p:cNvSpPr/>
          <p:nvPr/>
        </p:nvSpPr>
        <p:spPr>
          <a:xfrm>
            <a:off x="5539541" y="406089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8" name="Oval 197">
            <a:extLst>
              <a:ext uri="{FF2B5EF4-FFF2-40B4-BE49-F238E27FC236}">
                <a16:creationId xmlns:a16="http://schemas.microsoft.com/office/drawing/2014/main" id="{535D3A2E-6831-4A9F-9DF0-78BB1BB4E5CD}"/>
              </a:ext>
              <a:ext uri="{C183D7F6-B498-43B3-948B-1728B52AA6E4}">
                <adec:decorative xmlns:adec="http://schemas.microsoft.com/office/drawing/2017/decorative" val="1"/>
              </a:ext>
            </a:extLst>
          </p:cNvPr>
          <p:cNvSpPr/>
          <p:nvPr/>
        </p:nvSpPr>
        <p:spPr>
          <a:xfrm>
            <a:off x="5615736" y="406089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199" name="Oval 198">
            <a:extLst>
              <a:ext uri="{FF2B5EF4-FFF2-40B4-BE49-F238E27FC236}">
                <a16:creationId xmlns:a16="http://schemas.microsoft.com/office/drawing/2014/main" id="{FC85BA2D-B898-4F55-8803-9265F61E9653}"/>
              </a:ext>
              <a:ext uri="{C183D7F6-B498-43B3-948B-1728B52AA6E4}">
                <adec:decorative xmlns:adec="http://schemas.microsoft.com/office/drawing/2017/decorative" val="1"/>
              </a:ext>
            </a:extLst>
          </p:cNvPr>
          <p:cNvSpPr/>
          <p:nvPr/>
        </p:nvSpPr>
        <p:spPr>
          <a:xfrm>
            <a:off x="5691930" y="406089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0" name="Oval 199">
            <a:extLst>
              <a:ext uri="{FF2B5EF4-FFF2-40B4-BE49-F238E27FC236}">
                <a16:creationId xmlns:a16="http://schemas.microsoft.com/office/drawing/2014/main" id="{16F14B64-191D-4E0F-871F-FC2468637914}"/>
              </a:ext>
              <a:ext uri="{C183D7F6-B498-43B3-948B-1728B52AA6E4}">
                <adec:decorative xmlns:adec="http://schemas.microsoft.com/office/drawing/2017/decorative" val="1"/>
              </a:ext>
            </a:extLst>
          </p:cNvPr>
          <p:cNvSpPr/>
          <p:nvPr/>
        </p:nvSpPr>
        <p:spPr>
          <a:xfrm>
            <a:off x="5768126" y="406089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1" name="Oval 200">
            <a:extLst>
              <a:ext uri="{FF2B5EF4-FFF2-40B4-BE49-F238E27FC236}">
                <a16:creationId xmlns:a16="http://schemas.microsoft.com/office/drawing/2014/main" id="{740E0B08-485C-4FD9-ABF6-C516AD76F472}"/>
              </a:ext>
              <a:ext uri="{C183D7F6-B498-43B3-948B-1728B52AA6E4}">
                <adec:decorative xmlns:adec="http://schemas.microsoft.com/office/drawing/2017/decorative" val="1"/>
              </a:ext>
            </a:extLst>
          </p:cNvPr>
          <p:cNvSpPr/>
          <p:nvPr/>
        </p:nvSpPr>
        <p:spPr>
          <a:xfrm>
            <a:off x="5844319" y="4060896"/>
            <a:ext cx="75670" cy="7567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2" name="Oval 201">
            <a:extLst>
              <a:ext uri="{FF2B5EF4-FFF2-40B4-BE49-F238E27FC236}">
                <a16:creationId xmlns:a16="http://schemas.microsoft.com/office/drawing/2014/main" id="{37CA0BBE-1BCB-4F49-89D6-9D63A38F8C80}"/>
              </a:ext>
              <a:ext uri="{C183D7F6-B498-43B3-948B-1728B52AA6E4}">
                <adec:decorative xmlns:adec="http://schemas.microsoft.com/office/drawing/2017/decorative" val="1"/>
              </a:ext>
            </a:extLst>
          </p:cNvPr>
          <p:cNvSpPr/>
          <p:nvPr/>
        </p:nvSpPr>
        <p:spPr>
          <a:xfrm>
            <a:off x="5576326" y="3997838"/>
            <a:ext cx="75670" cy="7567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3" name="Oval 202">
            <a:extLst>
              <a:ext uri="{FF2B5EF4-FFF2-40B4-BE49-F238E27FC236}">
                <a16:creationId xmlns:a16="http://schemas.microsoft.com/office/drawing/2014/main" id="{20B41215-9990-4B2C-B955-BD7215D167FE}"/>
              </a:ext>
              <a:ext uri="{C183D7F6-B498-43B3-948B-1728B52AA6E4}">
                <adec:decorative xmlns:adec="http://schemas.microsoft.com/office/drawing/2017/decorative" val="1"/>
              </a:ext>
            </a:extLst>
          </p:cNvPr>
          <p:cNvSpPr/>
          <p:nvPr/>
        </p:nvSpPr>
        <p:spPr>
          <a:xfrm>
            <a:off x="5652520" y="3997838"/>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4" name="Oval 203">
            <a:extLst>
              <a:ext uri="{FF2B5EF4-FFF2-40B4-BE49-F238E27FC236}">
                <a16:creationId xmlns:a16="http://schemas.microsoft.com/office/drawing/2014/main" id="{932EC9F1-83A0-4218-BE26-F0054662CE92}"/>
              </a:ext>
              <a:ext uri="{C183D7F6-B498-43B3-948B-1728B52AA6E4}">
                <adec:decorative xmlns:adec="http://schemas.microsoft.com/office/drawing/2017/decorative" val="1"/>
              </a:ext>
            </a:extLst>
          </p:cNvPr>
          <p:cNvSpPr/>
          <p:nvPr/>
        </p:nvSpPr>
        <p:spPr>
          <a:xfrm>
            <a:off x="5728714" y="3997838"/>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5" name="Oval 204">
            <a:extLst>
              <a:ext uri="{FF2B5EF4-FFF2-40B4-BE49-F238E27FC236}">
                <a16:creationId xmlns:a16="http://schemas.microsoft.com/office/drawing/2014/main" id="{FCCF811D-EFC7-468A-9756-FDEE88504A55}"/>
              </a:ext>
              <a:ext uri="{C183D7F6-B498-43B3-948B-1728B52AA6E4}">
                <adec:decorative xmlns:adec="http://schemas.microsoft.com/office/drawing/2017/decorative" val="1"/>
              </a:ext>
            </a:extLst>
          </p:cNvPr>
          <p:cNvSpPr/>
          <p:nvPr/>
        </p:nvSpPr>
        <p:spPr>
          <a:xfrm>
            <a:off x="5804908" y="3997838"/>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6" name="Oval 205">
            <a:extLst>
              <a:ext uri="{FF2B5EF4-FFF2-40B4-BE49-F238E27FC236}">
                <a16:creationId xmlns:a16="http://schemas.microsoft.com/office/drawing/2014/main" id="{CFD8D3DB-3F55-4C59-8AF9-56C49ACA30D9}"/>
              </a:ext>
              <a:ext uri="{C183D7F6-B498-43B3-948B-1728B52AA6E4}">
                <adec:decorative xmlns:adec="http://schemas.microsoft.com/office/drawing/2017/decorative" val="1"/>
              </a:ext>
            </a:extLst>
          </p:cNvPr>
          <p:cNvSpPr/>
          <p:nvPr/>
        </p:nvSpPr>
        <p:spPr>
          <a:xfrm>
            <a:off x="5615736" y="3932155"/>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7" name="Oval 206">
            <a:extLst>
              <a:ext uri="{FF2B5EF4-FFF2-40B4-BE49-F238E27FC236}">
                <a16:creationId xmlns:a16="http://schemas.microsoft.com/office/drawing/2014/main" id="{8FF823D4-F908-4960-9230-53D449CB8452}"/>
              </a:ext>
              <a:ext uri="{C183D7F6-B498-43B3-948B-1728B52AA6E4}">
                <adec:decorative xmlns:adec="http://schemas.microsoft.com/office/drawing/2017/decorative" val="1"/>
              </a:ext>
            </a:extLst>
          </p:cNvPr>
          <p:cNvSpPr/>
          <p:nvPr/>
        </p:nvSpPr>
        <p:spPr>
          <a:xfrm>
            <a:off x="5691930" y="3932155"/>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8" name="Oval 207">
            <a:extLst>
              <a:ext uri="{FF2B5EF4-FFF2-40B4-BE49-F238E27FC236}">
                <a16:creationId xmlns:a16="http://schemas.microsoft.com/office/drawing/2014/main" id="{933381E9-0105-4171-A8A0-AC0F2C3E8791}"/>
              </a:ext>
              <a:ext uri="{C183D7F6-B498-43B3-948B-1728B52AA6E4}">
                <adec:decorative xmlns:adec="http://schemas.microsoft.com/office/drawing/2017/decorative" val="1"/>
              </a:ext>
            </a:extLst>
          </p:cNvPr>
          <p:cNvSpPr/>
          <p:nvPr/>
        </p:nvSpPr>
        <p:spPr>
          <a:xfrm>
            <a:off x="5768125" y="3932155"/>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09" name="Oval 208">
            <a:extLst>
              <a:ext uri="{FF2B5EF4-FFF2-40B4-BE49-F238E27FC236}">
                <a16:creationId xmlns:a16="http://schemas.microsoft.com/office/drawing/2014/main" id="{A4FA76BF-B5A5-4EF2-B527-740C34A5DD8D}"/>
              </a:ext>
              <a:ext uri="{C183D7F6-B498-43B3-948B-1728B52AA6E4}">
                <adec:decorative xmlns:adec="http://schemas.microsoft.com/office/drawing/2017/decorative" val="1"/>
              </a:ext>
            </a:extLst>
          </p:cNvPr>
          <p:cNvSpPr/>
          <p:nvPr/>
        </p:nvSpPr>
        <p:spPr>
          <a:xfrm>
            <a:off x="5881335" y="3997838"/>
            <a:ext cx="75670" cy="7567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10" name="Freeform: Shape 209">
            <a:extLst>
              <a:ext uri="{FF2B5EF4-FFF2-40B4-BE49-F238E27FC236}">
                <a16:creationId xmlns:a16="http://schemas.microsoft.com/office/drawing/2014/main" id="{CCEC6A2D-15D4-49A5-90DE-606B8DF9FE21}"/>
              </a:ext>
              <a:ext uri="{C183D7F6-B498-43B3-948B-1728B52AA6E4}">
                <adec:decorative xmlns:adec="http://schemas.microsoft.com/office/drawing/2017/decorative" val="1"/>
              </a:ext>
            </a:extLst>
          </p:cNvPr>
          <p:cNvSpPr/>
          <p:nvPr/>
        </p:nvSpPr>
        <p:spPr>
          <a:xfrm rot="10800000" flipV="1">
            <a:off x="5294479" y="3522531"/>
            <a:ext cx="716801" cy="756693"/>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39" name="Rectangle 238">
            <a:extLst>
              <a:ext uri="{FF2B5EF4-FFF2-40B4-BE49-F238E27FC236}">
                <a16:creationId xmlns:a16="http://schemas.microsoft.com/office/drawing/2014/main" id="{BC3A2942-5BF3-4B3B-92E9-AB4926576F21}"/>
              </a:ext>
              <a:ext uri="{C183D7F6-B498-43B3-948B-1728B52AA6E4}">
                <adec:decorative xmlns:adec="http://schemas.microsoft.com/office/drawing/2017/decorative" val="1"/>
              </a:ext>
            </a:extLst>
          </p:cNvPr>
          <p:cNvSpPr/>
          <p:nvPr/>
        </p:nvSpPr>
        <p:spPr>
          <a:xfrm>
            <a:off x="5164011" y="3555552"/>
            <a:ext cx="319231" cy="319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sp>
        <p:nvSpPr>
          <p:cNvPr id="221" name="Rectangle 220">
            <a:extLst>
              <a:ext uri="{FF2B5EF4-FFF2-40B4-BE49-F238E27FC236}">
                <a16:creationId xmlns:a16="http://schemas.microsoft.com/office/drawing/2014/main" id="{5311C993-8802-417E-B662-16C9324A5E4B}"/>
              </a:ext>
              <a:ext uri="{C183D7F6-B498-43B3-948B-1728B52AA6E4}">
                <adec:decorative xmlns:adec="http://schemas.microsoft.com/office/drawing/2017/decorative" val="1"/>
              </a:ext>
            </a:extLst>
          </p:cNvPr>
          <p:cNvSpPr/>
          <p:nvPr/>
        </p:nvSpPr>
        <p:spPr>
          <a:xfrm>
            <a:off x="8800185" y="3654023"/>
            <a:ext cx="204938" cy="1996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grpSp>
        <p:nvGrpSpPr>
          <p:cNvPr id="16" name="Group 15">
            <a:extLst>
              <a:ext uri="{FF2B5EF4-FFF2-40B4-BE49-F238E27FC236}">
                <a16:creationId xmlns:a16="http://schemas.microsoft.com/office/drawing/2014/main" id="{C7A33C70-DA7E-4CD2-84C9-BC87FC54352E}"/>
              </a:ext>
              <a:ext uri="{C183D7F6-B498-43B3-948B-1728B52AA6E4}">
                <adec:decorative xmlns:adec="http://schemas.microsoft.com/office/drawing/2017/decorative" val="1"/>
              </a:ext>
            </a:extLst>
          </p:cNvPr>
          <p:cNvGrpSpPr/>
          <p:nvPr/>
        </p:nvGrpSpPr>
        <p:grpSpPr>
          <a:xfrm>
            <a:off x="9027740" y="3826270"/>
            <a:ext cx="653618" cy="176625"/>
            <a:chOff x="9251754" y="4213220"/>
            <a:chExt cx="653618" cy="176625"/>
          </a:xfrm>
        </p:grpSpPr>
        <p:pic>
          <p:nvPicPr>
            <p:cNvPr id="223" name="Picture 222">
              <a:extLst>
                <a:ext uri="{FF2B5EF4-FFF2-40B4-BE49-F238E27FC236}">
                  <a16:creationId xmlns:a16="http://schemas.microsoft.com/office/drawing/2014/main" id="{6131B85E-7BDA-4F26-B468-A3A852D9515C}"/>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83834" y="4213220"/>
              <a:ext cx="221538" cy="176625"/>
            </a:xfrm>
            <a:prstGeom prst="rect">
              <a:avLst/>
            </a:prstGeom>
          </p:spPr>
        </p:pic>
        <p:cxnSp>
          <p:nvCxnSpPr>
            <p:cNvPr id="224" name="Straight Arrow Connector 223">
              <a:extLst>
                <a:ext uri="{FF2B5EF4-FFF2-40B4-BE49-F238E27FC236}">
                  <a16:creationId xmlns:a16="http://schemas.microsoft.com/office/drawing/2014/main" id="{66A5B0C1-AD44-47DE-822D-F85682FA5B12}"/>
                </a:ext>
                <a:ext uri="{C183D7F6-B498-43B3-948B-1728B52AA6E4}">
                  <adec:decorative xmlns:adec="http://schemas.microsoft.com/office/drawing/2017/decorative" val="1"/>
                </a:ext>
              </a:extLst>
            </p:cNvPr>
            <p:cNvCxnSpPr>
              <a:cxnSpLocks/>
            </p:cNvCxnSpPr>
            <p:nvPr/>
          </p:nvCxnSpPr>
          <p:spPr>
            <a:xfrm>
              <a:off x="9251754" y="4301532"/>
              <a:ext cx="441644" cy="0"/>
            </a:xfrm>
            <a:prstGeom prst="straightConnector1">
              <a:avLst/>
            </a:prstGeom>
            <a:ln w="57150">
              <a:solidFill>
                <a:srgbClr val="A8A9AD"/>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7" name="backup">
            <a:extLst>
              <a:ext uri="{FF2B5EF4-FFF2-40B4-BE49-F238E27FC236}">
                <a16:creationId xmlns:a16="http://schemas.microsoft.com/office/drawing/2014/main" id="{03F72640-443A-45AE-AE5B-65106F1EBB1F}"/>
              </a:ext>
              <a:ext uri="{C183D7F6-B498-43B3-948B-1728B52AA6E4}">
                <adec:decorative xmlns:adec="http://schemas.microsoft.com/office/drawing/2017/decorative" val="1"/>
              </a:ext>
            </a:extLst>
          </p:cNvPr>
          <p:cNvGrpSpPr/>
          <p:nvPr/>
        </p:nvGrpSpPr>
        <p:grpSpPr>
          <a:xfrm>
            <a:off x="4407308" y="2281062"/>
            <a:ext cx="302511" cy="302507"/>
            <a:chOff x="11091691" y="3124201"/>
            <a:chExt cx="341820" cy="341816"/>
          </a:xfrm>
        </p:grpSpPr>
        <p:sp>
          <p:nvSpPr>
            <p:cNvPr id="128" name="Freeform: Shape 127">
              <a:extLst>
                <a:ext uri="{FF2B5EF4-FFF2-40B4-BE49-F238E27FC236}">
                  <a16:creationId xmlns:a16="http://schemas.microsoft.com/office/drawing/2014/main" id="{ABA29BE1-1E19-4CF3-B7EA-3C3AD89B34C5}"/>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29" name="Freeform: Shape 128">
              <a:extLst>
                <a:ext uri="{FF2B5EF4-FFF2-40B4-BE49-F238E27FC236}">
                  <a16:creationId xmlns:a16="http://schemas.microsoft.com/office/drawing/2014/main" id="{9F045D47-A71B-4BAE-A042-15BE2D7ED586}"/>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30" name="Freeform: Shape 129">
              <a:extLst>
                <a:ext uri="{FF2B5EF4-FFF2-40B4-BE49-F238E27FC236}">
                  <a16:creationId xmlns:a16="http://schemas.microsoft.com/office/drawing/2014/main" id="{3CAC613A-381A-4B5D-9E5F-E2F21A9442B7}"/>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31" name="Freeform: Shape 130">
              <a:extLst>
                <a:ext uri="{FF2B5EF4-FFF2-40B4-BE49-F238E27FC236}">
                  <a16:creationId xmlns:a16="http://schemas.microsoft.com/office/drawing/2014/main" id="{A5166872-4FEF-4921-8421-19AC78A9767E}"/>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39" name="Freeform: Shape 138">
              <a:extLst>
                <a:ext uri="{FF2B5EF4-FFF2-40B4-BE49-F238E27FC236}">
                  <a16:creationId xmlns:a16="http://schemas.microsoft.com/office/drawing/2014/main" id="{42FFC54C-D6D5-4633-9639-DE0FED7DAC02}"/>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40" name="Freeform: Shape 139">
              <a:extLst>
                <a:ext uri="{FF2B5EF4-FFF2-40B4-BE49-F238E27FC236}">
                  <a16:creationId xmlns:a16="http://schemas.microsoft.com/office/drawing/2014/main" id="{205DD828-724F-4F65-B608-70C5F030B8F7}"/>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41" name="Freeform: Shape 140">
              <a:extLst>
                <a:ext uri="{FF2B5EF4-FFF2-40B4-BE49-F238E27FC236}">
                  <a16:creationId xmlns:a16="http://schemas.microsoft.com/office/drawing/2014/main" id="{D6A8AA35-32DF-4B0F-A490-7E019FEC5802}"/>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42" name="Freeform: Shape 141">
              <a:extLst>
                <a:ext uri="{FF2B5EF4-FFF2-40B4-BE49-F238E27FC236}">
                  <a16:creationId xmlns:a16="http://schemas.microsoft.com/office/drawing/2014/main" id="{3952C970-7951-488F-86FD-A1F239A63114}"/>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grpSp>
      <p:grpSp>
        <p:nvGrpSpPr>
          <p:cNvPr id="143" name="backup">
            <a:extLst>
              <a:ext uri="{FF2B5EF4-FFF2-40B4-BE49-F238E27FC236}">
                <a16:creationId xmlns:a16="http://schemas.microsoft.com/office/drawing/2014/main" id="{5DA49D8E-F277-404B-8696-10BBC044AAC1}"/>
              </a:ext>
              <a:ext uri="{C183D7F6-B498-43B3-948B-1728B52AA6E4}">
                <adec:decorative xmlns:adec="http://schemas.microsoft.com/office/drawing/2017/decorative" val="1"/>
              </a:ext>
            </a:extLst>
          </p:cNvPr>
          <p:cNvGrpSpPr/>
          <p:nvPr/>
        </p:nvGrpSpPr>
        <p:grpSpPr>
          <a:xfrm>
            <a:off x="4777700" y="2281062"/>
            <a:ext cx="302511" cy="302507"/>
            <a:chOff x="11091691" y="3124201"/>
            <a:chExt cx="341820" cy="341816"/>
          </a:xfrm>
        </p:grpSpPr>
        <p:sp>
          <p:nvSpPr>
            <p:cNvPr id="144" name="Freeform: Shape 143">
              <a:extLst>
                <a:ext uri="{FF2B5EF4-FFF2-40B4-BE49-F238E27FC236}">
                  <a16:creationId xmlns:a16="http://schemas.microsoft.com/office/drawing/2014/main" id="{BEADA977-A4C3-49CC-9DCA-1A56A03946E0}"/>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45" name="Freeform: Shape 144">
              <a:extLst>
                <a:ext uri="{FF2B5EF4-FFF2-40B4-BE49-F238E27FC236}">
                  <a16:creationId xmlns:a16="http://schemas.microsoft.com/office/drawing/2014/main" id="{4AF59B57-D273-4498-951B-8873072354A7}"/>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46" name="Freeform: Shape 145">
              <a:extLst>
                <a:ext uri="{FF2B5EF4-FFF2-40B4-BE49-F238E27FC236}">
                  <a16:creationId xmlns:a16="http://schemas.microsoft.com/office/drawing/2014/main" id="{DBDD461C-3764-4407-A2B0-F4C5C644AEB9}"/>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47" name="Freeform: Shape 146">
              <a:extLst>
                <a:ext uri="{FF2B5EF4-FFF2-40B4-BE49-F238E27FC236}">
                  <a16:creationId xmlns:a16="http://schemas.microsoft.com/office/drawing/2014/main" id="{1DCA8A91-99B8-4084-A3FD-D74BD7B72EA7}"/>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48" name="Freeform: Shape 147">
              <a:extLst>
                <a:ext uri="{FF2B5EF4-FFF2-40B4-BE49-F238E27FC236}">
                  <a16:creationId xmlns:a16="http://schemas.microsoft.com/office/drawing/2014/main" id="{C5C4D984-9E00-49CB-B3C5-AD090DDDFA2F}"/>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49" name="Freeform: Shape 148">
              <a:extLst>
                <a:ext uri="{FF2B5EF4-FFF2-40B4-BE49-F238E27FC236}">
                  <a16:creationId xmlns:a16="http://schemas.microsoft.com/office/drawing/2014/main" id="{D45D5D73-735B-42C0-BC68-E0BC7E73B679}"/>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50" name="Freeform: Shape 149">
              <a:extLst>
                <a:ext uri="{FF2B5EF4-FFF2-40B4-BE49-F238E27FC236}">
                  <a16:creationId xmlns:a16="http://schemas.microsoft.com/office/drawing/2014/main" id="{71171152-DB27-44DA-B29C-6E92476F9483}"/>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51" name="Freeform: Shape 150">
              <a:extLst>
                <a:ext uri="{FF2B5EF4-FFF2-40B4-BE49-F238E27FC236}">
                  <a16:creationId xmlns:a16="http://schemas.microsoft.com/office/drawing/2014/main" id="{918C2F46-0607-4F92-86AF-12FEC91DA301}"/>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grpSp>
      <p:grpSp>
        <p:nvGrpSpPr>
          <p:cNvPr id="152" name="backup">
            <a:extLst>
              <a:ext uri="{FF2B5EF4-FFF2-40B4-BE49-F238E27FC236}">
                <a16:creationId xmlns:a16="http://schemas.microsoft.com/office/drawing/2014/main" id="{220658E9-6F27-488A-9DB9-EEFA62D498F6}"/>
              </a:ext>
              <a:ext uri="{C183D7F6-B498-43B3-948B-1728B52AA6E4}">
                <adec:decorative xmlns:adec="http://schemas.microsoft.com/office/drawing/2017/decorative" val="1"/>
              </a:ext>
            </a:extLst>
          </p:cNvPr>
          <p:cNvGrpSpPr/>
          <p:nvPr/>
        </p:nvGrpSpPr>
        <p:grpSpPr>
          <a:xfrm>
            <a:off x="5148093" y="2281062"/>
            <a:ext cx="302511" cy="302507"/>
            <a:chOff x="11091691" y="3124201"/>
            <a:chExt cx="341820" cy="341816"/>
          </a:xfrm>
        </p:grpSpPr>
        <p:sp>
          <p:nvSpPr>
            <p:cNvPr id="153" name="Freeform: Shape 152">
              <a:extLst>
                <a:ext uri="{FF2B5EF4-FFF2-40B4-BE49-F238E27FC236}">
                  <a16:creationId xmlns:a16="http://schemas.microsoft.com/office/drawing/2014/main" id="{C2B3D62D-062D-4D5A-B770-BAD30A307E8F}"/>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54" name="Freeform: Shape 153">
              <a:extLst>
                <a:ext uri="{FF2B5EF4-FFF2-40B4-BE49-F238E27FC236}">
                  <a16:creationId xmlns:a16="http://schemas.microsoft.com/office/drawing/2014/main" id="{59F50491-813E-4B65-B9D5-1EE1E669F032}"/>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55" name="Freeform: Shape 154">
              <a:extLst>
                <a:ext uri="{FF2B5EF4-FFF2-40B4-BE49-F238E27FC236}">
                  <a16:creationId xmlns:a16="http://schemas.microsoft.com/office/drawing/2014/main" id="{4D8C057B-B8E7-4762-9BD7-243D72C9668D}"/>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56" name="Freeform: Shape 155">
              <a:extLst>
                <a:ext uri="{FF2B5EF4-FFF2-40B4-BE49-F238E27FC236}">
                  <a16:creationId xmlns:a16="http://schemas.microsoft.com/office/drawing/2014/main" id="{8F71CB44-9F4B-4DA3-9CCF-B0D66AB1F3AF}"/>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57" name="Freeform: Shape 156">
              <a:extLst>
                <a:ext uri="{FF2B5EF4-FFF2-40B4-BE49-F238E27FC236}">
                  <a16:creationId xmlns:a16="http://schemas.microsoft.com/office/drawing/2014/main" id="{2954333B-E32F-4F9E-A808-164AFCCA569E}"/>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58" name="Freeform: Shape 157">
              <a:extLst>
                <a:ext uri="{FF2B5EF4-FFF2-40B4-BE49-F238E27FC236}">
                  <a16:creationId xmlns:a16="http://schemas.microsoft.com/office/drawing/2014/main" id="{75F6C912-36E0-4AE3-A88C-10A10A7D58B8}"/>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59" name="Freeform: Shape 158">
              <a:extLst>
                <a:ext uri="{FF2B5EF4-FFF2-40B4-BE49-F238E27FC236}">
                  <a16:creationId xmlns:a16="http://schemas.microsoft.com/office/drawing/2014/main" id="{1355B4F5-F32A-4548-96FA-36535D32163E}"/>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sp>
          <p:nvSpPr>
            <p:cNvPr id="160" name="Freeform: Shape 159">
              <a:extLst>
                <a:ext uri="{FF2B5EF4-FFF2-40B4-BE49-F238E27FC236}">
                  <a16:creationId xmlns:a16="http://schemas.microsoft.com/office/drawing/2014/main" id="{3FA8B67C-A44C-4CE4-8B9D-4C59CA1AC870}"/>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defTabSz="1097240"/>
              <a:endParaRPr lang="en-US" sz="2118">
                <a:solidFill>
                  <a:srgbClr val="1A1A1A"/>
                </a:solidFill>
                <a:latin typeface="Segoe UI"/>
              </a:endParaRPr>
            </a:p>
          </p:txBody>
        </p:sp>
      </p:grpSp>
      <p:pic>
        <p:nvPicPr>
          <p:cNvPr id="9" name="Picture 8">
            <a:extLst>
              <a:ext uri="{FF2B5EF4-FFF2-40B4-BE49-F238E27FC236}">
                <a16:creationId xmlns:a16="http://schemas.microsoft.com/office/drawing/2014/main" id="{198D919F-26AA-4CFD-A6F1-3D4099D2DEB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77301" y="3463891"/>
            <a:ext cx="393960" cy="393960"/>
          </a:xfrm>
          <a:prstGeom prst="rect">
            <a:avLst/>
          </a:prstGeom>
        </p:spPr>
      </p:pic>
      <p:grpSp>
        <p:nvGrpSpPr>
          <p:cNvPr id="14" name="Group 13">
            <a:extLst>
              <a:ext uri="{FF2B5EF4-FFF2-40B4-BE49-F238E27FC236}">
                <a16:creationId xmlns:a16="http://schemas.microsoft.com/office/drawing/2014/main" id="{2C094CD9-73A7-4B67-9AA3-058BEAF547A3}"/>
              </a:ext>
              <a:ext uri="{C183D7F6-B498-43B3-948B-1728B52AA6E4}">
                <adec:decorative xmlns:adec="http://schemas.microsoft.com/office/drawing/2017/decorative" val="1"/>
              </a:ext>
            </a:extLst>
          </p:cNvPr>
          <p:cNvGrpSpPr/>
          <p:nvPr/>
        </p:nvGrpSpPr>
        <p:grpSpPr>
          <a:xfrm>
            <a:off x="6947235" y="3437714"/>
            <a:ext cx="935349" cy="849131"/>
            <a:chOff x="7317751" y="3775085"/>
            <a:chExt cx="935349" cy="849131"/>
          </a:xfrm>
        </p:grpSpPr>
        <p:grpSp>
          <p:nvGrpSpPr>
            <p:cNvPr id="165" name="Group 164">
              <a:extLst>
                <a:ext uri="{FF2B5EF4-FFF2-40B4-BE49-F238E27FC236}">
                  <a16:creationId xmlns:a16="http://schemas.microsoft.com/office/drawing/2014/main" id="{9CEFCAC8-1E03-46A0-B632-34BF64C2FDFC}"/>
                </a:ext>
                <a:ext uri="{C183D7F6-B498-43B3-948B-1728B52AA6E4}">
                  <adec:decorative xmlns:adec="http://schemas.microsoft.com/office/drawing/2017/decorative" val="1"/>
                </a:ext>
              </a:extLst>
            </p:cNvPr>
            <p:cNvGrpSpPr/>
            <p:nvPr/>
          </p:nvGrpSpPr>
          <p:grpSpPr>
            <a:xfrm>
              <a:off x="7587834" y="4141900"/>
              <a:ext cx="268275" cy="220109"/>
              <a:chOff x="8117674" y="4933679"/>
              <a:chExt cx="513639" cy="421419"/>
            </a:xfrm>
          </p:grpSpPr>
          <p:sp>
            <p:nvSpPr>
              <p:cNvPr id="253" name="Oval 252">
                <a:extLst>
                  <a:ext uri="{FF2B5EF4-FFF2-40B4-BE49-F238E27FC236}">
                    <a16:creationId xmlns:a16="http://schemas.microsoft.com/office/drawing/2014/main" id="{0536B23E-AB9A-449E-8002-14A59622990C}"/>
                  </a:ext>
                </a:extLst>
              </p:cNvPr>
              <p:cNvSpPr/>
              <p:nvPr/>
            </p:nvSpPr>
            <p:spPr>
              <a:xfrm>
                <a:off x="8283054" y="4933679"/>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sp>
            <p:nvSpPr>
              <p:cNvPr id="251" name="Oval 250">
                <a:extLst>
                  <a:ext uri="{FF2B5EF4-FFF2-40B4-BE49-F238E27FC236}">
                    <a16:creationId xmlns:a16="http://schemas.microsoft.com/office/drawing/2014/main" id="{52D20652-B05B-4D76-BA51-838F89418E44}"/>
                  </a:ext>
                </a:extLst>
              </p:cNvPr>
              <p:cNvSpPr/>
              <p:nvPr/>
            </p:nvSpPr>
            <p:spPr>
              <a:xfrm>
                <a:off x="8117674" y="5172218"/>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sp>
            <p:nvSpPr>
              <p:cNvPr id="249" name="Oval 248">
                <a:extLst>
                  <a:ext uri="{FF2B5EF4-FFF2-40B4-BE49-F238E27FC236}">
                    <a16:creationId xmlns:a16="http://schemas.microsoft.com/office/drawing/2014/main" id="{48C973E0-4785-4BAD-AFDA-59F33FCD0F58}"/>
                  </a:ext>
                </a:extLst>
              </p:cNvPr>
              <p:cNvSpPr/>
              <p:nvPr/>
            </p:nvSpPr>
            <p:spPr>
              <a:xfrm>
                <a:off x="8448433" y="5172218"/>
                <a:ext cx="182880" cy="1828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765">
                  <a:solidFill>
                    <a:schemeClr val="tx1"/>
                  </a:solidFill>
                  <a:latin typeface="Segoe UI"/>
                </a:endParaRPr>
              </a:p>
            </p:txBody>
          </p:sp>
        </p:grpSp>
        <p:sp>
          <p:nvSpPr>
            <p:cNvPr id="216" name="Rectangle 215">
              <a:extLst>
                <a:ext uri="{FF2B5EF4-FFF2-40B4-BE49-F238E27FC236}">
                  <a16:creationId xmlns:a16="http://schemas.microsoft.com/office/drawing/2014/main" id="{9D995045-D2D9-4F96-91EF-E4A2FC1D2F7A}"/>
                </a:ext>
              </a:extLst>
            </p:cNvPr>
            <p:cNvSpPr/>
            <p:nvPr/>
          </p:nvSpPr>
          <p:spPr bwMode="auto">
            <a:xfrm>
              <a:off x="7317751" y="3879693"/>
              <a:ext cx="808441" cy="744523"/>
            </a:xfrm>
            <a:prstGeom prst="rect">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kern="0" err="1">
                <a:solidFill>
                  <a:srgbClr val="FFFFFF"/>
                </a:solidFill>
                <a:latin typeface="Segoe UI"/>
                <a:cs typeface="Segoe UI" pitchFamily="34" charset="0"/>
              </a:endParaRPr>
            </a:p>
          </p:txBody>
        </p:sp>
        <p:grpSp>
          <p:nvGrpSpPr>
            <p:cNvPr id="218" name="Group 217">
              <a:extLst>
                <a:ext uri="{FF2B5EF4-FFF2-40B4-BE49-F238E27FC236}">
                  <a16:creationId xmlns:a16="http://schemas.microsoft.com/office/drawing/2014/main" id="{749A81DA-753B-493F-8AFE-9CCD7F8F29D0}"/>
                </a:ext>
              </a:extLst>
            </p:cNvPr>
            <p:cNvGrpSpPr/>
            <p:nvPr/>
          </p:nvGrpSpPr>
          <p:grpSpPr>
            <a:xfrm>
              <a:off x="7866884" y="3775085"/>
              <a:ext cx="386216" cy="344993"/>
              <a:chOff x="6311663" y="3021556"/>
              <a:chExt cx="649207" cy="579914"/>
            </a:xfrm>
          </p:grpSpPr>
          <p:sp>
            <p:nvSpPr>
              <p:cNvPr id="237" name="Rectangle 236">
                <a:extLst>
                  <a:ext uri="{FF2B5EF4-FFF2-40B4-BE49-F238E27FC236}">
                    <a16:creationId xmlns:a16="http://schemas.microsoft.com/office/drawing/2014/main" id="{D15DB334-5EBE-438F-A327-3671CDD5EBB1}"/>
                  </a:ext>
                </a:extLst>
              </p:cNvPr>
              <p:cNvSpPr/>
              <p:nvPr/>
            </p:nvSpPr>
            <p:spPr bwMode="auto">
              <a:xfrm>
                <a:off x="6311663" y="3021556"/>
                <a:ext cx="649207" cy="5799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238" name="Graphic 237" descr="Functions icon">
                <a:extLst>
                  <a:ext uri="{FF2B5EF4-FFF2-40B4-BE49-F238E27FC236}">
                    <a16:creationId xmlns:a16="http://schemas.microsoft.com/office/drawing/2014/main" id="{059C2E5A-654C-46B5-8683-5B5D0FDE64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626" y="3079873"/>
                <a:ext cx="463280" cy="463280"/>
              </a:xfrm>
              <a:prstGeom prst="rect">
                <a:avLst/>
              </a:prstGeom>
            </p:spPr>
          </p:pic>
        </p:grpSp>
        <p:grpSp>
          <p:nvGrpSpPr>
            <p:cNvPr id="255" name="Group 254">
              <a:extLst>
                <a:ext uri="{FF2B5EF4-FFF2-40B4-BE49-F238E27FC236}">
                  <a16:creationId xmlns:a16="http://schemas.microsoft.com/office/drawing/2014/main" id="{F0403451-F387-4A6B-A7D5-B26D9A93140F}"/>
                </a:ext>
              </a:extLst>
            </p:cNvPr>
            <p:cNvGrpSpPr/>
            <p:nvPr/>
          </p:nvGrpSpPr>
          <p:grpSpPr>
            <a:xfrm>
              <a:off x="7525500" y="4088588"/>
              <a:ext cx="392943" cy="326732"/>
              <a:chOff x="6128758" y="3402135"/>
              <a:chExt cx="392943" cy="326732"/>
            </a:xfrm>
          </p:grpSpPr>
          <p:grpSp>
            <p:nvGrpSpPr>
              <p:cNvPr id="256" name="Group 255">
                <a:extLst>
                  <a:ext uri="{FF2B5EF4-FFF2-40B4-BE49-F238E27FC236}">
                    <a16:creationId xmlns:a16="http://schemas.microsoft.com/office/drawing/2014/main" id="{01B84A5C-8137-40C6-B309-C18307BA605A}"/>
                  </a:ext>
                </a:extLst>
              </p:cNvPr>
              <p:cNvGrpSpPr/>
              <p:nvPr/>
            </p:nvGrpSpPr>
            <p:grpSpPr>
              <a:xfrm>
                <a:off x="6128758" y="3402135"/>
                <a:ext cx="392943" cy="326732"/>
                <a:chOff x="6128758" y="3402135"/>
                <a:chExt cx="392943" cy="326732"/>
              </a:xfrm>
            </p:grpSpPr>
            <p:sp>
              <p:nvSpPr>
                <p:cNvPr id="258" name="Freeform: Shape 257">
                  <a:extLst>
                    <a:ext uri="{FF2B5EF4-FFF2-40B4-BE49-F238E27FC236}">
                      <a16:creationId xmlns:a16="http://schemas.microsoft.com/office/drawing/2014/main" id="{BE7C2D53-55B7-4A91-B3CF-8A179A5D449E}"/>
                    </a:ext>
                  </a:extLst>
                </p:cNvPr>
                <p:cNvSpPr/>
                <p:nvPr/>
              </p:nvSpPr>
              <p:spPr>
                <a:xfrm>
                  <a:off x="6128758" y="3426603"/>
                  <a:ext cx="392943" cy="302264"/>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chemeClr val="accent1"/>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sp>
              <p:nvSpPr>
                <p:cNvPr id="259" name="Freeform: Shape 258">
                  <a:extLst>
                    <a:ext uri="{FF2B5EF4-FFF2-40B4-BE49-F238E27FC236}">
                      <a16:creationId xmlns:a16="http://schemas.microsoft.com/office/drawing/2014/main" id="{8A41E16D-E0DF-4D9B-9DE0-7CEE55384C85}"/>
                    </a:ext>
                  </a:extLst>
                </p:cNvPr>
                <p:cNvSpPr/>
                <p:nvPr/>
              </p:nvSpPr>
              <p:spPr>
                <a:xfrm>
                  <a:off x="6128758" y="3402135"/>
                  <a:ext cx="392943" cy="226698"/>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chemeClr val="accent1"/>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grpSp>
          <p:sp>
            <p:nvSpPr>
              <p:cNvPr id="257" name="Oval 256">
                <a:extLst>
                  <a:ext uri="{FF2B5EF4-FFF2-40B4-BE49-F238E27FC236}">
                    <a16:creationId xmlns:a16="http://schemas.microsoft.com/office/drawing/2014/main" id="{8AED7F0B-23F7-4CD2-8DCE-EDECB4B8D360}"/>
                  </a:ext>
                  <a:ext uri="{C183D7F6-B498-43B3-948B-1728B52AA6E4}">
                    <adec:decorative xmlns:adec="http://schemas.microsoft.com/office/drawing/2017/decorative" val="1"/>
                  </a:ext>
                </a:extLst>
              </p:cNvPr>
              <p:cNvSpPr/>
              <p:nvPr/>
            </p:nvSpPr>
            <p:spPr>
              <a:xfrm>
                <a:off x="6425152" y="3423631"/>
                <a:ext cx="75670" cy="75670"/>
              </a:xfrm>
              <a:prstGeom prst="ellipse">
                <a:avLst/>
              </a:prstGeom>
              <a:solidFill>
                <a:srgbClr val="DA901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grpSp>
      </p:grpSp>
      <p:pic>
        <p:nvPicPr>
          <p:cNvPr id="260" name="Graphic 259">
            <a:extLst>
              <a:ext uri="{FF2B5EF4-FFF2-40B4-BE49-F238E27FC236}">
                <a16:creationId xmlns:a16="http://schemas.microsoft.com/office/drawing/2014/main" id="{DFBC1464-2B50-492E-9C75-9A5202ACF4C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09294" y="3605362"/>
            <a:ext cx="618446" cy="618443"/>
          </a:xfrm>
          <a:prstGeom prst="rect">
            <a:avLst/>
          </a:prstGeom>
        </p:spPr>
      </p:pic>
      <p:pic>
        <p:nvPicPr>
          <p:cNvPr id="6146" name="Picture 2">
            <a:extLst>
              <a:ext uri="{FF2B5EF4-FFF2-40B4-BE49-F238E27FC236}">
                <a16:creationId xmlns:a16="http://schemas.microsoft.com/office/drawing/2014/main" id="{68C334C4-6E3A-4679-8CCE-9F2CC64D7A69}"/>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4919" y="3751320"/>
            <a:ext cx="677581" cy="493035"/>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60">
            <a:extLst>
              <a:ext uri="{FF2B5EF4-FFF2-40B4-BE49-F238E27FC236}">
                <a16:creationId xmlns:a16="http://schemas.microsoft.com/office/drawing/2014/main" id="{97F3352F-3AD9-49AA-9993-3DCD7D33766D}"/>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0866983" y="3619576"/>
            <a:ext cx="590015" cy="590015"/>
          </a:xfrm>
          <a:prstGeom prst="rect">
            <a:avLst/>
          </a:prstGeom>
        </p:spPr>
      </p:pic>
      <p:grpSp>
        <p:nvGrpSpPr>
          <p:cNvPr id="11" name="Group 10">
            <a:extLst>
              <a:ext uri="{FF2B5EF4-FFF2-40B4-BE49-F238E27FC236}">
                <a16:creationId xmlns:a16="http://schemas.microsoft.com/office/drawing/2014/main" id="{8AF344DF-2A23-4C1C-9D1B-07D9886E93B6}"/>
              </a:ext>
              <a:ext uri="{C183D7F6-B498-43B3-948B-1728B52AA6E4}">
                <adec:decorative xmlns:adec="http://schemas.microsoft.com/office/drawing/2017/decorative" val="1"/>
              </a:ext>
            </a:extLst>
          </p:cNvPr>
          <p:cNvGrpSpPr/>
          <p:nvPr/>
        </p:nvGrpSpPr>
        <p:grpSpPr>
          <a:xfrm>
            <a:off x="6284688" y="3751217"/>
            <a:ext cx="392943" cy="326732"/>
            <a:chOff x="6128758" y="3402135"/>
            <a:chExt cx="392943" cy="326732"/>
          </a:xfrm>
        </p:grpSpPr>
        <p:grpSp>
          <p:nvGrpSpPr>
            <p:cNvPr id="10" name="Group 9">
              <a:extLst>
                <a:ext uri="{FF2B5EF4-FFF2-40B4-BE49-F238E27FC236}">
                  <a16:creationId xmlns:a16="http://schemas.microsoft.com/office/drawing/2014/main" id="{9F81EBAA-E7B6-436E-84DC-A4737AE944D1}"/>
                </a:ext>
              </a:extLst>
            </p:cNvPr>
            <p:cNvGrpSpPr/>
            <p:nvPr/>
          </p:nvGrpSpPr>
          <p:grpSpPr>
            <a:xfrm>
              <a:off x="6128758" y="3402135"/>
              <a:ext cx="392943" cy="326732"/>
              <a:chOff x="6128758" y="3402135"/>
              <a:chExt cx="392943" cy="326732"/>
            </a:xfrm>
          </p:grpSpPr>
          <p:sp>
            <p:nvSpPr>
              <p:cNvPr id="161" name="Freeform: Shape 160">
                <a:extLst>
                  <a:ext uri="{FF2B5EF4-FFF2-40B4-BE49-F238E27FC236}">
                    <a16:creationId xmlns:a16="http://schemas.microsoft.com/office/drawing/2014/main" id="{2650B145-4340-438C-B720-5FBC8DCBC72F}"/>
                  </a:ext>
                </a:extLst>
              </p:cNvPr>
              <p:cNvSpPr/>
              <p:nvPr/>
            </p:nvSpPr>
            <p:spPr>
              <a:xfrm>
                <a:off x="6128758" y="3426603"/>
                <a:ext cx="392943" cy="302264"/>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chemeClr val="accent1"/>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sp>
            <p:nvSpPr>
              <p:cNvPr id="162" name="Freeform: Shape 161">
                <a:extLst>
                  <a:ext uri="{FF2B5EF4-FFF2-40B4-BE49-F238E27FC236}">
                    <a16:creationId xmlns:a16="http://schemas.microsoft.com/office/drawing/2014/main" id="{6F9800CB-E5E5-44A3-AA30-C92D64ADF42C}"/>
                  </a:ext>
                </a:extLst>
              </p:cNvPr>
              <p:cNvSpPr/>
              <p:nvPr/>
            </p:nvSpPr>
            <p:spPr>
              <a:xfrm>
                <a:off x="6128758" y="3402135"/>
                <a:ext cx="392943" cy="226698"/>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chemeClr val="accent1"/>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endParaRPr lang="en-US" sz="1765">
                  <a:latin typeface="Segoe UI"/>
                </a:endParaRPr>
              </a:p>
            </p:txBody>
          </p:sp>
        </p:grpSp>
        <p:sp>
          <p:nvSpPr>
            <p:cNvPr id="163" name="Oval 162">
              <a:extLst>
                <a:ext uri="{FF2B5EF4-FFF2-40B4-BE49-F238E27FC236}">
                  <a16:creationId xmlns:a16="http://schemas.microsoft.com/office/drawing/2014/main" id="{ADA25DD1-7D27-4DD9-981C-D312A3F7EA81}"/>
                </a:ext>
                <a:ext uri="{C183D7F6-B498-43B3-948B-1728B52AA6E4}">
                  <adec:decorative xmlns:adec="http://schemas.microsoft.com/office/drawing/2017/decorative" val="1"/>
                </a:ext>
              </a:extLst>
            </p:cNvPr>
            <p:cNvSpPr/>
            <p:nvPr/>
          </p:nvSpPr>
          <p:spPr>
            <a:xfrm>
              <a:off x="6425152" y="3423631"/>
              <a:ext cx="75670" cy="75670"/>
            </a:xfrm>
            <a:prstGeom prst="ellipse">
              <a:avLst/>
            </a:prstGeom>
            <a:solidFill>
              <a:srgbClr val="DA901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386"/>
              <a:endParaRPr lang="en-US" sz="1200">
                <a:solidFill>
                  <a:schemeClr val="tx1"/>
                </a:solidFill>
                <a:latin typeface="Segoe UI Semilight" panose="020B0402040204020203" pitchFamily="34" charset="0"/>
                <a:cs typeface="Segoe UI Semilight" panose="020B0402040204020203" pitchFamily="34" charset="0"/>
              </a:endParaRPr>
            </a:p>
          </p:txBody>
        </p:sp>
      </p:grpSp>
      <p:cxnSp>
        <p:nvCxnSpPr>
          <p:cNvPr id="263" name="Straight Connector 262">
            <a:extLst>
              <a:ext uri="{FF2B5EF4-FFF2-40B4-BE49-F238E27FC236}">
                <a16:creationId xmlns:a16="http://schemas.microsoft.com/office/drawing/2014/main" id="{40F6AB34-5FFB-431A-B117-575948C95D61}"/>
              </a:ext>
              <a:ext uri="{C183D7F6-B498-43B3-948B-1728B52AA6E4}">
                <adec:decorative xmlns:adec="http://schemas.microsoft.com/office/drawing/2017/decorative" val="1"/>
              </a:ext>
            </a:extLst>
          </p:cNvPr>
          <p:cNvCxnSpPr>
            <a:cxnSpLocks/>
          </p:cNvCxnSpPr>
          <p:nvPr/>
        </p:nvCxnSpPr>
        <p:spPr>
          <a:xfrm>
            <a:off x="7755676" y="3914583"/>
            <a:ext cx="682268"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D458247-2A63-4571-85E4-4448A8FB4210}"/>
              </a:ext>
              <a:ext uri="{C183D7F6-B498-43B3-948B-1728B52AA6E4}">
                <adec:decorative xmlns:adec="http://schemas.microsoft.com/office/drawing/2017/decorative" val="1"/>
              </a:ext>
            </a:extLst>
          </p:cNvPr>
          <p:cNvCxnSpPr>
            <a:cxnSpLocks/>
          </p:cNvCxnSpPr>
          <p:nvPr/>
        </p:nvCxnSpPr>
        <p:spPr>
          <a:xfrm>
            <a:off x="10204746" y="3914583"/>
            <a:ext cx="682268" cy="0"/>
          </a:xfrm>
          <a:prstGeom prst="line">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B1F9FC1-542D-4DC7-A0D3-D78569D2C1DE}"/>
              </a:ext>
              <a:ext uri="{C183D7F6-B498-43B3-948B-1728B52AA6E4}">
                <adec:decorative xmlns:adec="http://schemas.microsoft.com/office/drawing/2017/decorative" val="1"/>
              </a:ext>
            </a:extLst>
          </p:cNvPr>
          <p:cNvCxnSpPr/>
          <p:nvPr/>
        </p:nvCxnSpPr>
        <p:spPr>
          <a:xfrm>
            <a:off x="6476104" y="4161901"/>
            <a:ext cx="0" cy="109728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4898706F-F231-42BE-BA38-AA80D6064D9D}"/>
              </a:ext>
            </a:extLst>
          </p:cNvPr>
          <p:cNvSpPr>
            <a:spLocks noGrp="1"/>
          </p:cNvSpPr>
          <p:nvPr>
            <p:ph type="title"/>
          </p:nvPr>
        </p:nvSpPr>
        <p:spPr/>
        <p:txBody>
          <a:bodyPr/>
          <a:lstStyle/>
          <a:p>
            <a:r>
              <a:rPr lang="en-US"/>
              <a:t>IoT-connected backends</a:t>
            </a:r>
          </a:p>
        </p:txBody>
      </p:sp>
      <p:sp>
        <p:nvSpPr>
          <p:cNvPr id="126" name="Rectangle 125">
            <a:extLst>
              <a:ext uri="{FF2B5EF4-FFF2-40B4-BE49-F238E27FC236}">
                <a16:creationId xmlns:a16="http://schemas.microsoft.com/office/drawing/2014/main" id="{7D200EAF-B90E-4598-A484-7E073D15E3C1}"/>
              </a:ext>
            </a:extLst>
          </p:cNvPr>
          <p:cNvSpPr/>
          <p:nvPr/>
        </p:nvSpPr>
        <p:spPr>
          <a:xfrm>
            <a:off x="588262" y="1571366"/>
            <a:ext cx="2615917" cy="2262158"/>
          </a:xfrm>
          <a:prstGeom prst="rect">
            <a:avLst/>
          </a:prstGeom>
        </p:spPr>
        <p:txBody>
          <a:bodyPr wrap="square" lIns="0" rIns="0">
            <a:spAutoFit/>
          </a:bodyPr>
          <a:lstStyle/>
          <a:p>
            <a:pPr defTabSz="914225">
              <a:spcAft>
                <a:spcPts val="600"/>
              </a:spcAft>
            </a:pPr>
            <a:r>
              <a:rPr lang="en-US" sz="1200" spc="300">
                <a:solidFill>
                  <a:schemeClr val="accent1"/>
                </a:solidFill>
                <a:latin typeface="Segoe UI Semibold" panose="020B0702040204020203" pitchFamily="34" charset="0"/>
                <a:cs typeface="Segoe UI Semibold" panose="020B0702040204020203" pitchFamily="34" charset="0"/>
              </a:rPr>
              <a:t>SCENARIO EXAMPLE</a:t>
            </a:r>
          </a:p>
          <a:p>
            <a:pPr defTabSz="914225"/>
            <a:r>
              <a:rPr lang="en-US" sz="2000">
                <a:latin typeface="+mj-lt"/>
                <a:cs typeface="Segoe UI" panose="020B0502040204020203" pitchFamily="34" charset="0"/>
              </a:rPr>
              <a:t>Manufacturing</a:t>
            </a:r>
          </a:p>
          <a:p>
            <a:pPr defTabSz="914225">
              <a:spcBef>
                <a:spcPts val="2400"/>
              </a:spcBef>
            </a:pPr>
            <a:r>
              <a:rPr lang="en-US" sz="1400">
                <a:latin typeface="Segoe UI" panose="020B0502040204020203" pitchFamily="34" charset="0"/>
                <a:cs typeface="Segoe UI" panose="020B0502040204020203" pitchFamily="34" charset="0"/>
              </a:rPr>
              <a:t>A manufacturing company uses IoT to monitor its machines. Functions detects anomalous data and triggers a message to Service department when repair is required</a:t>
            </a:r>
          </a:p>
        </p:txBody>
      </p:sp>
      <p:sp>
        <p:nvSpPr>
          <p:cNvPr id="352" name="TextBox 351">
            <a:extLst>
              <a:ext uri="{FF2B5EF4-FFF2-40B4-BE49-F238E27FC236}">
                <a16:creationId xmlns:a16="http://schemas.microsoft.com/office/drawing/2014/main" id="{E308042D-FC47-43A6-BB6D-ABE84134524B}"/>
              </a:ext>
              <a:ext uri="{C183D7F6-B498-43B3-948B-1728B52AA6E4}">
                <adec:decorative xmlns:adec="http://schemas.microsoft.com/office/drawing/2017/decorative" val="1"/>
              </a:ext>
            </a:extLst>
          </p:cNvPr>
          <p:cNvSpPr txBox="1"/>
          <p:nvPr/>
        </p:nvSpPr>
        <p:spPr>
          <a:xfrm>
            <a:off x="3982660" y="1571366"/>
            <a:ext cx="1886343"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sz="1200">
                <a:solidFill>
                  <a:schemeClr val="tx1"/>
                </a:solidFill>
                <a:latin typeface="+mj-lt"/>
                <a:cs typeface="Segoe UI Semilight" panose="020B0402040204020203" pitchFamily="34" charset="0"/>
              </a:rPr>
              <a:t>Connected IoT devices producing data</a:t>
            </a:r>
          </a:p>
        </p:txBody>
      </p:sp>
      <p:sp>
        <p:nvSpPr>
          <p:cNvPr id="353" name="TextBox 352">
            <a:extLst>
              <a:ext uri="{FF2B5EF4-FFF2-40B4-BE49-F238E27FC236}">
                <a16:creationId xmlns:a16="http://schemas.microsoft.com/office/drawing/2014/main" id="{232E57CF-FEA5-4B28-ABA9-FC52F2EF600C}"/>
              </a:ext>
            </a:extLst>
          </p:cNvPr>
          <p:cNvSpPr txBox="1"/>
          <p:nvPr/>
        </p:nvSpPr>
        <p:spPr>
          <a:xfrm>
            <a:off x="3683699" y="3700236"/>
            <a:ext cx="1342773"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algn="r" defTabSz="448193"/>
            <a:r>
              <a:rPr lang="en-US" sz="1200">
                <a:solidFill>
                  <a:schemeClr val="tx1"/>
                </a:solidFill>
                <a:latin typeface="+mj-lt"/>
                <a:cs typeface="Segoe UI Semilight" panose="020B0402040204020203" pitchFamily="34" charset="0"/>
              </a:rPr>
              <a:t>Data sent to </a:t>
            </a:r>
            <a:br>
              <a:rPr lang="en-US" sz="1200">
                <a:solidFill>
                  <a:schemeClr val="tx1"/>
                </a:solidFill>
                <a:latin typeface="+mj-lt"/>
                <a:cs typeface="Segoe UI Semilight" panose="020B0402040204020203" pitchFamily="34" charset="0"/>
              </a:rPr>
            </a:br>
            <a:r>
              <a:rPr lang="en-US" sz="1200">
                <a:solidFill>
                  <a:schemeClr val="tx1"/>
                </a:solidFill>
                <a:latin typeface="+mj-lt"/>
                <a:cs typeface="Segoe UI Semilight" panose="020B0402040204020203" pitchFamily="34" charset="0"/>
              </a:rPr>
              <a:t>IoT Hub</a:t>
            </a:r>
          </a:p>
        </p:txBody>
      </p:sp>
      <p:sp>
        <p:nvSpPr>
          <p:cNvPr id="354" name="TextBox 353">
            <a:extLst>
              <a:ext uri="{FF2B5EF4-FFF2-40B4-BE49-F238E27FC236}">
                <a16:creationId xmlns:a16="http://schemas.microsoft.com/office/drawing/2014/main" id="{A01B4A6C-AD92-432D-BB2D-DFFAA1689AE6}"/>
              </a:ext>
            </a:extLst>
          </p:cNvPr>
          <p:cNvSpPr txBox="1"/>
          <p:nvPr/>
        </p:nvSpPr>
        <p:spPr>
          <a:xfrm>
            <a:off x="5579986" y="5350399"/>
            <a:ext cx="1808041" cy="646331"/>
          </a:xfrm>
          <a:prstGeom prst="rect">
            <a:avLst/>
          </a:prstGeom>
          <a:noFill/>
        </p:spPr>
        <p:txBody>
          <a:bodyPr wrap="square" lIns="0" rIns="0"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sz="1200">
                <a:solidFill>
                  <a:schemeClr val="tx1"/>
                </a:solidFill>
                <a:latin typeface="+mj-lt"/>
                <a:cs typeface="Segoe UI Semilight" panose="020B0402040204020203" pitchFamily="34" charset="0"/>
              </a:rPr>
              <a:t>Data with special condition routed to </a:t>
            </a:r>
            <a:br>
              <a:rPr lang="en-US" sz="1200">
                <a:solidFill>
                  <a:schemeClr val="tx1"/>
                </a:solidFill>
                <a:latin typeface="+mj-lt"/>
                <a:cs typeface="Segoe UI Semilight" panose="020B0402040204020203" pitchFamily="34" charset="0"/>
              </a:rPr>
            </a:br>
            <a:r>
              <a:rPr lang="en-US" sz="1200">
                <a:solidFill>
                  <a:schemeClr val="tx1"/>
                </a:solidFill>
                <a:latin typeface="+mj-lt"/>
                <a:cs typeface="Segoe UI Semilight" panose="020B0402040204020203" pitchFamily="34" charset="0"/>
              </a:rPr>
              <a:t>a function</a:t>
            </a:r>
          </a:p>
        </p:txBody>
      </p:sp>
      <p:sp>
        <p:nvSpPr>
          <p:cNvPr id="355" name="TextBox 354">
            <a:extLst>
              <a:ext uri="{FF2B5EF4-FFF2-40B4-BE49-F238E27FC236}">
                <a16:creationId xmlns:a16="http://schemas.microsoft.com/office/drawing/2014/main" id="{0CB7E17E-6E09-4773-8EDF-17D42E12C784}"/>
              </a:ext>
            </a:extLst>
          </p:cNvPr>
          <p:cNvSpPr txBox="1"/>
          <p:nvPr/>
        </p:nvSpPr>
        <p:spPr>
          <a:xfrm>
            <a:off x="6699935" y="4347079"/>
            <a:ext cx="1309147" cy="646331"/>
          </a:xfrm>
          <a:prstGeom prst="rect">
            <a:avLst/>
          </a:prstGeom>
          <a:noFill/>
        </p:spPr>
        <p:txBody>
          <a:bodyPr wrap="square" lIns="0" rIns="0"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sz="1200">
                <a:solidFill>
                  <a:schemeClr val="tx1"/>
                </a:solidFill>
                <a:latin typeface="+mj-lt"/>
                <a:cs typeface="Segoe UI Semilight" panose="020B0402040204020203" pitchFamily="34" charset="0"/>
              </a:rPr>
              <a:t>A function</a:t>
            </a:r>
            <a:br>
              <a:rPr lang="en-US" sz="1200">
                <a:solidFill>
                  <a:schemeClr val="tx1"/>
                </a:solidFill>
                <a:latin typeface="+mj-lt"/>
                <a:cs typeface="Segoe UI Semilight" panose="020B0402040204020203" pitchFamily="34" charset="0"/>
              </a:rPr>
            </a:br>
            <a:r>
              <a:rPr lang="en-US" sz="1200">
                <a:solidFill>
                  <a:schemeClr val="tx1"/>
                </a:solidFill>
                <a:latin typeface="+mj-lt"/>
                <a:cs typeface="Segoe UI Semilight" panose="020B0402040204020203" pitchFamily="34" charset="0"/>
              </a:rPr>
              <a:t>processes message...</a:t>
            </a:r>
          </a:p>
        </p:txBody>
      </p:sp>
      <p:sp>
        <p:nvSpPr>
          <p:cNvPr id="357" name="TextBox 356">
            <a:extLst>
              <a:ext uri="{FF2B5EF4-FFF2-40B4-BE49-F238E27FC236}">
                <a16:creationId xmlns:a16="http://schemas.microsoft.com/office/drawing/2014/main" id="{16D214B6-FE3B-4D1B-918A-BB3BF3AD6B4A}"/>
              </a:ext>
            </a:extLst>
          </p:cNvPr>
          <p:cNvSpPr txBox="1"/>
          <p:nvPr/>
        </p:nvSpPr>
        <p:spPr>
          <a:xfrm>
            <a:off x="8191797" y="4347079"/>
            <a:ext cx="1070989" cy="461665"/>
          </a:xfrm>
          <a:prstGeom prst="rect">
            <a:avLst/>
          </a:prstGeom>
          <a:noFill/>
        </p:spPr>
        <p:txBody>
          <a:bodyPr wrap="square" lIns="0" rIns="0"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sz="1200">
                <a:solidFill>
                  <a:schemeClr val="tx1"/>
                </a:solidFill>
                <a:latin typeface="+mj-lt"/>
                <a:cs typeface="Segoe UI Semilight" panose="020B0402040204020203" pitchFamily="34" charset="0"/>
              </a:rPr>
              <a:t>…and calls Logic Apps</a:t>
            </a:r>
          </a:p>
        </p:txBody>
      </p:sp>
      <p:sp>
        <p:nvSpPr>
          <p:cNvPr id="356" name="TextBox 355">
            <a:extLst>
              <a:ext uri="{FF2B5EF4-FFF2-40B4-BE49-F238E27FC236}">
                <a16:creationId xmlns:a16="http://schemas.microsoft.com/office/drawing/2014/main" id="{030DB48B-500D-4918-8E9E-4F4E140A1CAE}"/>
              </a:ext>
            </a:extLst>
          </p:cNvPr>
          <p:cNvSpPr txBox="1"/>
          <p:nvPr/>
        </p:nvSpPr>
        <p:spPr>
          <a:xfrm>
            <a:off x="9444495" y="4347079"/>
            <a:ext cx="986556" cy="646331"/>
          </a:xfrm>
          <a:prstGeom prst="rect">
            <a:avLst/>
          </a:prstGeom>
          <a:noFill/>
        </p:spPr>
        <p:txBody>
          <a:bodyPr wrap="square" lIns="0" rIns="0"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sz="1200">
                <a:solidFill>
                  <a:schemeClr val="tx1"/>
                </a:solidFill>
                <a:latin typeface="+mj-lt"/>
                <a:cs typeface="Segoe UI Semilight" panose="020B0402040204020203" pitchFamily="34" charset="0"/>
              </a:rPr>
              <a:t>…which invokes Zendesk…</a:t>
            </a:r>
          </a:p>
        </p:txBody>
      </p:sp>
      <p:sp>
        <p:nvSpPr>
          <p:cNvPr id="358" name="TextBox 357">
            <a:extLst>
              <a:ext uri="{FF2B5EF4-FFF2-40B4-BE49-F238E27FC236}">
                <a16:creationId xmlns:a16="http://schemas.microsoft.com/office/drawing/2014/main" id="{A29C73E8-505E-4307-9400-F5B1F1587BD0}"/>
              </a:ext>
            </a:extLst>
          </p:cNvPr>
          <p:cNvSpPr txBox="1"/>
          <p:nvPr/>
        </p:nvSpPr>
        <p:spPr>
          <a:xfrm>
            <a:off x="10586271" y="4347079"/>
            <a:ext cx="1151437" cy="461665"/>
          </a:xfrm>
          <a:prstGeom prst="rect">
            <a:avLst/>
          </a:prstGeom>
          <a:noFill/>
        </p:spPr>
        <p:txBody>
          <a:bodyPr wrap="square" lIns="0" rIns="0"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48193"/>
            <a:r>
              <a:rPr lang="en-US" sz="1200">
                <a:solidFill>
                  <a:schemeClr val="tx1"/>
                </a:solidFill>
                <a:latin typeface="+mj-lt"/>
                <a:cs typeface="Segoe UI Semilight" panose="020B0402040204020203" pitchFamily="34" charset="0"/>
              </a:rPr>
              <a:t>…to request device repair</a:t>
            </a:r>
          </a:p>
        </p:txBody>
      </p:sp>
    </p:spTree>
    <p:extLst>
      <p:ext uri="{BB962C8B-B14F-4D97-AF65-F5344CB8AC3E}">
        <p14:creationId xmlns:p14="http://schemas.microsoft.com/office/powerpoint/2010/main" val="2324080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2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FC5E21CB-6ED3-4BCF-83FA-CA03787D4C3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89115" y="3585935"/>
            <a:ext cx="541873" cy="541873"/>
          </a:xfrm>
          <a:prstGeom prst="rect">
            <a:avLst/>
          </a:prstGeom>
        </p:spPr>
      </p:pic>
      <p:pic>
        <p:nvPicPr>
          <p:cNvPr id="40" name="Graphic 39">
            <a:extLst>
              <a:ext uri="{FF2B5EF4-FFF2-40B4-BE49-F238E27FC236}">
                <a16:creationId xmlns:a16="http://schemas.microsoft.com/office/drawing/2014/main" id="{FA4DE0CA-4FB3-45BC-BDBB-4D07C9A1CD3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7410" y="3576260"/>
            <a:ext cx="561226" cy="561224"/>
          </a:xfrm>
          <a:prstGeom prst="rect">
            <a:avLst/>
          </a:prstGeom>
        </p:spPr>
      </p:pic>
      <p:pic>
        <p:nvPicPr>
          <p:cNvPr id="41" name="Graphic 40">
            <a:extLst>
              <a:ext uri="{FF2B5EF4-FFF2-40B4-BE49-F238E27FC236}">
                <a16:creationId xmlns:a16="http://schemas.microsoft.com/office/drawing/2014/main" id="{5D0DE251-0082-464B-89AF-24412DDC87C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5384" y="3576258"/>
            <a:ext cx="561232" cy="561229"/>
          </a:xfrm>
          <a:prstGeom prst="rect">
            <a:avLst/>
          </a:prstGeom>
        </p:spPr>
      </p:pic>
      <p:pic>
        <p:nvPicPr>
          <p:cNvPr id="42" name="Graphic 41">
            <a:extLst>
              <a:ext uri="{FF2B5EF4-FFF2-40B4-BE49-F238E27FC236}">
                <a16:creationId xmlns:a16="http://schemas.microsoft.com/office/drawing/2014/main" id="{54C59527-E139-408C-B952-DB1590048E3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46262" y="3589165"/>
            <a:ext cx="535422" cy="535419"/>
          </a:xfrm>
          <a:prstGeom prst="rect">
            <a:avLst/>
          </a:prstGeom>
        </p:spPr>
      </p:pic>
      <p:pic>
        <p:nvPicPr>
          <p:cNvPr id="43" name="Graphic 42">
            <a:extLst>
              <a:ext uri="{FF2B5EF4-FFF2-40B4-BE49-F238E27FC236}">
                <a16:creationId xmlns:a16="http://schemas.microsoft.com/office/drawing/2014/main" id="{7183B09E-C275-4136-A565-97AB90DA850A}"/>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6815" y="3611739"/>
            <a:ext cx="490267" cy="490267"/>
          </a:xfrm>
          <a:prstGeom prst="rect">
            <a:avLst/>
          </a:prstGeom>
        </p:spPr>
      </p:pic>
      <p:pic>
        <p:nvPicPr>
          <p:cNvPr id="49" name="Kubernetes">
            <a:extLst>
              <a:ext uri="{FF2B5EF4-FFF2-40B4-BE49-F238E27FC236}">
                <a16:creationId xmlns:a16="http://schemas.microsoft.com/office/drawing/2014/main" id="{40B85D62-44B3-4E7B-BBA9-8846E63589FB}"/>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18777" y="5712653"/>
            <a:ext cx="485795" cy="485791"/>
          </a:xfrm>
          <a:prstGeom prst="rect">
            <a:avLst/>
          </a:prstGeom>
        </p:spPr>
      </p:pic>
      <p:pic>
        <p:nvPicPr>
          <p:cNvPr id="50" name="Graphic 49">
            <a:extLst>
              <a:ext uri="{FF2B5EF4-FFF2-40B4-BE49-F238E27FC236}">
                <a16:creationId xmlns:a16="http://schemas.microsoft.com/office/drawing/2014/main" id="{96523298-792A-48B5-A718-E5DF21A63B97}"/>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89980" y="5717589"/>
            <a:ext cx="483243" cy="483243"/>
          </a:xfrm>
          <a:prstGeom prst="rect">
            <a:avLst/>
          </a:prstGeom>
        </p:spPr>
      </p:pic>
      <p:sp>
        <p:nvSpPr>
          <p:cNvPr id="47" name="Rectangle 46">
            <a:extLst>
              <a:ext uri="{FF2B5EF4-FFF2-40B4-BE49-F238E27FC236}">
                <a16:creationId xmlns:a16="http://schemas.microsoft.com/office/drawing/2014/main" id="{583FB4AA-A41D-45AD-931C-879324D745D7}"/>
              </a:ext>
              <a:ext uri="{C183D7F6-B498-43B3-948B-1728B52AA6E4}">
                <adec:decorative xmlns:adec="http://schemas.microsoft.com/office/drawing/2017/decorative" val="1"/>
              </a:ext>
            </a:extLst>
          </p:cNvPr>
          <p:cNvSpPr/>
          <p:nvPr/>
        </p:nvSpPr>
        <p:spPr bwMode="auto">
          <a:xfrm>
            <a:off x="2148434" y="3128123"/>
            <a:ext cx="7895133" cy="2100914"/>
          </a:xfrm>
          <a:prstGeom prst="rect">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kern="0" err="1">
              <a:solidFill>
                <a:srgbClr val="FFFFFF"/>
              </a:solidFill>
              <a:latin typeface="Segoe UI"/>
              <a:ea typeface="Segoe UI" pitchFamily="34" charset="0"/>
              <a:cs typeface="Segoe UI" pitchFamily="34" charset="0"/>
            </a:endParaRPr>
          </a:p>
        </p:txBody>
      </p:sp>
      <p:sp>
        <p:nvSpPr>
          <p:cNvPr id="23" name="Tech intensity">
            <a:extLst>
              <a:ext uri="{FF2B5EF4-FFF2-40B4-BE49-F238E27FC236}">
                <a16:creationId xmlns:a16="http://schemas.microsoft.com/office/drawing/2014/main" id="{58C4205D-1816-4850-B371-7E229078174C}"/>
              </a:ext>
            </a:extLst>
          </p:cNvPr>
          <p:cNvSpPr txBox="1">
            <a:spLocks noGrp="1"/>
          </p:cNvSpPr>
          <p:nvPr>
            <p:ph type="title" idx="4294967295"/>
          </p:nvPr>
        </p:nvSpPr>
        <p:spPr bwMode="auto">
          <a:xfrm>
            <a:off x="1415143" y="1226242"/>
            <a:ext cx="9361714"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Azure application services</a:t>
            </a:r>
          </a:p>
        </p:txBody>
      </p:sp>
      <p:sp>
        <p:nvSpPr>
          <p:cNvPr id="22" name="TextBox 21">
            <a:extLst>
              <a:ext uri="{FF2B5EF4-FFF2-40B4-BE49-F238E27FC236}">
                <a16:creationId xmlns:a16="http://schemas.microsoft.com/office/drawing/2014/main" id="{170E3E09-8A12-4632-B847-B23F84255391}"/>
              </a:ext>
            </a:extLst>
          </p:cNvPr>
          <p:cNvSpPr txBox="1"/>
          <p:nvPr/>
        </p:nvSpPr>
        <p:spPr>
          <a:xfrm>
            <a:off x="586741" y="2092738"/>
            <a:ext cx="11018519" cy="369332"/>
          </a:xfrm>
          <a:prstGeom prst="rect">
            <a:avLst/>
          </a:prstGeom>
          <a:noFill/>
        </p:spPr>
        <p:txBody>
          <a:bodyPr wrap="square" lIns="0" rIns="0">
            <a:spAutoFit/>
          </a:bodyPr>
          <a:lstStyle/>
          <a:p>
            <a:pPr algn="ctr"/>
            <a:r>
              <a:rPr lang="en-US" sz="1800">
                <a:solidFill>
                  <a:schemeClr val="accent1"/>
                </a:solidFill>
                <a:latin typeface="+mj-lt"/>
              </a:rPr>
              <a:t>Run your apps, anywhere</a:t>
            </a:r>
          </a:p>
        </p:txBody>
      </p:sp>
      <p:sp>
        <p:nvSpPr>
          <p:cNvPr id="34" name="Rectangle 33">
            <a:extLst>
              <a:ext uri="{FF2B5EF4-FFF2-40B4-BE49-F238E27FC236}">
                <a16:creationId xmlns:a16="http://schemas.microsoft.com/office/drawing/2014/main" id="{5EAE5A55-2DE3-4E20-836D-712CA45BE0FC}"/>
              </a:ext>
            </a:extLst>
          </p:cNvPr>
          <p:cNvSpPr/>
          <p:nvPr/>
        </p:nvSpPr>
        <p:spPr bwMode="auto">
          <a:xfrm>
            <a:off x="2423437" y="4102005"/>
            <a:ext cx="1417024" cy="10782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a:solidFill>
                  <a:srgbClr val="FFFFFF"/>
                </a:solidFill>
                <a:latin typeface="Segoe UI Semibold"/>
                <a:ea typeface="Segoe UI" pitchFamily="34" charset="0"/>
                <a:cs typeface="Segoe UI" pitchFamily="34" charset="0"/>
              </a:rPr>
              <a:t>App</a:t>
            </a:r>
            <a:br>
              <a:rPr lang="en-US" sz="1600" kern="0">
                <a:solidFill>
                  <a:srgbClr val="FFFFFF"/>
                </a:solidFill>
                <a:latin typeface="Segoe UI Semibold"/>
                <a:ea typeface="Segoe UI" pitchFamily="34" charset="0"/>
                <a:cs typeface="Segoe UI" pitchFamily="34" charset="0"/>
              </a:rPr>
            </a:br>
            <a:r>
              <a:rPr lang="en-US" sz="1600" kern="0">
                <a:solidFill>
                  <a:srgbClr val="FFFFFF"/>
                </a:solidFill>
                <a:latin typeface="Segoe UI Semibold"/>
                <a:ea typeface="Segoe UI" pitchFamily="34" charset="0"/>
                <a:cs typeface="Segoe UI" pitchFamily="34" charset="0"/>
              </a:rPr>
              <a:t>service</a:t>
            </a:r>
          </a:p>
        </p:txBody>
      </p:sp>
      <p:sp>
        <p:nvSpPr>
          <p:cNvPr id="35" name="Rectangle 34">
            <a:extLst>
              <a:ext uri="{FF2B5EF4-FFF2-40B4-BE49-F238E27FC236}">
                <a16:creationId xmlns:a16="http://schemas.microsoft.com/office/drawing/2014/main" id="{C41D6528-3AB0-4C36-AD39-A795FAE26205}"/>
              </a:ext>
            </a:extLst>
          </p:cNvPr>
          <p:cNvSpPr/>
          <p:nvPr/>
        </p:nvSpPr>
        <p:spPr bwMode="auto">
          <a:xfrm>
            <a:off x="3905463" y="4102005"/>
            <a:ext cx="1417024" cy="10782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a:solidFill>
                  <a:srgbClr val="FFFFFF"/>
                </a:solidFill>
                <a:latin typeface="Segoe UI Semibold"/>
                <a:ea typeface="Segoe UI" pitchFamily="34" charset="0"/>
                <a:cs typeface="Segoe UI" pitchFamily="34" charset="0"/>
              </a:rPr>
              <a:t>Functions</a:t>
            </a:r>
          </a:p>
        </p:txBody>
      </p:sp>
      <p:sp>
        <p:nvSpPr>
          <p:cNvPr id="36" name="Rectangle 35">
            <a:extLst>
              <a:ext uri="{FF2B5EF4-FFF2-40B4-BE49-F238E27FC236}">
                <a16:creationId xmlns:a16="http://schemas.microsoft.com/office/drawing/2014/main" id="{7E183293-BA28-4F58-BF29-585BFF235523}"/>
              </a:ext>
            </a:extLst>
          </p:cNvPr>
          <p:cNvSpPr/>
          <p:nvPr/>
        </p:nvSpPr>
        <p:spPr bwMode="auto">
          <a:xfrm>
            <a:off x="5387488" y="4102005"/>
            <a:ext cx="1417024" cy="10782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a:solidFill>
                  <a:srgbClr val="FFFFFF"/>
                </a:solidFill>
                <a:latin typeface="Segoe UI Semibold"/>
                <a:ea typeface="Segoe UI" pitchFamily="34" charset="0"/>
                <a:cs typeface="Segoe UI" pitchFamily="34" charset="0"/>
              </a:rPr>
              <a:t>Logic</a:t>
            </a:r>
            <a:br>
              <a:rPr lang="en-US" sz="1600" kern="0">
                <a:solidFill>
                  <a:srgbClr val="FFFFFF"/>
                </a:solidFill>
                <a:latin typeface="Segoe UI Semibold"/>
                <a:ea typeface="Segoe UI" pitchFamily="34" charset="0"/>
                <a:cs typeface="Segoe UI" pitchFamily="34" charset="0"/>
              </a:rPr>
            </a:br>
            <a:r>
              <a:rPr lang="en-US" sz="1600" kern="0">
                <a:solidFill>
                  <a:srgbClr val="FFFFFF"/>
                </a:solidFill>
                <a:latin typeface="Segoe UI Semibold"/>
                <a:ea typeface="Segoe UI" pitchFamily="34" charset="0"/>
                <a:cs typeface="Segoe UI" pitchFamily="34" charset="0"/>
              </a:rPr>
              <a:t>Apps</a:t>
            </a:r>
          </a:p>
        </p:txBody>
      </p:sp>
      <p:sp>
        <p:nvSpPr>
          <p:cNvPr id="37" name="Rectangle 36">
            <a:extLst>
              <a:ext uri="{FF2B5EF4-FFF2-40B4-BE49-F238E27FC236}">
                <a16:creationId xmlns:a16="http://schemas.microsoft.com/office/drawing/2014/main" id="{8AF213E1-9F6B-47FB-B4A4-D69EE141E88C}"/>
              </a:ext>
            </a:extLst>
          </p:cNvPr>
          <p:cNvSpPr/>
          <p:nvPr/>
        </p:nvSpPr>
        <p:spPr bwMode="auto">
          <a:xfrm>
            <a:off x="6869515" y="4102005"/>
            <a:ext cx="1417024" cy="10782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a:solidFill>
                  <a:srgbClr val="FFFFFF"/>
                </a:solidFill>
                <a:latin typeface="Segoe UI Semibold"/>
                <a:ea typeface="Segoe UI" pitchFamily="34" charset="0"/>
                <a:cs typeface="Segoe UI" pitchFamily="34" charset="0"/>
              </a:rPr>
              <a:t>API</a:t>
            </a:r>
            <a:br>
              <a:rPr lang="en-US" sz="1600" kern="0">
                <a:solidFill>
                  <a:srgbClr val="FFFFFF"/>
                </a:solidFill>
                <a:latin typeface="Segoe UI Semibold"/>
                <a:ea typeface="Segoe UI" pitchFamily="34" charset="0"/>
                <a:cs typeface="Segoe UI" pitchFamily="34" charset="0"/>
              </a:rPr>
            </a:br>
            <a:r>
              <a:rPr lang="en-US" sz="1600" kern="0">
                <a:solidFill>
                  <a:srgbClr val="FFFFFF"/>
                </a:solidFill>
                <a:latin typeface="Segoe UI Semibold"/>
                <a:ea typeface="Segoe UI" pitchFamily="34" charset="0"/>
                <a:cs typeface="Segoe UI" pitchFamily="34" charset="0"/>
              </a:rPr>
              <a:t>Management</a:t>
            </a:r>
          </a:p>
        </p:txBody>
      </p:sp>
      <p:sp>
        <p:nvSpPr>
          <p:cNvPr id="38" name="Rectangle 37">
            <a:extLst>
              <a:ext uri="{FF2B5EF4-FFF2-40B4-BE49-F238E27FC236}">
                <a16:creationId xmlns:a16="http://schemas.microsoft.com/office/drawing/2014/main" id="{7A90DD65-BB88-4326-AE34-D434B5253441}"/>
              </a:ext>
            </a:extLst>
          </p:cNvPr>
          <p:cNvSpPr/>
          <p:nvPr/>
        </p:nvSpPr>
        <p:spPr bwMode="auto">
          <a:xfrm>
            <a:off x="8351540" y="4102005"/>
            <a:ext cx="1417024" cy="10782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a:solidFill>
                  <a:srgbClr val="FFFFFF"/>
                </a:solidFill>
                <a:latin typeface="Segoe UI Semibold"/>
                <a:ea typeface="Segoe UI" pitchFamily="34" charset="0"/>
                <a:cs typeface="Segoe UI" pitchFamily="34" charset="0"/>
              </a:rPr>
              <a:t>Event</a:t>
            </a:r>
            <a:br>
              <a:rPr lang="en-US" sz="1600" kern="0">
                <a:solidFill>
                  <a:srgbClr val="FFFFFF"/>
                </a:solidFill>
                <a:latin typeface="Segoe UI Semibold"/>
                <a:ea typeface="Segoe UI" pitchFamily="34" charset="0"/>
                <a:cs typeface="Segoe UI" pitchFamily="34" charset="0"/>
              </a:rPr>
            </a:br>
            <a:r>
              <a:rPr lang="en-US" sz="1600" kern="0">
                <a:solidFill>
                  <a:srgbClr val="FFFFFF"/>
                </a:solidFill>
                <a:latin typeface="Segoe UI Semibold"/>
                <a:ea typeface="Segoe UI" pitchFamily="34" charset="0"/>
                <a:cs typeface="Segoe UI" pitchFamily="34" charset="0"/>
              </a:rPr>
              <a:t>Grid</a:t>
            </a:r>
          </a:p>
        </p:txBody>
      </p:sp>
      <p:sp>
        <p:nvSpPr>
          <p:cNvPr id="51" name="Title 1">
            <a:extLst>
              <a:ext uri="{FF2B5EF4-FFF2-40B4-BE49-F238E27FC236}">
                <a16:creationId xmlns:a16="http://schemas.microsoft.com/office/drawing/2014/main" id="{591EBE14-740B-4A8F-826E-E90F171E87BA}"/>
              </a:ext>
            </a:extLst>
          </p:cNvPr>
          <p:cNvSpPr txBox="1">
            <a:spLocks/>
          </p:cNvSpPr>
          <p:nvPr/>
        </p:nvSpPr>
        <p:spPr>
          <a:xfrm>
            <a:off x="3904859" y="5802251"/>
            <a:ext cx="4382283" cy="341618"/>
          </a:xfrm>
          <a:prstGeom prst="rect">
            <a:avLst/>
          </a:prstGeom>
          <a:solidFill>
            <a:srgbClr val="000000"/>
          </a:solidFill>
          <a:ln>
            <a:noFill/>
            <a:prstDash/>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293" fontAlgn="base">
              <a:lnSpc>
                <a:spcPct val="90000"/>
              </a:lnSpc>
              <a:spcAft>
                <a:spcPct val="0"/>
              </a:spcAft>
              <a:defRPr/>
            </a:pPr>
            <a:r>
              <a:rPr lang="en-US" sz="1800" spc="0">
                <a:gradFill>
                  <a:gsLst>
                    <a:gs pos="0">
                      <a:srgbClr val="FFFFFF"/>
                    </a:gs>
                    <a:gs pos="100000">
                      <a:srgbClr val="FFFFFF"/>
                    </a:gs>
                  </a:gsLst>
                  <a:lin ang="2700000" scaled="1"/>
                </a:gradFill>
                <a:latin typeface="Segoe UI Semibold"/>
              </a:rPr>
              <a:t>Azure  </a:t>
            </a:r>
            <a:r>
              <a:rPr lang="en-US" sz="1800" spc="0">
                <a:gradFill>
                  <a:gsLst>
                    <a:gs pos="0">
                      <a:srgbClr val="000000">
                        <a:lumMod val="65000"/>
                        <a:lumOff val="35000"/>
                      </a:srgbClr>
                    </a:gs>
                    <a:gs pos="100000">
                      <a:srgbClr val="000000">
                        <a:lumMod val="65000"/>
                        <a:lumOff val="35000"/>
                      </a:srgbClr>
                    </a:gs>
                  </a:gsLst>
                  <a:lin ang="2700000" scaled="1"/>
                </a:gradFill>
                <a:latin typeface="Segoe UI"/>
              </a:rPr>
              <a:t>|</a:t>
            </a:r>
            <a:r>
              <a:rPr lang="en-US" sz="1800" spc="0">
                <a:gradFill>
                  <a:gsLst>
                    <a:gs pos="0">
                      <a:srgbClr val="FFFFFF"/>
                    </a:gs>
                    <a:gs pos="100000">
                      <a:srgbClr val="FFFFFF"/>
                    </a:gs>
                  </a:gsLst>
                  <a:lin ang="2700000" scaled="1"/>
                </a:gradFill>
                <a:latin typeface="Segoe UI Semibold"/>
              </a:rPr>
              <a:t>  On-premises </a:t>
            </a:r>
            <a:r>
              <a:rPr lang="en-US" sz="1800" spc="0">
                <a:gradFill>
                  <a:gsLst>
                    <a:gs pos="0">
                      <a:srgbClr val="000000">
                        <a:lumMod val="65000"/>
                        <a:lumOff val="35000"/>
                      </a:srgbClr>
                    </a:gs>
                    <a:gs pos="100000">
                      <a:srgbClr val="000000">
                        <a:lumMod val="65000"/>
                        <a:lumOff val="35000"/>
                      </a:srgbClr>
                    </a:gs>
                  </a:gsLst>
                  <a:lin ang="2700000" scaled="1"/>
                </a:gradFill>
                <a:latin typeface="Segoe UI Semibold"/>
              </a:rPr>
              <a:t> </a:t>
            </a:r>
            <a:r>
              <a:rPr lang="en-US" sz="1800" spc="0">
                <a:gradFill>
                  <a:gsLst>
                    <a:gs pos="0">
                      <a:srgbClr val="000000">
                        <a:lumMod val="65000"/>
                        <a:lumOff val="35000"/>
                      </a:srgbClr>
                    </a:gs>
                    <a:gs pos="100000">
                      <a:srgbClr val="000000">
                        <a:lumMod val="65000"/>
                        <a:lumOff val="35000"/>
                      </a:srgbClr>
                    </a:gs>
                  </a:gsLst>
                  <a:lin ang="2700000" scaled="1"/>
                </a:gradFill>
                <a:latin typeface="Segoe UI"/>
              </a:rPr>
              <a:t>|</a:t>
            </a:r>
            <a:r>
              <a:rPr lang="en-US" sz="1800" spc="0">
                <a:gradFill>
                  <a:gsLst>
                    <a:gs pos="0">
                      <a:srgbClr val="000000">
                        <a:lumMod val="65000"/>
                        <a:lumOff val="35000"/>
                      </a:srgbClr>
                    </a:gs>
                    <a:gs pos="100000">
                      <a:srgbClr val="000000">
                        <a:lumMod val="65000"/>
                        <a:lumOff val="35000"/>
                      </a:srgbClr>
                    </a:gs>
                  </a:gsLst>
                  <a:lin ang="2700000" scaled="1"/>
                </a:gradFill>
                <a:latin typeface="Segoe UI Semibold"/>
              </a:rPr>
              <a:t>  </a:t>
            </a:r>
            <a:r>
              <a:rPr lang="en-US" sz="1800" spc="0">
                <a:gradFill>
                  <a:gsLst>
                    <a:gs pos="0">
                      <a:srgbClr val="FFFFFF"/>
                    </a:gs>
                    <a:gs pos="100000">
                      <a:srgbClr val="FFFFFF"/>
                    </a:gs>
                  </a:gsLst>
                  <a:lin ang="2700000" scaled="1"/>
                </a:gradFill>
                <a:latin typeface="Segoe UI Semibold"/>
              </a:rPr>
              <a:t>AWS </a:t>
            </a:r>
            <a:r>
              <a:rPr lang="en-US" sz="1800" spc="0">
                <a:gradFill>
                  <a:gsLst>
                    <a:gs pos="0">
                      <a:srgbClr val="000000">
                        <a:lumMod val="65000"/>
                        <a:lumOff val="35000"/>
                      </a:srgbClr>
                    </a:gs>
                    <a:gs pos="100000">
                      <a:srgbClr val="000000">
                        <a:lumMod val="65000"/>
                        <a:lumOff val="35000"/>
                      </a:srgbClr>
                    </a:gs>
                  </a:gsLst>
                  <a:lin ang="2700000" scaled="1"/>
                </a:gradFill>
                <a:latin typeface="Segoe UI Semibold"/>
              </a:rPr>
              <a:t> </a:t>
            </a:r>
            <a:r>
              <a:rPr lang="en-US" sz="1800" spc="0">
                <a:gradFill>
                  <a:gsLst>
                    <a:gs pos="0">
                      <a:srgbClr val="000000">
                        <a:lumMod val="65000"/>
                        <a:lumOff val="35000"/>
                      </a:srgbClr>
                    </a:gs>
                    <a:gs pos="100000">
                      <a:srgbClr val="000000">
                        <a:lumMod val="65000"/>
                        <a:lumOff val="35000"/>
                      </a:srgbClr>
                    </a:gs>
                  </a:gsLst>
                  <a:lin ang="2700000" scaled="1"/>
                </a:gradFill>
                <a:latin typeface="Segoe UI"/>
              </a:rPr>
              <a:t>|</a:t>
            </a:r>
            <a:r>
              <a:rPr lang="en-US" sz="1800" spc="0">
                <a:gradFill>
                  <a:gsLst>
                    <a:gs pos="0">
                      <a:srgbClr val="000000">
                        <a:lumMod val="65000"/>
                        <a:lumOff val="35000"/>
                      </a:srgbClr>
                    </a:gs>
                    <a:gs pos="100000">
                      <a:srgbClr val="000000">
                        <a:lumMod val="65000"/>
                        <a:lumOff val="35000"/>
                      </a:srgbClr>
                    </a:gs>
                  </a:gsLst>
                  <a:lin ang="2700000" scaled="1"/>
                </a:gradFill>
                <a:latin typeface="Segoe UI Semibold"/>
              </a:rPr>
              <a:t>  </a:t>
            </a:r>
            <a:r>
              <a:rPr lang="en-US" sz="1800" spc="0">
                <a:gradFill>
                  <a:gsLst>
                    <a:gs pos="0">
                      <a:srgbClr val="FFFFFF"/>
                    </a:gs>
                    <a:gs pos="100000">
                      <a:srgbClr val="FFFFFF"/>
                    </a:gs>
                  </a:gsLst>
                  <a:lin ang="2700000" scaled="1"/>
                </a:gradFill>
                <a:latin typeface="Segoe UI Semibold"/>
              </a:rPr>
              <a:t>GCP</a:t>
            </a:r>
          </a:p>
        </p:txBody>
      </p:sp>
    </p:spTree>
    <p:extLst>
      <p:ext uri="{BB962C8B-B14F-4D97-AF65-F5344CB8AC3E}">
        <p14:creationId xmlns:p14="http://schemas.microsoft.com/office/powerpoint/2010/main" val="4208289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47"/>
                                        </p:tgtEl>
                                        <p:attrNameLst>
                                          <p:attrName>ppt_x</p:attrName>
                                          <p:attrName>ppt_y</p:attrName>
                                        </p:attrNameLst>
                                      </p:cBhvr>
                                      <p:rCtr x="0" y="1736"/>
                                    </p:animMotion>
                                  </p:childTnLst>
                                </p:cTn>
                              </p:par>
                              <p:par>
                                <p:cTn id="10" presetID="10" presetClass="entr" presetSubtype="0" fill="hold" nodeType="withEffect">
                                  <p:stCondLst>
                                    <p:cond delay="1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nodeType="withEffect">
                                  <p:stCondLst>
                                    <p:cond delay="100"/>
                                  </p:stCondLst>
                                  <p:childTnLst>
                                    <p:animMotion origin="layout" path="M 4.58333E-6 3.7037E-7 L 4.58333E-6 0.03495 " pathEditMode="relative" rAng="0" ptsTypes="AA">
                                      <p:cBhvr>
                                        <p:cTn id="14" dur="500" spd="-100000" fill="hold"/>
                                        <p:tgtEl>
                                          <p:spTgt spid="43"/>
                                        </p:tgtEl>
                                        <p:attrNameLst>
                                          <p:attrName>ppt_x</p:attrName>
                                          <p:attrName>ppt_y</p:attrName>
                                        </p:attrNameLst>
                                      </p:cBhvr>
                                      <p:rCtr x="0" y="1736"/>
                                    </p:animMotion>
                                  </p:childTnLst>
                                </p:cTn>
                              </p:par>
                              <p:par>
                                <p:cTn id="15" presetID="10" presetClass="entr" presetSubtype="0" fill="hold" grpId="0" nodeType="withEffect">
                                  <p:stCondLst>
                                    <p:cond delay="1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grpId="1" nodeType="withEffect">
                                  <p:stCondLst>
                                    <p:cond delay="100"/>
                                  </p:stCondLst>
                                  <p:childTnLst>
                                    <p:animMotion origin="layout" path="M 4.58333E-6 3.7037E-7 L 4.58333E-6 0.03495 " pathEditMode="relative" rAng="0" ptsTypes="AA">
                                      <p:cBhvr>
                                        <p:cTn id="19" dur="500" spd="-100000" fill="hold"/>
                                        <p:tgtEl>
                                          <p:spTgt spid="34"/>
                                        </p:tgtEl>
                                        <p:attrNameLst>
                                          <p:attrName>ppt_x</p:attrName>
                                          <p:attrName>ppt_y</p:attrName>
                                        </p:attrNameLst>
                                      </p:cBhvr>
                                      <p:rCtr x="0" y="1736"/>
                                    </p:animMotion>
                                  </p:childTnLst>
                                </p:cTn>
                              </p:par>
                              <p:par>
                                <p:cTn id="20" presetID="10" presetClass="entr" presetSubtype="0" fill="hold" nodeType="withEffect">
                                  <p:stCondLst>
                                    <p:cond delay="2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nodeType="withEffect">
                                  <p:stCondLst>
                                    <p:cond delay="200"/>
                                  </p:stCondLst>
                                  <p:childTnLst>
                                    <p:animMotion origin="layout" path="M 3.125E-6 3.7037E-7 L 3.125E-6 0.03495 " pathEditMode="relative" rAng="0" ptsTypes="AA">
                                      <p:cBhvr>
                                        <p:cTn id="24" dur="500" spd="-100000" fill="hold"/>
                                        <p:tgtEl>
                                          <p:spTgt spid="42"/>
                                        </p:tgtEl>
                                        <p:attrNameLst>
                                          <p:attrName>ppt_x</p:attrName>
                                          <p:attrName>ppt_y</p:attrName>
                                        </p:attrNameLst>
                                      </p:cBhvr>
                                      <p:rCtr x="0" y="1736"/>
                                    </p:animMotion>
                                  </p:childTnLst>
                                </p:cTn>
                              </p:par>
                              <p:par>
                                <p:cTn id="25" presetID="10" presetClass="entr" presetSubtype="0" fill="hold" grpId="0" nodeType="withEffect">
                                  <p:stCondLst>
                                    <p:cond delay="2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grpId="1" nodeType="withEffect">
                                  <p:stCondLst>
                                    <p:cond delay="200"/>
                                  </p:stCondLst>
                                  <p:childTnLst>
                                    <p:animMotion origin="layout" path="M 3.125E-6 3.7037E-7 L 3.125E-6 0.03495 " pathEditMode="relative" rAng="0" ptsTypes="AA">
                                      <p:cBhvr>
                                        <p:cTn id="29" dur="500" spd="-100000" fill="hold"/>
                                        <p:tgtEl>
                                          <p:spTgt spid="35"/>
                                        </p:tgtEl>
                                        <p:attrNameLst>
                                          <p:attrName>ppt_x</p:attrName>
                                          <p:attrName>ppt_y</p:attrName>
                                        </p:attrNameLst>
                                      </p:cBhvr>
                                      <p:rCtr x="0" y="1736"/>
                                    </p:animMotion>
                                  </p:childTnLst>
                                </p:cTn>
                              </p:par>
                              <p:par>
                                <p:cTn id="30" presetID="10" presetClass="entr" presetSubtype="0" fill="hold" nodeType="withEffect">
                                  <p:stCondLst>
                                    <p:cond delay="30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42" presetClass="path" presetSubtype="0" decel="100000" fill="hold" nodeType="withEffect">
                                  <p:stCondLst>
                                    <p:cond delay="300"/>
                                  </p:stCondLst>
                                  <p:childTnLst>
                                    <p:animMotion origin="layout" path="M 1.66667E-6 3.7037E-7 L 1.66667E-6 0.03495 " pathEditMode="relative" rAng="0" ptsTypes="AA">
                                      <p:cBhvr>
                                        <p:cTn id="34" dur="500" spd="-100000" fill="hold"/>
                                        <p:tgtEl>
                                          <p:spTgt spid="41"/>
                                        </p:tgtEl>
                                        <p:attrNameLst>
                                          <p:attrName>ppt_x</p:attrName>
                                          <p:attrName>ppt_y</p:attrName>
                                        </p:attrNameLst>
                                      </p:cBhvr>
                                      <p:rCtr x="0" y="1736"/>
                                    </p:animMotion>
                                  </p:childTnLst>
                                </p:cTn>
                              </p:par>
                              <p:par>
                                <p:cTn id="35" presetID="10" presetClass="entr" presetSubtype="0" fill="hold" grpId="0" nodeType="withEffect">
                                  <p:stCondLst>
                                    <p:cond delay="3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300"/>
                                  </p:stCondLst>
                                  <p:childTnLst>
                                    <p:animMotion origin="layout" path="M 1.66667E-6 3.7037E-7 L 1.66667E-6 0.03495 " pathEditMode="relative" rAng="0" ptsTypes="AA">
                                      <p:cBhvr>
                                        <p:cTn id="39" dur="500" spd="-100000" fill="hold"/>
                                        <p:tgtEl>
                                          <p:spTgt spid="36"/>
                                        </p:tgtEl>
                                        <p:attrNameLst>
                                          <p:attrName>ppt_x</p:attrName>
                                          <p:attrName>ppt_y</p:attrName>
                                        </p:attrNameLst>
                                      </p:cBhvr>
                                      <p:rCtr x="0" y="1736"/>
                                    </p:animMotion>
                                  </p:childTnLst>
                                </p:cTn>
                              </p:par>
                              <p:par>
                                <p:cTn id="40" presetID="10" presetClass="entr" presetSubtype="0" fill="hold" nodeType="withEffect">
                                  <p:stCondLst>
                                    <p:cond delay="4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42" presetClass="path" presetSubtype="0" decel="100000" fill="hold" nodeType="withEffect">
                                  <p:stCondLst>
                                    <p:cond delay="400"/>
                                  </p:stCondLst>
                                  <p:childTnLst>
                                    <p:animMotion origin="layout" path="M 2.08333E-7 3.7037E-7 L 2.08333E-7 0.03495 " pathEditMode="relative" rAng="0" ptsTypes="AA">
                                      <p:cBhvr>
                                        <p:cTn id="44" dur="500" spd="-100000" fill="hold"/>
                                        <p:tgtEl>
                                          <p:spTgt spid="40"/>
                                        </p:tgtEl>
                                        <p:attrNameLst>
                                          <p:attrName>ppt_x</p:attrName>
                                          <p:attrName>ppt_y</p:attrName>
                                        </p:attrNameLst>
                                      </p:cBhvr>
                                      <p:rCtr x="0" y="1736"/>
                                    </p:animMotion>
                                  </p:childTnLst>
                                </p:cTn>
                              </p:par>
                              <p:par>
                                <p:cTn id="45" presetID="10" presetClass="entr" presetSubtype="0" fill="hold" grpId="0" nodeType="withEffect">
                                  <p:stCondLst>
                                    <p:cond delay="4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grpId="1" nodeType="withEffect">
                                  <p:stCondLst>
                                    <p:cond delay="400"/>
                                  </p:stCondLst>
                                  <p:childTnLst>
                                    <p:animMotion origin="layout" path="M 2.08333E-7 3.7037E-7 L 2.08333E-7 0.03495 " pathEditMode="relative" rAng="0" ptsTypes="AA">
                                      <p:cBhvr>
                                        <p:cTn id="49" dur="500" spd="-100000" fill="hold"/>
                                        <p:tgtEl>
                                          <p:spTgt spid="37"/>
                                        </p:tgtEl>
                                        <p:attrNameLst>
                                          <p:attrName>ppt_x</p:attrName>
                                          <p:attrName>ppt_y</p:attrName>
                                        </p:attrNameLst>
                                      </p:cBhvr>
                                      <p:rCtr x="0" y="1736"/>
                                    </p:animMotion>
                                  </p:childTnLst>
                                </p:cTn>
                              </p:par>
                              <p:par>
                                <p:cTn id="50" presetID="10" presetClass="entr" presetSubtype="0" fill="hold" nodeType="withEffect">
                                  <p:stCondLst>
                                    <p:cond delay="5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42" presetClass="path" presetSubtype="0" decel="100000" fill="hold" nodeType="withEffect">
                                  <p:stCondLst>
                                    <p:cond delay="500"/>
                                  </p:stCondLst>
                                  <p:childTnLst>
                                    <p:animMotion origin="layout" path="M -1.45833E-6 3.7037E-7 L -1.45833E-6 0.03495 " pathEditMode="relative" rAng="0" ptsTypes="AA">
                                      <p:cBhvr>
                                        <p:cTn id="54" dur="500" spd="-100000" fill="hold"/>
                                        <p:tgtEl>
                                          <p:spTgt spid="39"/>
                                        </p:tgtEl>
                                        <p:attrNameLst>
                                          <p:attrName>ppt_x</p:attrName>
                                          <p:attrName>ppt_y</p:attrName>
                                        </p:attrNameLst>
                                      </p:cBhvr>
                                      <p:rCtr x="0" y="1736"/>
                                    </p:animMotion>
                                  </p:childTnLst>
                                </p:cTn>
                              </p:par>
                              <p:par>
                                <p:cTn id="55" presetID="10" presetClass="entr" presetSubtype="0" fill="hold" grpId="0" nodeType="withEffect">
                                  <p:stCondLst>
                                    <p:cond delay="5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grpId="1" nodeType="withEffect">
                                  <p:stCondLst>
                                    <p:cond delay="500"/>
                                  </p:stCondLst>
                                  <p:childTnLst>
                                    <p:animMotion origin="layout" path="M -1.45833E-6 3.7037E-7 L -1.45833E-6 0.03495 " pathEditMode="relative" rAng="0" ptsTypes="AA">
                                      <p:cBhvr>
                                        <p:cTn id="59" dur="500" spd="-100000" fill="hold"/>
                                        <p:tgtEl>
                                          <p:spTgt spid="38"/>
                                        </p:tgtEl>
                                        <p:attrNameLst>
                                          <p:attrName>ppt_x</p:attrName>
                                          <p:attrName>ppt_y</p:attrName>
                                        </p:attrNameLst>
                                      </p:cBhvr>
                                      <p:rCtr x="0" y="1736"/>
                                    </p:animMotion>
                                  </p:childTnLst>
                                </p:cTn>
                              </p:par>
                              <p:par>
                                <p:cTn id="60" presetID="10" presetClass="entr" presetSubtype="0" fill="hold" nodeType="withEffect">
                                  <p:stCondLst>
                                    <p:cond delay="60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42" presetClass="path" presetSubtype="0" decel="100000" fill="hold" nodeType="withEffect">
                                  <p:stCondLst>
                                    <p:cond delay="600"/>
                                  </p:stCondLst>
                                  <p:childTnLst>
                                    <p:animMotion origin="layout" path="M -1.45833E-6 3.7037E-7 L -1.45833E-6 0.03495 " pathEditMode="relative" rAng="0" ptsTypes="AA">
                                      <p:cBhvr>
                                        <p:cTn id="64" dur="500" spd="-100000" fill="hold"/>
                                        <p:tgtEl>
                                          <p:spTgt spid="49"/>
                                        </p:tgtEl>
                                        <p:attrNameLst>
                                          <p:attrName>ppt_x</p:attrName>
                                          <p:attrName>ppt_y</p:attrName>
                                        </p:attrNameLst>
                                      </p:cBhvr>
                                      <p:rCtr x="0" y="1736"/>
                                    </p:animMotion>
                                  </p:childTnLst>
                                </p:cTn>
                              </p:par>
                              <p:par>
                                <p:cTn id="65" presetID="10" presetClass="entr" presetSubtype="0" fill="hold" grpId="0" nodeType="withEffect">
                                  <p:stCondLst>
                                    <p:cond delay="60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42" presetClass="path" presetSubtype="0" decel="100000" fill="hold" grpId="1" nodeType="withEffect">
                                  <p:stCondLst>
                                    <p:cond delay="600"/>
                                  </p:stCondLst>
                                  <p:childTnLst>
                                    <p:animMotion origin="layout" path="M -1.45833E-6 3.7037E-7 L -1.45833E-6 0.03495 " pathEditMode="relative" rAng="0" ptsTypes="AA">
                                      <p:cBhvr>
                                        <p:cTn id="69" dur="500" spd="-100000" fill="hold"/>
                                        <p:tgtEl>
                                          <p:spTgt spid="51"/>
                                        </p:tgtEl>
                                        <p:attrNameLst>
                                          <p:attrName>ppt_x</p:attrName>
                                          <p:attrName>ppt_y</p:attrName>
                                        </p:attrNameLst>
                                      </p:cBhvr>
                                      <p:rCtr x="0" y="1736"/>
                                    </p:animMotion>
                                  </p:childTnLst>
                                </p:cTn>
                              </p:par>
                              <p:par>
                                <p:cTn id="70" presetID="10" presetClass="entr" presetSubtype="0" fill="hold" nodeType="withEffect">
                                  <p:stCondLst>
                                    <p:cond delay="60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42" presetClass="path" presetSubtype="0" decel="100000" fill="hold" nodeType="withEffect">
                                  <p:stCondLst>
                                    <p:cond delay="600"/>
                                  </p:stCondLst>
                                  <p:childTnLst>
                                    <p:animMotion origin="layout" path="M -1.45833E-6 3.7037E-7 L -1.45833E-6 0.03495 " pathEditMode="relative" rAng="0" ptsTypes="AA">
                                      <p:cBhvr>
                                        <p:cTn id="74" dur="500" spd="-100000" fill="hold"/>
                                        <p:tgtEl>
                                          <p:spTgt spid="5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34" grpId="0"/>
      <p:bldP spid="34" grpId="1"/>
      <p:bldP spid="35" grpId="0"/>
      <p:bldP spid="35" grpId="1"/>
      <p:bldP spid="36" grpId="0"/>
      <p:bldP spid="36" grpId="1"/>
      <p:bldP spid="37" grpId="0"/>
      <p:bldP spid="37" grpId="1"/>
      <p:bldP spid="38" grpId="0"/>
      <p:bldP spid="38" grpId="1"/>
      <p:bldP spid="51" grpId="0" animBg="1"/>
      <p:bldP spid="5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ch intensity">
            <a:extLst>
              <a:ext uri="{FF2B5EF4-FFF2-40B4-BE49-F238E27FC236}">
                <a16:creationId xmlns:a16="http://schemas.microsoft.com/office/drawing/2014/main" id="{0BD26265-1050-49CF-81CA-0077C552261E}"/>
              </a:ext>
            </a:extLst>
          </p:cNvPr>
          <p:cNvSpPr txBox="1">
            <a:spLocks noGrp="1"/>
          </p:cNvSpPr>
          <p:nvPr>
            <p:ph type="title" idx="4294967295"/>
          </p:nvPr>
        </p:nvSpPr>
        <p:spPr bwMode="auto">
          <a:xfrm>
            <a:off x="1415143" y="591195"/>
            <a:ext cx="9361714"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Serverless is redefining the way we build cloud native applications</a:t>
            </a:r>
            <a:endParaRPr kumimoji="0" lang="en-US" sz="4800" b="0" i="0" u="none" strike="noStrike" kern="1200" cap="none" spc="-50" normalizeH="0" baseline="0" noProof="0">
              <a:ln w="3175">
                <a:noFill/>
              </a:ln>
              <a:gradFill flip="none" rotWithShape="1">
                <a:gsLst>
                  <a:gs pos="0">
                    <a:srgbClr val="0078D4"/>
                  </a:gs>
                  <a:gs pos="100000">
                    <a:srgbClr val="FFB900"/>
                  </a:gs>
                </a:gsLst>
                <a:lin ang="2700000" scaled="1"/>
                <a:tileRect/>
              </a:gradFill>
              <a:effectLst/>
              <a:uLnTx/>
              <a:uFillTx/>
              <a:latin typeface="Segoe UI Semibold"/>
              <a:ea typeface="Segoe UI" pitchFamily="34" charset="0"/>
              <a:cs typeface="Segoe UI" pitchFamily="34" charset="0"/>
            </a:endParaRPr>
          </a:p>
        </p:txBody>
      </p:sp>
      <p:pic>
        <p:nvPicPr>
          <p:cNvPr id="1026" name="Picture 2" descr="people using a computer in a retail store">
            <a:extLst>
              <a:ext uri="{FF2B5EF4-FFF2-40B4-BE49-F238E27FC236}">
                <a16:creationId xmlns:a16="http://schemas.microsoft.com/office/drawing/2014/main" id="{9B9AD958-A8EC-4DB2-B803-7B26F0399FE8}"/>
              </a:ext>
            </a:extLst>
          </p:cNvPr>
          <p:cNvPicPr>
            <a:picLocks noChangeAspect="1" noChangeArrowheads="1"/>
          </p:cNvPicPr>
          <p:nvPr/>
        </p:nvPicPr>
        <p:blipFill>
          <a:blip r:embed="rId3"/>
          <a:srcRect l="9198" r="9198"/>
          <a:stretch/>
        </p:blipFill>
        <p:spPr bwMode="auto">
          <a:xfrm>
            <a:off x="584200" y="2832174"/>
            <a:ext cx="3481388" cy="2840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229418-569A-4906-ADDC-D95FBC8D1F53}"/>
              </a:ext>
            </a:extLst>
          </p:cNvPr>
          <p:cNvSpPr txBox="1"/>
          <p:nvPr/>
        </p:nvSpPr>
        <p:spPr>
          <a:xfrm>
            <a:off x="898345" y="5897473"/>
            <a:ext cx="2853098" cy="369332"/>
          </a:xfrm>
          <a:prstGeom prst="rect">
            <a:avLst/>
          </a:prstGeom>
          <a:noFill/>
        </p:spPr>
        <p:txBody>
          <a:bodyPr wrap="square" lIns="0" tIns="0" rIns="0" bIns="0" rtlCol="0">
            <a:spAutoFit/>
          </a:bodyPr>
          <a:lstStyle/>
          <a:p>
            <a:pPr algn="ctr"/>
            <a:r>
              <a:rPr lang="en-US" sz="2400">
                <a:solidFill>
                  <a:schemeClr val="accent1"/>
                </a:solidFill>
                <a:latin typeface="+mj-lt"/>
              </a:rPr>
              <a:t>Retail</a:t>
            </a:r>
          </a:p>
        </p:txBody>
      </p:sp>
      <p:pic>
        <p:nvPicPr>
          <p:cNvPr id="1028" name="Picture 4" descr="factory worker using a phone">
            <a:extLst>
              <a:ext uri="{FF2B5EF4-FFF2-40B4-BE49-F238E27FC236}">
                <a16:creationId xmlns:a16="http://schemas.microsoft.com/office/drawing/2014/main" id="{8163B11C-CA00-456A-AE8E-A8F9BCC1B99E}"/>
              </a:ext>
            </a:extLst>
          </p:cNvPr>
          <p:cNvPicPr>
            <a:picLocks noChangeAspect="1" noChangeArrowheads="1"/>
          </p:cNvPicPr>
          <p:nvPr/>
        </p:nvPicPr>
        <p:blipFill>
          <a:blip r:embed="rId4"/>
          <a:srcRect l="9264" r="9264"/>
          <a:stretch/>
        </p:blipFill>
        <p:spPr bwMode="auto">
          <a:xfrm>
            <a:off x="4356100" y="2832174"/>
            <a:ext cx="3481388" cy="28487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12FC756-BF30-4387-8346-7108E34721E1}"/>
              </a:ext>
            </a:extLst>
          </p:cNvPr>
          <p:cNvSpPr txBox="1"/>
          <p:nvPr/>
        </p:nvSpPr>
        <p:spPr>
          <a:xfrm>
            <a:off x="4670245" y="5897473"/>
            <a:ext cx="2853098" cy="369332"/>
          </a:xfrm>
          <a:prstGeom prst="rect">
            <a:avLst/>
          </a:prstGeom>
          <a:noFill/>
        </p:spPr>
        <p:txBody>
          <a:bodyPr wrap="square" lIns="0" tIns="0" rIns="0" bIns="0" rtlCol="0">
            <a:spAutoFit/>
          </a:bodyPr>
          <a:lstStyle/>
          <a:p>
            <a:pPr algn="ctr"/>
            <a:r>
              <a:rPr lang="en-US" sz="2400">
                <a:solidFill>
                  <a:schemeClr val="accent1"/>
                </a:solidFill>
                <a:latin typeface="+mj-lt"/>
              </a:rPr>
              <a:t>Manufacturing</a:t>
            </a:r>
          </a:p>
        </p:txBody>
      </p:sp>
      <p:pic>
        <p:nvPicPr>
          <p:cNvPr id="1030" name="Picture 6" descr="a banking ap being used on a tablet">
            <a:extLst>
              <a:ext uri="{FF2B5EF4-FFF2-40B4-BE49-F238E27FC236}">
                <a16:creationId xmlns:a16="http://schemas.microsoft.com/office/drawing/2014/main" id="{8FE13AFD-D5C5-4C4E-B5F3-C2776B42B3E4}"/>
              </a:ext>
            </a:extLst>
          </p:cNvPr>
          <p:cNvPicPr>
            <a:picLocks noChangeAspect="1" noChangeArrowheads="1"/>
          </p:cNvPicPr>
          <p:nvPr/>
        </p:nvPicPr>
        <p:blipFill>
          <a:blip r:embed="rId5"/>
          <a:srcRect l="9430" r="9430"/>
          <a:stretch/>
        </p:blipFill>
        <p:spPr bwMode="auto">
          <a:xfrm>
            <a:off x="8126412" y="2832174"/>
            <a:ext cx="3481388" cy="28604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9EED5B5-7805-45BD-AAA7-7C3DFB39A4D1}"/>
              </a:ext>
            </a:extLst>
          </p:cNvPr>
          <p:cNvSpPr txBox="1"/>
          <p:nvPr/>
        </p:nvSpPr>
        <p:spPr>
          <a:xfrm>
            <a:off x="8440557" y="5897473"/>
            <a:ext cx="2853098" cy="369332"/>
          </a:xfrm>
          <a:prstGeom prst="rect">
            <a:avLst/>
          </a:prstGeom>
          <a:noFill/>
        </p:spPr>
        <p:txBody>
          <a:bodyPr wrap="square" lIns="0" tIns="0" rIns="0" bIns="0" rtlCol="0">
            <a:spAutoFit/>
          </a:bodyPr>
          <a:lstStyle/>
          <a:p>
            <a:pPr algn="ctr"/>
            <a:r>
              <a:rPr lang="en-US" sz="2400">
                <a:solidFill>
                  <a:schemeClr val="accent1"/>
                </a:solidFill>
                <a:latin typeface="+mj-lt"/>
              </a:rPr>
              <a:t>Banking/finance</a:t>
            </a:r>
          </a:p>
        </p:txBody>
      </p:sp>
    </p:spTree>
    <p:extLst>
      <p:ext uri="{BB962C8B-B14F-4D97-AF65-F5344CB8AC3E}">
        <p14:creationId xmlns:p14="http://schemas.microsoft.com/office/powerpoint/2010/main" val="2089900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42" presetClass="path" presetSubtype="0" decel="100000" fill="hold" nodeType="withEffect">
                                  <p:stCondLst>
                                    <p:cond delay="0"/>
                                  </p:stCondLst>
                                  <p:childTnLst>
                                    <p:animMotion origin="layout" path="M -3.09028E-6 -1.11111E-6 L -3.09028E-6 0.03492 " pathEditMode="relative" rAng="0" ptsTypes="AA">
                                      <p:cBhvr>
                                        <p:cTn id="9" dur="500" spd="-100000" fill="hold"/>
                                        <p:tgtEl>
                                          <p:spTgt spid="1026"/>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3.09028E-6 -1.11111E-6 L -3.09028E-6 0.03492 " pathEditMode="relative" rAng="0" ptsTypes="AA">
                                      <p:cBhvr>
                                        <p:cTn id="14" dur="500" spd="-100000" fill="hold"/>
                                        <p:tgtEl>
                                          <p:spTgt spid="7"/>
                                        </p:tgtEl>
                                        <p:attrNameLst>
                                          <p:attrName>ppt_x</p:attrName>
                                          <p:attrName>ppt_y</p:attrName>
                                        </p:attrNameLst>
                                      </p:cBhvr>
                                      <p:rCtr x="0" y="1736"/>
                                    </p:animMotion>
                                  </p:childTnLst>
                                </p:cTn>
                              </p:par>
                              <p:par>
                                <p:cTn id="15" presetID="10" presetClass="entr" presetSubtype="0" fill="hold" nodeType="withEffect">
                                  <p:stCondLst>
                                    <p:cond delay="10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42" presetClass="path" presetSubtype="0" decel="100000" fill="hold" nodeType="withEffect">
                                  <p:stCondLst>
                                    <p:cond delay="100"/>
                                  </p:stCondLst>
                                  <p:childTnLst>
                                    <p:animMotion origin="layout" path="M -3.95833E-6 7.40741E-7 L -3.95833E-6 0.03495 " pathEditMode="relative" rAng="0" ptsTypes="AA">
                                      <p:cBhvr>
                                        <p:cTn id="19" dur="500" spd="-100000" fill="hold"/>
                                        <p:tgtEl>
                                          <p:spTgt spid="1028"/>
                                        </p:tgtEl>
                                        <p:attrNameLst>
                                          <p:attrName>ppt_x</p:attrName>
                                          <p:attrName>ppt_y</p:attrName>
                                        </p:attrNameLst>
                                      </p:cBhvr>
                                      <p:rCtr x="0" y="1736"/>
                                    </p:animMotion>
                                  </p:childTnLst>
                                </p:cTn>
                              </p:par>
                              <p:par>
                                <p:cTn id="20" presetID="10" presetClass="entr" presetSubtype="0" fill="hold" grpId="0" nodeType="withEffect">
                                  <p:stCondLst>
                                    <p:cond delay="1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100"/>
                                  </p:stCondLst>
                                  <p:childTnLst>
                                    <p:animMotion origin="layout" path="M -3.95833E-6 7.40741E-7 L -3.95833E-6 0.03495 " pathEditMode="relative" rAng="0" ptsTypes="AA">
                                      <p:cBhvr>
                                        <p:cTn id="24" dur="500" spd="-100000" fill="hold"/>
                                        <p:tgtEl>
                                          <p:spTgt spid="12"/>
                                        </p:tgtEl>
                                        <p:attrNameLst>
                                          <p:attrName>ppt_x</p:attrName>
                                          <p:attrName>ppt_y</p:attrName>
                                        </p:attrNameLst>
                                      </p:cBhvr>
                                      <p:rCtr x="0" y="1736"/>
                                    </p:animMotion>
                                  </p:childTnLst>
                                </p:cTn>
                              </p:par>
                              <p:par>
                                <p:cTn id="25" presetID="10" presetClass="entr" presetSubtype="0" fill="hold" nodeType="withEffect">
                                  <p:stCondLst>
                                    <p:cond delay="20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par>
                                <p:cTn id="28" presetID="42" presetClass="path" presetSubtype="0" decel="100000" fill="hold" nodeType="withEffect">
                                  <p:stCondLst>
                                    <p:cond delay="200"/>
                                  </p:stCondLst>
                                  <p:childTnLst>
                                    <p:animMotion origin="layout" path="M 4.58333E-6 7.40741E-7 L 4.58333E-6 0.03495 " pathEditMode="relative" rAng="0" ptsTypes="AA">
                                      <p:cBhvr>
                                        <p:cTn id="29" dur="500" spd="-100000" fill="hold"/>
                                        <p:tgtEl>
                                          <p:spTgt spid="1030"/>
                                        </p:tgtEl>
                                        <p:attrNameLst>
                                          <p:attrName>ppt_x</p:attrName>
                                          <p:attrName>ppt_y</p:attrName>
                                        </p:attrNameLst>
                                      </p:cBhvr>
                                      <p:rCtr x="0" y="1736"/>
                                    </p:animMotion>
                                  </p:childTnLst>
                                </p:cTn>
                              </p:par>
                              <p:par>
                                <p:cTn id="30" presetID="10" presetClass="entr" presetSubtype="0" fill="hold" grpId="0" nodeType="withEffect">
                                  <p:stCondLst>
                                    <p:cond delay="2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200"/>
                                  </p:stCondLst>
                                  <p:childTnLst>
                                    <p:animMotion origin="layout" path="M 4.58333E-6 7.40741E-7 L 4.58333E-6 0.03495 " pathEditMode="relative" rAng="0" ptsTypes="AA">
                                      <p:cBhvr>
                                        <p:cTn id="34" dur="500" spd="-1000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p:bldP spid="12" grpId="1"/>
      <p:bldP spid="13" grpId="0"/>
      <p:bldP spid="13"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ch intensity">
            <a:extLst>
              <a:ext uri="{FF2B5EF4-FFF2-40B4-BE49-F238E27FC236}">
                <a16:creationId xmlns:a16="http://schemas.microsoft.com/office/drawing/2014/main" id="{AC73C0F1-A51E-4355-BF0F-F95F89989C24}"/>
              </a:ext>
            </a:extLst>
          </p:cNvPr>
          <p:cNvSpPr txBox="1">
            <a:spLocks noGrp="1"/>
          </p:cNvSpPr>
          <p:nvPr>
            <p:ph type="title" idx="4294967295"/>
          </p:nvPr>
        </p:nvSpPr>
        <p:spPr bwMode="auto">
          <a:xfrm>
            <a:off x="1415143" y="591195"/>
            <a:ext cx="9361714"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Azure application services</a:t>
            </a:r>
          </a:p>
        </p:txBody>
      </p:sp>
      <p:sp>
        <p:nvSpPr>
          <p:cNvPr id="66" name="Rectangle 65">
            <a:extLst>
              <a:ext uri="{FF2B5EF4-FFF2-40B4-BE49-F238E27FC236}">
                <a16:creationId xmlns:a16="http://schemas.microsoft.com/office/drawing/2014/main" id="{07455735-8C19-40E9-B57B-E545B3E75CE5}"/>
              </a:ext>
              <a:ext uri="{C183D7F6-B498-43B3-948B-1728B52AA6E4}">
                <adec:decorative xmlns:adec="http://schemas.microsoft.com/office/drawing/2017/decorative" val="1"/>
              </a:ext>
            </a:extLst>
          </p:cNvPr>
          <p:cNvSpPr/>
          <p:nvPr/>
        </p:nvSpPr>
        <p:spPr bwMode="auto">
          <a:xfrm>
            <a:off x="584200" y="2017713"/>
            <a:ext cx="34738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Accelerate development with turnkey services</a:t>
            </a:r>
          </a:p>
        </p:txBody>
      </p:sp>
      <p:sp>
        <p:nvSpPr>
          <p:cNvPr id="70" name="Rectangle 69">
            <a:extLst>
              <a:ext uri="{FF2B5EF4-FFF2-40B4-BE49-F238E27FC236}">
                <a16:creationId xmlns:a16="http://schemas.microsoft.com/office/drawing/2014/main" id="{AD7CC63F-D7C1-4D6E-8F18-E8B885DA5F91}"/>
              </a:ext>
              <a:ext uri="{C183D7F6-B498-43B3-948B-1728B52AA6E4}">
                <adec:decorative xmlns:adec="http://schemas.microsoft.com/office/drawing/2017/decorative" val="1"/>
              </a:ext>
            </a:extLst>
          </p:cNvPr>
          <p:cNvSpPr/>
          <p:nvPr/>
        </p:nvSpPr>
        <p:spPr bwMode="auto">
          <a:xfrm>
            <a:off x="4359928" y="2017713"/>
            <a:ext cx="34738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Flexibility between productivity of </a:t>
            </a:r>
            <a:b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PaaS and control </a:t>
            </a:r>
            <a:b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of Kubernetes</a:t>
            </a:r>
          </a:p>
        </p:txBody>
      </p:sp>
      <p:sp>
        <p:nvSpPr>
          <p:cNvPr id="74" name="Rectangle 73">
            <a:extLst>
              <a:ext uri="{FF2B5EF4-FFF2-40B4-BE49-F238E27FC236}">
                <a16:creationId xmlns:a16="http://schemas.microsoft.com/office/drawing/2014/main" id="{1B739E2A-2573-43AD-BA2C-75DDFC3BBC7E}"/>
              </a:ext>
              <a:ext uri="{C183D7F6-B498-43B3-948B-1728B52AA6E4}">
                <adec:decorative xmlns:adec="http://schemas.microsoft.com/office/drawing/2017/decorative" val="1"/>
              </a:ext>
            </a:extLst>
          </p:cNvPr>
          <p:cNvSpPr/>
          <p:nvPr/>
        </p:nvSpPr>
        <p:spPr bwMode="auto">
          <a:xfrm>
            <a:off x="8128000" y="2017713"/>
            <a:ext cx="34738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Write once, </a:t>
            </a:r>
            <a:b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run anywhere with Azure Arc</a:t>
            </a:r>
          </a:p>
        </p:txBody>
      </p:sp>
      <p:grpSp>
        <p:nvGrpSpPr>
          <p:cNvPr id="12" name="speed">
            <a:extLst>
              <a:ext uri="{FF2B5EF4-FFF2-40B4-BE49-F238E27FC236}">
                <a16:creationId xmlns:a16="http://schemas.microsoft.com/office/drawing/2014/main" id="{2E4645A7-5E89-4D81-97CC-5D4C1542749F}"/>
              </a:ext>
              <a:ext uri="{C183D7F6-B498-43B3-948B-1728B52AA6E4}">
                <adec:decorative xmlns:adec="http://schemas.microsoft.com/office/drawing/2017/decorative" val="1"/>
              </a:ext>
            </a:extLst>
          </p:cNvPr>
          <p:cNvGrpSpPr/>
          <p:nvPr/>
        </p:nvGrpSpPr>
        <p:grpSpPr>
          <a:xfrm>
            <a:off x="2859386" y="4860024"/>
            <a:ext cx="1012996" cy="689695"/>
            <a:chOff x="8106593" y="3934792"/>
            <a:chExt cx="658312" cy="448212"/>
          </a:xfrm>
        </p:grpSpPr>
        <p:sp>
          <p:nvSpPr>
            <p:cNvPr id="14" name="Freeform 5">
              <a:extLst>
                <a:ext uri="{FF2B5EF4-FFF2-40B4-BE49-F238E27FC236}">
                  <a16:creationId xmlns:a16="http://schemas.microsoft.com/office/drawing/2014/main" id="{228E45EC-68AA-4DBF-9695-DB429FA7E795}"/>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15" name="Freeform 6">
              <a:extLst>
                <a:ext uri="{FF2B5EF4-FFF2-40B4-BE49-F238E27FC236}">
                  <a16:creationId xmlns:a16="http://schemas.microsoft.com/office/drawing/2014/main" id="{28DB2D15-8C8C-413F-97C8-ACB81B6D660C}"/>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16" name="Freeform 7">
              <a:extLst>
                <a:ext uri="{FF2B5EF4-FFF2-40B4-BE49-F238E27FC236}">
                  <a16:creationId xmlns:a16="http://schemas.microsoft.com/office/drawing/2014/main" id="{1CA8E97C-E4B6-4F7B-8922-D0EB6EC3FDEB}"/>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17" name="Oval 9">
              <a:extLst>
                <a:ext uri="{FF2B5EF4-FFF2-40B4-BE49-F238E27FC236}">
                  <a16:creationId xmlns:a16="http://schemas.microsoft.com/office/drawing/2014/main" id="{5FAE8CF1-3C7F-4995-87A9-BCA02DE363AC}"/>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18" name="Freeform 10">
              <a:extLst>
                <a:ext uri="{FF2B5EF4-FFF2-40B4-BE49-F238E27FC236}">
                  <a16:creationId xmlns:a16="http://schemas.microsoft.com/office/drawing/2014/main" id="{944DD599-170A-4776-80D7-EDF719239B0F}"/>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20" name="Rectangle 11">
              <a:extLst>
                <a:ext uri="{FF2B5EF4-FFF2-40B4-BE49-F238E27FC236}">
                  <a16:creationId xmlns:a16="http://schemas.microsoft.com/office/drawing/2014/main" id="{9202B49A-E968-4122-9339-E2948130FC88}"/>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21" name="Rectangle 12">
              <a:extLst>
                <a:ext uri="{FF2B5EF4-FFF2-40B4-BE49-F238E27FC236}">
                  <a16:creationId xmlns:a16="http://schemas.microsoft.com/office/drawing/2014/main" id="{2E0CE5F9-7F76-4A50-81E1-0DA7F4F1FA43}"/>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22" name="Oval 13">
              <a:extLst>
                <a:ext uri="{FF2B5EF4-FFF2-40B4-BE49-F238E27FC236}">
                  <a16:creationId xmlns:a16="http://schemas.microsoft.com/office/drawing/2014/main" id="{78661C78-B80D-4891-B485-61C599FA6974}"/>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23" name="Freeform 14">
              <a:extLst>
                <a:ext uri="{FF2B5EF4-FFF2-40B4-BE49-F238E27FC236}">
                  <a16:creationId xmlns:a16="http://schemas.microsoft.com/office/drawing/2014/main" id="{D39C1339-3428-47EE-AEC2-545D52283EA5}"/>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24" name="Freeform 15">
              <a:extLst>
                <a:ext uri="{FF2B5EF4-FFF2-40B4-BE49-F238E27FC236}">
                  <a16:creationId xmlns:a16="http://schemas.microsoft.com/office/drawing/2014/main" id="{EC32A58F-4FEF-4175-966D-5537749845FB}"/>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sp>
          <p:nvSpPr>
            <p:cNvPr id="25" name="Freeform 16">
              <a:extLst>
                <a:ext uri="{FF2B5EF4-FFF2-40B4-BE49-F238E27FC236}">
                  <a16:creationId xmlns:a16="http://schemas.microsoft.com/office/drawing/2014/main" id="{916529E1-F0E2-43D9-BEE5-09D06B273D95}"/>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30" tIns="44814" rIns="89630" bIns="44814" numCol="1" anchor="t" anchorCtr="0" compatLnSpc="1">
              <a:prstTxWarp prst="textNoShape">
                <a:avLst/>
              </a:prstTxWarp>
            </a:bodyPr>
            <a:lstStyle/>
            <a:p>
              <a:pPr algn="ctr" defTabSz="896214" fontAlgn="base">
                <a:defRPr/>
              </a:pPr>
              <a:endParaRPr lang="en-US" sz="1600" kern="0">
                <a:solidFill>
                  <a:srgbClr val="505050"/>
                </a:solidFill>
                <a:latin typeface="Segoe UI"/>
              </a:endParaRPr>
            </a:p>
          </p:txBody>
        </p:sp>
      </p:grpSp>
      <p:pic>
        <p:nvPicPr>
          <p:cNvPr id="27" name="Graphic 26">
            <a:extLst>
              <a:ext uri="{FF2B5EF4-FFF2-40B4-BE49-F238E27FC236}">
                <a16:creationId xmlns:a16="http://schemas.microsoft.com/office/drawing/2014/main" id="{AD1FEB54-2C28-482D-85D2-1274A32D049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8143" y="4785005"/>
            <a:ext cx="859246" cy="859246"/>
          </a:xfrm>
          <a:prstGeom prst="rect">
            <a:avLst/>
          </a:prstGeom>
        </p:spPr>
      </p:pic>
      <p:grpSp>
        <p:nvGrpSpPr>
          <p:cNvPr id="29" name="bidirectional">
            <a:extLst>
              <a:ext uri="{FF2B5EF4-FFF2-40B4-BE49-F238E27FC236}">
                <a16:creationId xmlns:a16="http://schemas.microsoft.com/office/drawing/2014/main" id="{52E870A4-FC46-46DB-A8EE-4CE548D5C49F}"/>
              </a:ext>
              <a:ext uri="{C183D7F6-B498-43B3-948B-1728B52AA6E4}">
                <adec:decorative xmlns:adec="http://schemas.microsoft.com/office/drawing/2017/decorative" val="1"/>
              </a:ext>
            </a:extLst>
          </p:cNvPr>
          <p:cNvGrpSpPr>
            <a:grpSpLocks noChangeAspect="1"/>
          </p:cNvGrpSpPr>
          <p:nvPr/>
        </p:nvGrpSpPr>
        <p:grpSpPr bwMode="auto">
          <a:xfrm>
            <a:off x="6987862" y="4854959"/>
            <a:ext cx="654258" cy="694760"/>
            <a:chOff x="5796" y="793"/>
            <a:chExt cx="210" cy="223"/>
          </a:xfrm>
        </p:grpSpPr>
        <p:sp>
          <p:nvSpPr>
            <p:cNvPr id="30" name="AutoShape 59">
              <a:extLst>
                <a:ext uri="{FF2B5EF4-FFF2-40B4-BE49-F238E27FC236}">
                  <a16:creationId xmlns:a16="http://schemas.microsoft.com/office/drawing/2014/main" id="{6C99C2EB-E5EF-4B5E-BE3B-A531829965A8}"/>
                </a:ext>
              </a:extLst>
            </p:cNvPr>
            <p:cNvSpPr>
              <a:spLocks noChangeAspect="1" noChangeArrowheads="1" noTextEdit="1"/>
            </p:cNvSpPr>
            <p:nvPr/>
          </p:nvSpPr>
          <p:spPr bwMode="auto">
            <a:xfrm>
              <a:off x="5796" y="793"/>
              <a:ext cx="21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kern="0">
                <a:solidFill>
                  <a:srgbClr val="FFFFFF"/>
                </a:solidFill>
                <a:latin typeface="Segoe UI"/>
              </a:endParaRPr>
            </a:p>
          </p:txBody>
        </p:sp>
        <p:sp>
          <p:nvSpPr>
            <p:cNvPr id="31" name="Freeform 61">
              <a:extLst>
                <a:ext uri="{FF2B5EF4-FFF2-40B4-BE49-F238E27FC236}">
                  <a16:creationId xmlns:a16="http://schemas.microsoft.com/office/drawing/2014/main" id="{9A097B64-F126-4874-B693-148975868FC7}"/>
                </a:ext>
              </a:extLst>
            </p:cNvPr>
            <p:cNvSpPr>
              <a:spLocks/>
            </p:cNvSpPr>
            <p:nvPr/>
          </p:nvSpPr>
          <p:spPr bwMode="auto">
            <a:xfrm>
              <a:off x="5796" y="793"/>
              <a:ext cx="121" cy="113"/>
            </a:xfrm>
            <a:custGeom>
              <a:avLst/>
              <a:gdLst>
                <a:gd name="T0" fmla="*/ 55 w 104"/>
                <a:gd name="T1" fmla="*/ 0 h 97"/>
                <a:gd name="T2" fmla="*/ 0 w 104"/>
                <a:gd name="T3" fmla="*/ 16 h 97"/>
                <a:gd name="T4" fmla="*/ 42 w 104"/>
                <a:gd name="T5" fmla="*/ 55 h 97"/>
                <a:gd name="T6" fmla="*/ 45 w 104"/>
                <a:gd name="T7" fmla="*/ 42 h 97"/>
                <a:gd name="T8" fmla="*/ 75 w 104"/>
                <a:gd name="T9" fmla="*/ 97 h 97"/>
                <a:gd name="T10" fmla="*/ 104 w 104"/>
                <a:gd name="T11" fmla="*/ 97 h 97"/>
                <a:gd name="T12" fmla="*/ 53 w 104"/>
                <a:gd name="T13" fmla="*/ 13 h 97"/>
                <a:gd name="T14" fmla="*/ 55 w 104"/>
                <a:gd name="T15" fmla="*/ 0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97">
                  <a:moveTo>
                    <a:pt x="55" y="0"/>
                  </a:moveTo>
                  <a:cubicBezTo>
                    <a:pt x="0" y="16"/>
                    <a:pt x="0" y="16"/>
                    <a:pt x="0" y="16"/>
                  </a:cubicBezTo>
                  <a:cubicBezTo>
                    <a:pt x="42" y="55"/>
                    <a:pt x="42" y="55"/>
                    <a:pt x="42" y="55"/>
                  </a:cubicBezTo>
                  <a:cubicBezTo>
                    <a:pt x="45" y="42"/>
                    <a:pt x="45" y="42"/>
                    <a:pt x="45" y="42"/>
                  </a:cubicBezTo>
                  <a:cubicBezTo>
                    <a:pt x="64" y="54"/>
                    <a:pt x="75" y="75"/>
                    <a:pt x="75" y="97"/>
                  </a:cubicBezTo>
                  <a:cubicBezTo>
                    <a:pt x="104" y="97"/>
                    <a:pt x="104" y="97"/>
                    <a:pt x="104" y="97"/>
                  </a:cubicBezTo>
                  <a:cubicBezTo>
                    <a:pt x="104" y="61"/>
                    <a:pt x="84" y="29"/>
                    <a:pt x="53" y="13"/>
                  </a:cubicBezTo>
                  <a:lnTo>
                    <a:pt x="5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kern="0">
                <a:solidFill>
                  <a:srgbClr val="FFFFFF"/>
                </a:solidFill>
                <a:latin typeface="Segoe UI"/>
              </a:endParaRPr>
            </a:p>
          </p:txBody>
        </p:sp>
        <p:sp>
          <p:nvSpPr>
            <p:cNvPr id="32" name="Freeform 62">
              <a:extLst>
                <a:ext uri="{FF2B5EF4-FFF2-40B4-BE49-F238E27FC236}">
                  <a16:creationId xmlns:a16="http://schemas.microsoft.com/office/drawing/2014/main" id="{558C4C36-B50D-4126-90C5-E3070FF05F05}"/>
                </a:ext>
              </a:extLst>
            </p:cNvPr>
            <p:cNvSpPr>
              <a:spLocks/>
            </p:cNvSpPr>
            <p:nvPr/>
          </p:nvSpPr>
          <p:spPr bwMode="auto">
            <a:xfrm>
              <a:off x="5884" y="793"/>
              <a:ext cx="121" cy="223"/>
            </a:xfrm>
            <a:custGeom>
              <a:avLst/>
              <a:gdLst>
                <a:gd name="T0" fmla="*/ 52 w 104"/>
                <a:gd name="T1" fmla="*/ 13 h 192"/>
                <a:gd name="T2" fmla="*/ 0 w 104"/>
                <a:gd name="T3" fmla="*/ 97 h 192"/>
                <a:gd name="T4" fmla="*/ 97 w 104"/>
                <a:gd name="T5" fmla="*/ 192 h 192"/>
                <a:gd name="T6" fmla="*/ 97 w 104"/>
                <a:gd name="T7" fmla="*/ 163 h 192"/>
                <a:gd name="T8" fmla="*/ 29 w 104"/>
                <a:gd name="T9" fmla="*/ 97 h 192"/>
                <a:gd name="T10" fmla="*/ 60 w 104"/>
                <a:gd name="T11" fmla="*/ 42 h 192"/>
                <a:gd name="T12" fmla="*/ 63 w 104"/>
                <a:gd name="T13" fmla="*/ 55 h 192"/>
                <a:gd name="T14" fmla="*/ 104 w 104"/>
                <a:gd name="T15" fmla="*/ 16 h 192"/>
                <a:gd name="T16" fmla="*/ 49 w 104"/>
                <a:gd name="T17" fmla="*/ 0 h 192"/>
                <a:gd name="T18" fmla="*/ 52 w 104"/>
                <a:gd name="T19"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92">
                  <a:moveTo>
                    <a:pt x="52" y="13"/>
                  </a:moveTo>
                  <a:cubicBezTo>
                    <a:pt x="21" y="29"/>
                    <a:pt x="0" y="61"/>
                    <a:pt x="0" y="97"/>
                  </a:cubicBezTo>
                  <a:cubicBezTo>
                    <a:pt x="0" y="149"/>
                    <a:pt x="43" y="192"/>
                    <a:pt x="97" y="192"/>
                  </a:cubicBezTo>
                  <a:cubicBezTo>
                    <a:pt x="97" y="163"/>
                    <a:pt x="97" y="163"/>
                    <a:pt x="97" y="163"/>
                  </a:cubicBezTo>
                  <a:cubicBezTo>
                    <a:pt x="60" y="163"/>
                    <a:pt x="29" y="133"/>
                    <a:pt x="29" y="97"/>
                  </a:cubicBezTo>
                  <a:cubicBezTo>
                    <a:pt x="29" y="75"/>
                    <a:pt x="41" y="54"/>
                    <a:pt x="60" y="42"/>
                  </a:cubicBezTo>
                  <a:cubicBezTo>
                    <a:pt x="63" y="55"/>
                    <a:pt x="63" y="55"/>
                    <a:pt x="63" y="55"/>
                  </a:cubicBezTo>
                  <a:cubicBezTo>
                    <a:pt x="104" y="16"/>
                    <a:pt x="104" y="16"/>
                    <a:pt x="104" y="16"/>
                  </a:cubicBezTo>
                  <a:cubicBezTo>
                    <a:pt x="49" y="0"/>
                    <a:pt x="49" y="0"/>
                    <a:pt x="49" y="0"/>
                  </a:cubicBezTo>
                  <a:lnTo>
                    <a:pt x="52"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192">
                <a:defRPr/>
              </a:pPr>
              <a:endParaRPr lang="en-US" sz="1600" kern="0">
                <a:solidFill>
                  <a:srgbClr val="FFFFFF"/>
                </a:solidFill>
                <a:latin typeface="Segoe UI"/>
              </a:endParaRPr>
            </a:p>
          </p:txBody>
        </p:sp>
      </p:grpSp>
    </p:spTree>
    <p:extLst>
      <p:ext uri="{BB962C8B-B14F-4D97-AF65-F5344CB8AC3E}">
        <p14:creationId xmlns:p14="http://schemas.microsoft.com/office/powerpoint/2010/main" val="228333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12"/>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42" presetClass="path" presetSubtype="0" decel="100000" fill="hold" grpId="1" nodeType="withEffect">
                                  <p:stCondLst>
                                    <p:cond delay="0"/>
                                  </p:stCondLst>
                                  <p:childTnLst>
                                    <p:animMotion origin="layout" path="M -3.95833E-6 3.7037E-7 L -3.95833E-6 0.03495 " pathEditMode="relative" rAng="0" ptsTypes="AA">
                                      <p:cBhvr>
                                        <p:cTn id="14" dur="500" spd="-100000" fill="hold"/>
                                        <p:tgtEl>
                                          <p:spTgt spid="66"/>
                                        </p:tgtEl>
                                        <p:attrNameLst>
                                          <p:attrName>ppt_x</p:attrName>
                                          <p:attrName>ppt_y</p:attrName>
                                        </p:attrNameLst>
                                      </p:cBhvr>
                                      <p:rCtr x="0" y="1736"/>
                                    </p:animMotion>
                                  </p:childTnLst>
                                </p:cTn>
                              </p:par>
                              <p:par>
                                <p:cTn id="15" presetID="10" presetClass="entr" presetSubtype="0" fill="hold" nodeType="withEffect">
                                  <p:stCondLst>
                                    <p:cond delay="1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decel="100000" fill="hold" nodeType="withEffect">
                                  <p:stCondLst>
                                    <p:cond delay="100"/>
                                  </p:stCondLst>
                                  <p:childTnLst>
                                    <p:animMotion origin="layout" path="M 4.58333E-6 3.7037E-7 L 4.58333E-6 0.03495 " pathEditMode="relative" rAng="0" ptsTypes="AA">
                                      <p:cBhvr>
                                        <p:cTn id="19" dur="500" spd="-100000" fill="hold"/>
                                        <p:tgtEl>
                                          <p:spTgt spid="29"/>
                                        </p:tgtEl>
                                        <p:attrNameLst>
                                          <p:attrName>ppt_x</p:attrName>
                                          <p:attrName>ppt_y</p:attrName>
                                        </p:attrNameLst>
                                      </p:cBhvr>
                                      <p:rCtr x="0" y="1736"/>
                                    </p:animMotion>
                                  </p:childTnLst>
                                </p:cTn>
                              </p:par>
                              <p:par>
                                <p:cTn id="20" presetID="10" presetClass="entr" presetSubtype="0" fill="hold" grpId="0" nodeType="withEffect">
                                  <p:stCondLst>
                                    <p:cond delay="1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42" presetClass="path" presetSubtype="0" decel="100000" fill="hold" grpId="1" nodeType="withEffect">
                                  <p:stCondLst>
                                    <p:cond delay="100"/>
                                  </p:stCondLst>
                                  <p:childTnLst>
                                    <p:animMotion origin="layout" path="M 4.58333E-6 3.7037E-7 L 4.58333E-6 0.03495 " pathEditMode="relative" rAng="0" ptsTypes="AA">
                                      <p:cBhvr>
                                        <p:cTn id="24" dur="500" spd="-100000" fill="hold"/>
                                        <p:tgtEl>
                                          <p:spTgt spid="70"/>
                                        </p:tgtEl>
                                        <p:attrNameLst>
                                          <p:attrName>ppt_x</p:attrName>
                                          <p:attrName>ppt_y</p:attrName>
                                        </p:attrNameLst>
                                      </p:cBhvr>
                                      <p:rCtr x="0" y="1736"/>
                                    </p:animMotion>
                                  </p:childTnLst>
                                </p:cTn>
                              </p:par>
                              <p:par>
                                <p:cTn id="25" presetID="10" presetClass="entr" presetSubtype="0" fill="hold" nodeType="withEffect">
                                  <p:stCondLst>
                                    <p:cond delay="20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decel="100000" fill="hold" nodeType="withEffect">
                                  <p:stCondLst>
                                    <p:cond delay="200"/>
                                  </p:stCondLst>
                                  <p:childTnLst>
                                    <p:animMotion origin="layout" path="M 3.125E-6 3.7037E-7 L 3.125E-6 0.03495 " pathEditMode="relative" rAng="0" ptsTypes="AA">
                                      <p:cBhvr>
                                        <p:cTn id="29" dur="500" spd="-100000" fill="hold"/>
                                        <p:tgtEl>
                                          <p:spTgt spid="27"/>
                                        </p:tgtEl>
                                        <p:attrNameLst>
                                          <p:attrName>ppt_x</p:attrName>
                                          <p:attrName>ppt_y</p:attrName>
                                        </p:attrNameLst>
                                      </p:cBhvr>
                                      <p:rCtr x="0" y="1736"/>
                                    </p:animMotion>
                                  </p:childTnLst>
                                </p:cTn>
                              </p:par>
                              <p:par>
                                <p:cTn id="30" presetID="10" presetClass="entr" presetSubtype="0" fill="hold" grpId="0" nodeType="withEffect">
                                  <p:stCondLst>
                                    <p:cond delay="20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42" presetClass="path" presetSubtype="0" decel="100000" fill="hold" grpId="1" nodeType="withEffect">
                                  <p:stCondLst>
                                    <p:cond delay="200"/>
                                  </p:stCondLst>
                                  <p:childTnLst>
                                    <p:animMotion origin="layout" path="M 3.125E-6 3.7037E-7 L 3.125E-6 0.03495 " pathEditMode="relative" rAng="0" ptsTypes="AA">
                                      <p:cBhvr>
                                        <p:cTn id="34" dur="500" spd="-100000" fill="hold"/>
                                        <p:tgtEl>
                                          <p:spTgt spid="7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70" grpId="0" animBg="1"/>
      <p:bldP spid="70" grpId="1" animBg="1"/>
      <p:bldP spid="74" grpId="0" animBg="1"/>
      <p:bldP spid="7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howing a person something on the paper&#10;">
            <a:extLst>
              <a:ext uri="{FF2B5EF4-FFF2-40B4-BE49-F238E27FC236}">
                <a16:creationId xmlns:a16="http://schemas.microsoft.com/office/drawing/2014/main" id="{1E95BCBA-AECB-46FC-9885-7BBBFF2B4809}"/>
              </a:ext>
            </a:extLst>
          </p:cNvPr>
          <p:cNvPicPr>
            <a:picLocks noChangeAspect="1"/>
          </p:cNvPicPr>
          <p:nvPr/>
        </p:nvPicPr>
        <p:blipFill rotWithShape="1">
          <a:blip r:embed="rId3"/>
          <a:srcRect l="51374" t="-1569" r="8898" b="1569"/>
          <a:stretch/>
        </p:blipFill>
        <p:spPr>
          <a:xfrm>
            <a:off x="4070872" y="-118524"/>
            <a:ext cx="4086823" cy="7090178"/>
          </a:xfrm>
          <a:prstGeom prst="rect">
            <a:avLst/>
          </a:prstGeom>
        </p:spPr>
      </p:pic>
      <p:pic>
        <p:nvPicPr>
          <p:cNvPr id="3" name="Picture 2" descr="A person wearing using a microscope&#10;">
            <a:extLst>
              <a:ext uri="{FF2B5EF4-FFF2-40B4-BE49-F238E27FC236}">
                <a16:creationId xmlns:a16="http://schemas.microsoft.com/office/drawing/2014/main" id="{4FFAB9DF-6042-4024-B360-4138CC5FA852}"/>
              </a:ext>
            </a:extLst>
          </p:cNvPr>
          <p:cNvPicPr>
            <a:picLocks noChangeAspect="1"/>
          </p:cNvPicPr>
          <p:nvPr/>
        </p:nvPicPr>
        <p:blipFill rotWithShape="1">
          <a:blip r:embed="rId4"/>
          <a:srcRect l="32105" r="21689"/>
          <a:stretch/>
        </p:blipFill>
        <p:spPr>
          <a:xfrm>
            <a:off x="69926" y="-31211"/>
            <a:ext cx="3907713" cy="6915552"/>
          </a:xfrm>
          <a:prstGeom prst="rect">
            <a:avLst/>
          </a:prstGeom>
        </p:spPr>
      </p:pic>
      <p:sp>
        <p:nvSpPr>
          <p:cNvPr id="5" name="Title 4">
            <a:extLst>
              <a:ext uri="{FF2B5EF4-FFF2-40B4-BE49-F238E27FC236}">
                <a16:creationId xmlns:a16="http://schemas.microsoft.com/office/drawing/2014/main" id="{D6028D94-4140-4879-9C39-E5B521945DAB}"/>
              </a:ext>
            </a:extLst>
          </p:cNvPr>
          <p:cNvSpPr txBox="1">
            <a:spLocks noGrp="1"/>
          </p:cNvSpPr>
          <p:nvPr>
            <p:ph type="title" idx="4294967295"/>
          </p:nvPr>
        </p:nvSpPr>
        <p:spPr>
          <a:xfrm>
            <a:off x="0" y="-1558925"/>
            <a:ext cx="9183688" cy="974725"/>
          </a:xfrm>
          <a:prstGeom prst="rect">
            <a:avLst/>
          </a:prstGeom>
          <a:noFill/>
          <a:ln>
            <a:noFill/>
            <a:prstDash/>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spAutoFit/>
          </a:bodyPr>
          <a:lstStyle/>
          <a:p>
            <a:pPr defTabSz="914225">
              <a:spcBef>
                <a:spcPts val="0"/>
              </a:spcBef>
              <a:spcAft>
                <a:spcPts val="600"/>
              </a:spcAft>
              <a:defRPr/>
            </a:pPr>
            <a:r>
              <a:rPr lang="en-US" sz="2400" spc="0">
                <a:ln>
                  <a:noFill/>
                </a:ln>
                <a:latin typeface="+mn-lt"/>
                <a:ea typeface="Segoe UI" pitchFamily="34" charset="0"/>
              </a:rPr>
              <a:t>How are companies developing cloud native applications in the real world. </a:t>
            </a:r>
            <a:endParaRPr lang="en-US" sz="2400" spc="0">
              <a:ln>
                <a:noFill/>
              </a:ln>
              <a:gradFill>
                <a:gsLst>
                  <a:gs pos="2917">
                    <a:schemeClr val="tx1"/>
                  </a:gs>
                  <a:gs pos="30000">
                    <a:schemeClr val="tx1"/>
                  </a:gs>
                </a:gsLst>
                <a:lin ang="5400000" scaled="0"/>
              </a:gradFill>
              <a:latin typeface="+mn-lt"/>
              <a:cs typeface="+mn-cs"/>
            </a:endParaRPr>
          </a:p>
        </p:txBody>
      </p:sp>
      <p:pic>
        <p:nvPicPr>
          <p:cNvPr id="4" name="Picture 3" descr="produce section of a grocery store">
            <a:extLst>
              <a:ext uri="{FF2B5EF4-FFF2-40B4-BE49-F238E27FC236}">
                <a16:creationId xmlns:a16="http://schemas.microsoft.com/office/drawing/2014/main" id="{62337667-82D8-41DD-BC85-0BC7B712FD07}"/>
              </a:ext>
            </a:extLst>
          </p:cNvPr>
          <p:cNvPicPr>
            <a:picLocks noChangeAspect="1"/>
          </p:cNvPicPr>
          <p:nvPr/>
        </p:nvPicPr>
        <p:blipFill rotWithShape="1">
          <a:blip r:embed="rId5"/>
          <a:srcRect l="25254" t="250" r="42697" b="1778"/>
          <a:stretch/>
        </p:blipFill>
        <p:spPr>
          <a:xfrm>
            <a:off x="8214360" y="28287"/>
            <a:ext cx="3977640" cy="6856054"/>
          </a:xfrm>
          <a:prstGeom prst="rect">
            <a:avLst/>
          </a:prstGeom>
        </p:spPr>
      </p:pic>
      <p:sp>
        <p:nvSpPr>
          <p:cNvPr id="25" name="Rectangle 24">
            <a:extLst>
              <a:ext uri="{FF2B5EF4-FFF2-40B4-BE49-F238E27FC236}">
                <a16:creationId xmlns:a16="http://schemas.microsoft.com/office/drawing/2014/main" id="{BB5E1FC9-F78E-4A21-8763-D95E7CA12080}"/>
              </a:ext>
              <a:ext uri="{C183D7F6-B498-43B3-948B-1728B52AA6E4}">
                <adec:decorative xmlns:adec="http://schemas.microsoft.com/office/drawing/2017/decorative" val="1"/>
              </a:ext>
            </a:extLst>
          </p:cNvPr>
          <p:cNvSpPr/>
          <p:nvPr/>
        </p:nvSpPr>
        <p:spPr bwMode="auto">
          <a:xfrm>
            <a:off x="19149" y="907963"/>
            <a:ext cx="12190270" cy="5976378"/>
          </a:xfrm>
          <a:prstGeom prst="rect">
            <a:avLst/>
          </a:prstGeom>
          <a:gradFill flip="none" rotWithShape="1">
            <a:gsLst>
              <a:gs pos="5300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Segoe UI Semilight"/>
            </a:endParaRPr>
          </a:p>
        </p:txBody>
      </p:sp>
      <p:pic>
        <p:nvPicPr>
          <p:cNvPr id="1026" name="Picture 2" descr="Zeiss">
            <a:extLst>
              <a:ext uri="{FF2B5EF4-FFF2-40B4-BE49-F238E27FC236}">
                <a16:creationId xmlns:a16="http://schemas.microsoft.com/office/drawing/2014/main" id="{D743B710-0649-43CF-AFC1-E3C78F155A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0448" y="4815532"/>
            <a:ext cx="896744" cy="896744"/>
          </a:xfrm>
          <a:prstGeom prst="rect">
            <a:avLst/>
          </a:prstGeom>
          <a:noFill/>
        </p:spPr>
      </p:pic>
      <p:grpSp>
        <p:nvGrpSpPr>
          <p:cNvPr id="28" name="Group 27" descr="eastwest bank">
            <a:extLst>
              <a:ext uri="{FF2B5EF4-FFF2-40B4-BE49-F238E27FC236}">
                <a16:creationId xmlns:a16="http://schemas.microsoft.com/office/drawing/2014/main" id="{6D5F40AC-3E82-4EE5-A518-1AF5C032DB15}"/>
              </a:ext>
            </a:extLst>
          </p:cNvPr>
          <p:cNvGrpSpPr/>
          <p:nvPr/>
        </p:nvGrpSpPr>
        <p:grpSpPr>
          <a:xfrm>
            <a:off x="4858866" y="4723895"/>
            <a:ext cx="2474268" cy="1080018"/>
            <a:chOff x="6426157" y="3951887"/>
            <a:chExt cx="4963016" cy="2166359"/>
          </a:xfrm>
        </p:grpSpPr>
        <p:pic>
          <p:nvPicPr>
            <p:cNvPr id="29" name="Picture 28" descr="A picture containing text, clipart&#10;&#10;Description automatically generated">
              <a:extLst>
                <a:ext uri="{FF2B5EF4-FFF2-40B4-BE49-F238E27FC236}">
                  <a16:creationId xmlns:a16="http://schemas.microsoft.com/office/drawing/2014/main" id="{BDAC64DB-B063-49EE-A1F5-282CBD4598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0948"/>
            <a:stretch/>
          </p:blipFill>
          <p:spPr bwMode="auto">
            <a:xfrm>
              <a:off x="6426157" y="3951887"/>
              <a:ext cx="4963016" cy="1495927"/>
            </a:xfrm>
            <a:prstGeom prst="rect">
              <a:avLst/>
            </a:prstGeom>
            <a:noFill/>
          </p:spPr>
        </p:pic>
        <p:pic>
          <p:nvPicPr>
            <p:cNvPr id="30" name="Picture 29" descr="A picture containing text, clipart&#10;&#10;Description automatically generated">
              <a:extLst>
                <a:ext uri="{FF2B5EF4-FFF2-40B4-BE49-F238E27FC236}">
                  <a16:creationId xmlns:a16="http://schemas.microsoft.com/office/drawing/2014/main" id="{A6E3CAF0-09C2-4E4E-8BA0-9B57B9DD86BA}"/>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69075"/>
            <a:stretch/>
          </p:blipFill>
          <p:spPr bwMode="auto">
            <a:xfrm>
              <a:off x="6426157" y="5448300"/>
              <a:ext cx="4963016" cy="669946"/>
            </a:xfrm>
            <a:prstGeom prst="rect">
              <a:avLst/>
            </a:prstGeom>
            <a:noFill/>
          </p:spPr>
        </p:pic>
      </p:grpSp>
      <p:pic>
        <p:nvPicPr>
          <p:cNvPr id="15" name="Picture 2" descr="Kroger">
            <a:extLst>
              <a:ext uri="{FF2B5EF4-FFF2-40B4-BE49-F238E27FC236}">
                <a16:creationId xmlns:a16="http://schemas.microsoft.com/office/drawing/2014/main" id="{685E254C-7885-46BF-87A2-A1326BA9D77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65513" y="4685405"/>
            <a:ext cx="2075334" cy="115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175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200"/>
                                  </p:stCondLst>
                                  <p:childTnLst>
                                    <p:animMotion origin="layout" path="M 1.04167E-6 4.81481E-6 L 1.04167E-6 0.03495 " pathEditMode="relative" rAng="0" ptsTypes="AA">
                                      <p:cBhvr>
                                        <p:cTn id="14" dur="500" spd="-100000" fill="hold"/>
                                        <p:tgtEl>
                                          <p:spTgt spid="4"/>
                                        </p:tgtEl>
                                        <p:attrNameLst>
                                          <p:attrName>ppt_x</p:attrName>
                                          <p:attrName>ppt_y</p:attrName>
                                        </p:attrNameLst>
                                      </p:cBhvr>
                                      <p:rCtr x="0" y="1736"/>
                                    </p:animMotion>
                                  </p:childTnLst>
                                </p:cTn>
                              </p:par>
                              <p:par>
                                <p:cTn id="15" presetID="53" presetClass="entr" presetSubtype="16" fill="hold" nodeType="withEffect">
                                  <p:stCondLst>
                                    <p:cond delay="1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childTnLst>
                                </p:cTn>
                              </p:par>
                              <p:par>
                                <p:cTn id="20" presetID="53" presetClass="entr" presetSubtype="16" fill="hold" nodeType="withEffect">
                                  <p:stCondLst>
                                    <p:cond delay="20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using a microscope">
            <a:extLst>
              <a:ext uri="{FF2B5EF4-FFF2-40B4-BE49-F238E27FC236}">
                <a16:creationId xmlns:a16="http://schemas.microsoft.com/office/drawing/2014/main" id="{6A92A58A-227F-40F3-AE22-95F6E0FC893F}"/>
              </a:ext>
            </a:extLst>
          </p:cNvPr>
          <p:cNvPicPr>
            <a:picLocks noChangeAspect="1"/>
          </p:cNvPicPr>
          <p:nvPr/>
        </p:nvPicPr>
        <p:blipFill rotWithShape="1">
          <a:blip r:embed="rId3"/>
          <a:srcRect l="14431" r="28171"/>
          <a:stretch/>
        </p:blipFill>
        <p:spPr>
          <a:xfrm>
            <a:off x="6791737" y="0"/>
            <a:ext cx="5334002" cy="6858000"/>
          </a:xfrm>
          <a:prstGeom prst="rect">
            <a:avLst/>
          </a:prstGeom>
        </p:spPr>
      </p:pic>
      <p:sp>
        <p:nvSpPr>
          <p:cNvPr id="5" name="Title 4">
            <a:extLst>
              <a:ext uri="{FF2B5EF4-FFF2-40B4-BE49-F238E27FC236}">
                <a16:creationId xmlns:a16="http://schemas.microsoft.com/office/drawing/2014/main" id="{BBB68F3C-8A40-4A7C-B287-102877CFE1A2}"/>
              </a:ext>
            </a:extLst>
          </p:cNvPr>
          <p:cNvSpPr>
            <a:spLocks noGrp="1"/>
          </p:cNvSpPr>
          <p:nvPr>
            <p:ph type="title"/>
          </p:nvPr>
        </p:nvSpPr>
        <p:spPr>
          <a:xfrm>
            <a:off x="588263" y="457200"/>
            <a:ext cx="5682361" cy="1661993"/>
          </a:xfrm>
        </p:spPr>
        <p:txBody>
          <a:bodyPr/>
          <a:lstStyle/>
          <a:p>
            <a:r>
              <a:rPr lang="en-US"/>
              <a:t>Global optics and photonics leader creates smart devices</a:t>
            </a:r>
          </a:p>
        </p:txBody>
      </p:sp>
      <p:sp>
        <p:nvSpPr>
          <p:cNvPr id="3" name="Rectangle 2">
            <a:extLst>
              <a:ext uri="{FF2B5EF4-FFF2-40B4-BE49-F238E27FC236}">
                <a16:creationId xmlns:a16="http://schemas.microsoft.com/office/drawing/2014/main" id="{73601A55-45C4-4A86-B422-4B13A84098C0}"/>
              </a:ext>
            </a:extLst>
          </p:cNvPr>
          <p:cNvSpPr/>
          <p:nvPr/>
        </p:nvSpPr>
        <p:spPr>
          <a:xfrm>
            <a:off x="588262" y="2119193"/>
            <a:ext cx="4745739" cy="1677382"/>
          </a:xfrm>
          <a:prstGeom prst="rect">
            <a:avLst/>
          </a:prstGeom>
        </p:spPr>
        <p:txBody>
          <a:bodyPr wrap="square" lIns="0" rIns="0">
            <a:spAutoFit/>
          </a:bodyPr>
          <a:lstStyle/>
          <a:p>
            <a:pPr defTabSz="914225">
              <a:spcAft>
                <a:spcPts val="600"/>
              </a:spcAft>
            </a:pPr>
            <a:r>
              <a:rPr lang="en-US" sz="1400" spc="300">
                <a:solidFill>
                  <a:schemeClr val="accent1"/>
                </a:solidFill>
                <a:latin typeface="Segoe UI Semibold" panose="020B0702040204020203" pitchFamily="34" charset="0"/>
                <a:cs typeface="Segoe UI Semibold" panose="020B0702040204020203" pitchFamily="34" charset="0"/>
              </a:rPr>
              <a:t>CHALLENGE</a:t>
            </a:r>
          </a:p>
          <a:p>
            <a:pPr defTabSz="914225"/>
            <a:r>
              <a:rPr lang="en-US" sz="1400">
                <a:latin typeface="Segoe UI" panose="020B0502040204020203" pitchFamily="34" charset="0"/>
                <a:cs typeface="Segoe UI" panose="020B0502040204020203" pitchFamily="34" charset="0"/>
              </a:rPr>
              <a:t>ZEISS wanted to create smart devices that schedule their own service calls and give ZEISS designers predictive insight into customer needs. ZEISS needed to connect them to its back-end business systems, such as SAP, Salesforce, and others, where customer records, device data, service history, and other information was stored.</a:t>
            </a:r>
          </a:p>
        </p:txBody>
      </p:sp>
      <p:pic>
        <p:nvPicPr>
          <p:cNvPr id="2" name="Picture 2" descr="zeiss">
            <a:extLst>
              <a:ext uri="{FF2B5EF4-FFF2-40B4-BE49-F238E27FC236}">
                <a16:creationId xmlns:a16="http://schemas.microsoft.com/office/drawing/2014/main" id="{47631045-BD59-4035-951F-B32BD799C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6015" y="5169333"/>
            <a:ext cx="1147723" cy="1147723"/>
          </a:xfrm>
          <a:prstGeom prst="rect">
            <a:avLst/>
          </a:prstGeom>
          <a:noFill/>
        </p:spPr>
      </p:pic>
      <p:sp>
        <p:nvSpPr>
          <p:cNvPr id="49" name="Rectangle 48">
            <a:extLst>
              <a:ext uri="{FF2B5EF4-FFF2-40B4-BE49-F238E27FC236}">
                <a16:creationId xmlns:a16="http://schemas.microsoft.com/office/drawing/2014/main" id="{1BF9F97E-F32B-4335-A3C5-9ED101C5720F}"/>
              </a:ext>
            </a:extLst>
          </p:cNvPr>
          <p:cNvSpPr/>
          <p:nvPr/>
        </p:nvSpPr>
        <p:spPr>
          <a:xfrm>
            <a:off x="588262" y="4065813"/>
            <a:ext cx="4745739" cy="1677382"/>
          </a:xfrm>
          <a:prstGeom prst="rect">
            <a:avLst/>
          </a:prstGeom>
        </p:spPr>
        <p:txBody>
          <a:bodyPr wrap="square" lIns="0" rIns="0">
            <a:spAutoFit/>
          </a:bodyPr>
          <a:lstStyle/>
          <a:p>
            <a:pPr defTabSz="914225">
              <a:spcBef>
                <a:spcPts val="3000"/>
              </a:spcBef>
              <a:spcAft>
                <a:spcPts val="600"/>
              </a:spcAft>
            </a:pPr>
            <a:r>
              <a:rPr lang="en-US" sz="1400" spc="300">
                <a:solidFill>
                  <a:schemeClr val="accent1"/>
                </a:solidFill>
                <a:latin typeface="Segoe UI Semibold" panose="020B0702040204020203" pitchFamily="34" charset="0"/>
                <a:cs typeface="Segoe UI Semibold" panose="020B0702040204020203" pitchFamily="34" charset="0"/>
              </a:rPr>
              <a:t>OUTCOME</a:t>
            </a:r>
          </a:p>
          <a:p>
            <a:pPr defTabSz="914225"/>
            <a:r>
              <a:rPr lang="en-US" sz="1400">
                <a:latin typeface="Segoe UI" panose="020B0502040204020203" pitchFamily="34" charset="0"/>
                <a:cs typeface="Segoe UI" panose="020B0502040204020203" pitchFamily="34" charset="0"/>
              </a:rPr>
              <a:t>Zeiss used Azure Functions, API Management, and Cosmos DB </a:t>
            </a:r>
            <a:r>
              <a:rPr lang="en-US" sz="1400">
                <a:latin typeface="SegoeUI"/>
              </a:rPr>
              <a:t>to create a digital integration architecture—the Enterprise Service Bus (ESB)—an interoperability platform that allows field devices to securely and easily connect to back-end business systems using a standard REST-based application programming interface (API).</a:t>
            </a: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9632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3"/>
                                        </p:tgtEl>
                                        <p:attrNameLst>
                                          <p:attrName>ppt_x</p:attrName>
                                          <p:attrName>ppt_y</p:attrName>
                                        </p:attrNameLst>
                                      </p:cBhvr>
                                      <p:rCtr x="0" y="1736"/>
                                    </p:animMotion>
                                  </p:childTnLst>
                                </p:cTn>
                              </p:par>
                              <p:par>
                                <p:cTn id="10" presetID="10" presetClass="entr" presetSubtype="0" fill="hold" grpId="0" nodeType="withEffect">
                                  <p:stCondLst>
                                    <p:cond delay="1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42" presetClass="path" presetSubtype="0" decel="100000" fill="hold" grpId="1" nodeType="withEffect">
                                  <p:stCondLst>
                                    <p:cond delay="100"/>
                                  </p:stCondLst>
                                  <p:childTnLst>
                                    <p:animMotion origin="layout" path="M 4.58333E-6 3.7037E-7 L 4.58333E-6 0.03495 " pathEditMode="relative" rAng="0" ptsTypes="AA">
                                      <p:cBhvr>
                                        <p:cTn id="14" dur="500" spd="-100000" fill="hold"/>
                                        <p:tgtEl>
                                          <p:spTgt spid="4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9" grpId="0"/>
      <p:bldP spid="4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035B02B-CF4F-4402-AE3F-71A795B33037}"/>
              </a:ext>
            </a:extLst>
          </p:cNvPr>
          <p:cNvSpPr>
            <a:spLocks noGrp="1"/>
          </p:cNvSpPr>
          <p:nvPr>
            <p:ph type="title" idx="4294967295"/>
          </p:nvPr>
        </p:nvSpPr>
        <p:spPr>
          <a:xfrm>
            <a:off x="584199" y="1452071"/>
            <a:ext cx="5656263" cy="315471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61925" marR="0" lvl="0" indent="-161925" algn="l" defTabSz="914225"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a:ln>
                  <a:noFill/>
                </a:ln>
                <a:solidFill>
                  <a:schemeClr val="tx1"/>
                </a:solidFill>
                <a:effectLst/>
                <a:uLnTx/>
                <a:uFillTx/>
                <a:ea typeface="+mn-ea"/>
                <a:cs typeface="Segoe UI Semilight" panose="020B0402040204020203" pitchFamily="34" charset="0"/>
              </a:rPr>
              <a:t>“The scalability of Azure Functions is amazing. We can send out millions of records, </a:t>
            </a:r>
            <a:br>
              <a:rPr kumimoji="0" lang="en-US" sz="2800" b="0" i="0" u="none" strike="noStrike" kern="1200" cap="none" spc="0" normalizeH="0" baseline="0" noProof="0">
                <a:ln>
                  <a:noFill/>
                </a:ln>
                <a:solidFill>
                  <a:schemeClr val="tx1"/>
                </a:solidFill>
                <a:effectLst/>
                <a:uLnTx/>
                <a:uFillTx/>
                <a:ea typeface="+mn-ea"/>
                <a:cs typeface="Segoe UI Semilight" panose="020B0402040204020203" pitchFamily="34" charset="0"/>
              </a:rPr>
            </a:br>
            <a:r>
              <a:rPr kumimoji="0" lang="en-US" sz="2800" b="0" i="0" u="none" strike="noStrike" kern="1200" cap="none" spc="0" normalizeH="0" baseline="0" noProof="0">
                <a:ln>
                  <a:noFill/>
                </a:ln>
                <a:solidFill>
                  <a:schemeClr val="tx1"/>
                </a:solidFill>
                <a:effectLst/>
                <a:uLnTx/>
                <a:uFillTx/>
                <a:ea typeface="+mn-ea"/>
                <a:cs typeface="Segoe UI Semilight" panose="020B0402040204020203" pitchFamily="34" charset="0"/>
              </a:rPr>
              <a:t>and the platform adjusts automatically to the load.”</a:t>
            </a:r>
            <a:endParaRPr kumimoji="0" lang="en-US" sz="3200" b="0" i="0" u="none" strike="noStrike" kern="1200" cap="none" spc="0" normalizeH="0" baseline="0" noProof="0">
              <a:ln>
                <a:noFill/>
              </a:ln>
              <a:solidFill>
                <a:srgbClr val="505050">
                  <a:lumMod val="75000"/>
                </a:srgbClr>
              </a:solidFill>
              <a:effectLst/>
              <a:uLnTx/>
              <a:uFillTx/>
              <a:latin typeface="Segoe UI Light"/>
              <a:ea typeface="+mn-ea"/>
              <a:cs typeface="Segoe UI Semilight" panose="020B0402040204020203" pitchFamily="34" charset="0"/>
            </a:endParaRPr>
          </a:p>
          <a:p>
            <a:pPr marL="0" marR="0" lvl="0" indent="0" algn="r" defTabSz="914225" rtl="0" eaLnBrk="1" fontAlgn="auto" latinLnBrk="0" hangingPunct="1">
              <a:lnSpc>
                <a:spcPct val="100000"/>
              </a:lnSpc>
              <a:spcBef>
                <a:spcPts val="300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Kai Walter</a:t>
            </a:r>
            <a:endParaRPr kumimoji="0" lang="en-US" sz="2000" b="0" i="0" u="none" strike="noStrike" kern="1200" cap="none" spc="0" normalizeH="0" baseline="0" noProof="0">
              <a:ln>
                <a:noFill/>
              </a:ln>
              <a:solidFill>
                <a:schemeClr val="accent1"/>
              </a:solidFill>
              <a:effectLst/>
              <a:uLnTx/>
              <a:uFillTx/>
              <a:latin typeface="Segoe UI Semilight"/>
              <a:ea typeface="+mn-ea"/>
              <a:cs typeface="+mn-cs"/>
            </a:endParaRPr>
          </a:p>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UI"/>
                <a:ea typeface="+mn-ea"/>
                <a:cs typeface="+mn-cs"/>
              </a:rPr>
              <a:t>Lead Solution Architect</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9" name="Picture 4" descr="Video Camera with touchscreen">
            <a:extLst>
              <a:ext uri="{FF2B5EF4-FFF2-40B4-BE49-F238E27FC236}">
                <a16:creationId xmlns:a16="http://schemas.microsoft.com/office/drawing/2014/main" id="{F370E3A6-5EFF-4051-B8A8-F96DA8563D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92" r="32632"/>
          <a:stretch/>
        </p:blipFill>
        <p:spPr bwMode="auto">
          <a:xfrm>
            <a:off x="6857999" y="0"/>
            <a:ext cx="533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49DA2FF5-D889-4FE1-8259-6EDF6FEC5813}"/>
              </a:ext>
              <a:ext uri="{C183D7F6-B498-43B3-948B-1728B52AA6E4}">
                <adec:decorative xmlns:adec="http://schemas.microsoft.com/office/drawing/2017/decorative" val="1"/>
              </a:ext>
            </a:extLst>
          </p:cNvPr>
          <p:cNvSpPr/>
          <p:nvPr/>
        </p:nvSpPr>
        <p:spPr bwMode="auto">
          <a:xfrm>
            <a:off x="6857999" y="1460"/>
            <a:ext cx="5334001" cy="6856054"/>
          </a:xfrm>
          <a:prstGeom prst="rect">
            <a:avLst/>
          </a:prstGeom>
          <a:gradFill flip="none" rotWithShape="1">
            <a:gsLst>
              <a:gs pos="5300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Segoe UI Semilight"/>
            </a:endParaRPr>
          </a:p>
        </p:txBody>
      </p:sp>
      <p:pic>
        <p:nvPicPr>
          <p:cNvPr id="11" name="Picture 2" descr="zeiss">
            <a:extLst>
              <a:ext uri="{FF2B5EF4-FFF2-40B4-BE49-F238E27FC236}">
                <a16:creationId xmlns:a16="http://schemas.microsoft.com/office/drawing/2014/main" id="{8FFF1335-336F-46E8-9769-0F8BCD75C8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3513" y="5121314"/>
            <a:ext cx="1147723" cy="1147723"/>
          </a:xfrm>
          <a:prstGeom prst="rect">
            <a:avLst/>
          </a:prstGeom>
          <a:noFill/>
        </p:spPr>
      </p:pic>
      <p:pic>
        <p:nvPicPr>
          <p:cNvPr id="3" name="Picture 2" descr="A woman is using a microscope to inspect a microchip.">
            <a:extLst>
              <a:ext uri="{FF2B5EF4-FFF2-40B4-BE49-F238E27FC236}">
                <a16:creationId xmlns:a16="http://schemas.microsoft.com/office/drawing/2014/main" id="{F41FA6C7-280C-4E02-AC31-D6A4CB004EB2}"/>
              </a:ext>
            </a:extLst>
          </p:cNvPr>
          <p:cNvPicPr>
            <a:picLocks noChangeAspect="1"/>
          </p:cNvPicPr>
          <p:nvPr/>
        </p:nvPicPr>
        <p:blipFill>
          <a:blip r:embed="rId5"/>
          <a:stretch>
            <a:fillRect/>
          </a:stretch>
        </p:blipFill>
        <p:spPr>
          <a:xfrm>
            <a:off x="6857999" y="-1460"/>
            <a:ext cx="5334000" cy="6858000"/>
          </a:xfrm>
          <a:prstGeom prst="rect">
            <a:avLst/>
          </a:prstGeom>
        </p:spPr>
      </p:pic>
    </p:spTree>
    <p:extLst>
      <p:ext uri="{BB962C8B-B14F-4D97-AF65-F5344CB8AC3E}">
        <p14:creationId xmlns:p14="http://schemas.microsoft.com/office/powerpoint/2010/main" val="39970547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woman is reviewing plans at a bank. ">
            <a:extLst>
              <a:ext uri="{FF2B5EF4-FFF2-40B4-BE49-F238E27FC236}">
                <a16:creationId xmlns:a16="http://schemas.microsoft.com/office/drawing/2014/main" id="{9B1EF021-B482-4A2B-963B-8617A1017D58}"/>
              </a:ext>
            </a:extLst>
          </p:cNvPr>
          <p:cNvPicPr>
            <a:picLocks noChangeAspect="1"/>
          </p:cNvPicPr>
          <p:nvPr/>
        </p:nvPicPr>
        <p:blipFill rotWithShape="1">
          <a:blip r:embed="rId3"/>
          <a:srcRect l="46074"/>
          <a:stretch/>
        </p:blipFill>
        <p:spPr>
          <a:xfrm>
            <a:off x="6565567" y="0"/>
            <a:ext cx="5547360" cy="6858000"/>
          </a:xfrm>
          <a:prstGeom prst="rect">
            <a:avLst/>
          </a:prstGeom>
        </p:spPr>
      </p:pic>
      <p:sp>
        <p:nvSpPr>
          <p:cNvPr id="5" name="Title 4">
            <a:extLst>
              <a:ext uri="{FF2B5EF4-FFF2-40B4-BE49-F238E27FC236}">
                <a16:creationId xmlns:a16="http://schemas.microsoft.com/office/drawing/2014/main" id="{74A4399D-EE19-4870-B0DF-FD85FA1874AA}"/>
              </a:ext>
            </a:extLst>
          </p:cNvPr>
          <p:cNvSpPr>
            <a:spLocks noGrp="1"/>
          </p:cNvSpPr>
          <p:nvPr>
            <p:ph type="title"/>
          </p:nvPr>
        </p:nvSpPr>
        <p:spPr>
          <a:xfrm>
            <a:off x="588263" y="457200"/>
            <a:ext cx="11018520" cy="1661993"/>
          </a:xfrm>
        </p:spPr>
        <p:txBody>
          <a:bodyPr/>
          <a:lstStyle/>
          <a:p>
            <a:r>
              <a:rPr lang="en-US"/>
              <a:t>East West Bank builds a </a:t>
            </a:r>
            <a:br>
              <a:rPr lang="en-US"/>
            </a:br>
            <a:r>
              <a:rPr lang="en-US"/>
              <a:t>modern platform on Azure </a:t>
            </a:r>
            <a:br>
              <a:rPr lang="en-US"/>
            </a:br>
            <a:r>
              <a:rPr lang="en-US"/>
              <a:t>to win new mobile customers</a:t>
            </a:r>
          </a:p>
        </p:txBody>
      </p:sp>
      <p:sp>
        <p:nvSpPr>
          <p:cNvPr id="17" name="Rectangle 16">
            <a:extLst>
              <a:ext uri="{FF2B5EF4-FFF2-40B4-BE49-F238E27FC236}">
                <a16:creationId xmlns:a16="http://schemas.microsoft.com/office/drawing/2014/main" id="{855A1B99-A0B1-48FE-8EF8-26B03E17B826}"/>
              </a:ext>
            </a:extLst>
          </p:cNvPr>
          <p:cNvSpPr/>
          <p:nvPr/>
        </p:nvSpPr>
        <p:spPr>
          <a:xfrm>
            <a:off x="588262" y="2664726"/>
            <a:ext cx="4745739" cy="1677382"/>
          </a:xfrm>
          <a:prstGeom prst="rect">
            <a:avLst/>
          </a:prstGeom>
        </p:spPr>
        <p:txBody>
          <a:bodyPr wrap="square" lIns="0" rIns="0">
            <a:spAutoFit/>
          </a:bodyPr>
          <a:lstStyle/>
          <a:p>
            <a:pPr defTabSz="914225">
              <a:spcAft>
                <a:spcPts val="600"/>
              </a:spcAft>
            </a:pPr>
            <a:r>
              <a:rPr lang="en-US" sz="1400" spc="300">
                <a:solidFill>
                  <a:schemeClr val="accent1"/>
                </a:solidFill>
                <a:latin typeface="Segoe UI Semibold" panose="020B0702040204020203" pitchFamily="34" charset="0"/>
                <a:cs typeface="Segoe UI Semibold" panose="020B0702040204020203" pitchFamily="34" charset="0"/>
              </a:rPr>
              <a:t>CHALLENGE</a:t>
            </a:r>
          </a:p>
          <a:p>
            <a:pPr defTabSz="914225"/>
            <a:r>
              <a:rPr lang="en-US" sz="1400">
                <a:latin typeface="Segoe UI" panose="020B0502040204020203" pitchFamily="34" charset="0"/>
                <a:cs typeface="Segoe UI" panose="020B0502040204020203" pitchFamily="34" charset="0"/>
              </a:rPr>
              <a:t>Senior leadership wanted a digital banking solution to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reach new customers, including students, tourists, and working professionals in the United States and China, who do their banking online using mobile apps. The bank needed “a brand-new architecture that is built to scale and highly available. </a:t>
            </a:r>
          </a:p>
        </p:txBody>
      </p:sp>
      <p:sp>
        <p:nvSpPr>
          <p:cNvPr id="12" name="Rectangle 11" descr="A woman is reviewing plans at a bank.&#10;">
            <a:extLst>
              <a:ext uri="{FF2B5EF4-FFF2-40B4-BE49-F238E27FC236}">
                <a16:creationId xmlns:a16="http://schemas.microsoft.com/office/drawing/2014/main" id="{A2F4959E-EB55-4DEB-B109-A5B845818EE3}"/>
              </a:ext>
              <a:ext uri="{C183D7F6-B498-43B3-948B-1728B52AA6E4}">
                <adec:decorative xmlns:adec="http://schemas.microsoft.com/office/drawing/2017/decorative" val="0"/>
              </a:ext>
            </a:extLst>
          </p:cNvPr>
          <p:cNvSpPr/>
          <p:nvPr/>
        </p:nvSpPr>
        <p:spPr bwMode="auto">
          <a:xfrm>
            <a:off x="6371377" y="0"/>
            <a:ext cx="5820623" cy="6856054"/>
          </a:xfrm>
          <a:prstGeom prst="rect">
            <a:avLst/>
          </a:prstGeom>
          <a:gradFill flip="none" rotWithShape="1">
            <a:gsLst>
              <a:gs pos="5300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Segoe UI Semilight"/>
            </a:endParaRPr>
          </a:p>
        </p:txBody>
      </p:sp>
      <p:grpSp>
        <p:nvGrpSpPr>
          <p:cNvPr id="2" name="Group 1" descr="eastwest bank">
            <a:extLst>
              <a:ext uri="{FF2B5EF4-FFF2-40B4-BE49-F238E27FC236}">
                <a16:creationId xmlns:a16="http://schemas.microsoft.com/office/drawing/2014/main" id="{350B5F85-F094-400F-A7DE-7AB50B64BF5B}"/>
              </a:ext>
            </a:extLst>
          </p:cNvPr>
          <p:cNvGrpSpPr/>
          <p:nvPr/>
        </p:nvGrpSpPr>
        <p:grpSpPr>
          <a:xfrm>
            <a:off x="8542011" y="5172392"/>
            <a:ext cx="2380611" cy="1039138"/>
            <a:chOff x="6426157" y="3951887"/>
            <a:chExt cx="4963016" cy="2166359"/>
          </a:xfrm>
        </p:grpSpPr>
        <p:pic>
          <p:nvPicPr>
            <p:cNvPr id="3" name="Picture 2" descr="A picture containing text, clipart&#10;&#10;Description automatically generated">
              <a:extLst>
                <a:ext uri="{FF2B5EF4-FFF2-40B4-BE49-F238E27FC236}">
                  <a16:creationId xmlns:a16="http://schemas.microsoft.com/office/drawing/2014/main" id="{97AD679C-D5DA-4332-8B59-53E3B1B7D2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948"/>
            <a:stretch/>
          </p:blipFill>
          <p:spPr bwMode="auto">
            <a:xfrm>
              <a:off x="6426157" y="3951887"/>
              <a:ext cx="4963016" cy="1495927"/>
            </a:xfrm>
            <a:prstGeom prst="rect">
              <a:avLst/>
            </a:prstGeom>
            <a:noFill/>
          </p:spPr>
        </p:pic>
        <p:pic>
          <p:nvPicPr>
            <p:cNvPr id="10" name="Picture 9" descr="A picture containing text, clipart&#10;&#10;Description automatically generated">
              <a:extLst>
                <a:ext uri="{FF2B5EF4-FFF2-40B4-BE49-F238E27FC236}">
                  <a16:creationId xmlns:a16="http://schemas.microsoft.com/office/drawing/2014/main" id="{8599F58E-96DF-44C9-B708-D2AAB55381DD}"/>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t="69075"/>
            <a:stretch/>
          </p:blipFill>
          <p:spPr bwMode="auto">
            <a:xfrm>
              <a:off x="6426157" y="5448300"/>
              <a:ext cx="4963016" cy="669946"/>
            </a:xfrm>
            <a:prstGeom prst="rect">
              <a:avLst/>
            </a:prstGeom>
            <a:noFill/>
          </p:spPr>
        </p:pic>
      </p:grpSp>
      <p:sp>
        <p:nvSpPr>
          <p:cNvPr id="54" name="Rectangle 53">
            <a:extLst>
              <a:ext uri="{FF2B5EF4-FFF2-40B4-BE49-F238E27FC236}">
                <a16:creationId xmlns:a16="http://schemas.microsoft.com/office/drawing/2014/main" id="{E8EFA958-3714-4448-89E6-5B2D35A1F6EA}"/>
              </a:ext>
            </a:extLst>
          </p:cNvPr>
          <p:cNvSpPr/>
          <p:nvPr/>
        </p:nvSpPr>
        <p:spPr>
          <a:xfrm>
            <a:off x="588261" y="4511991"/>
            <a:ext cx="4745739" cy="1461939"/>
          </a:xfrm>
          <a:prstGeom prst="rect">
            <a:avLst/>
          </a:prstGeom>
        </p:spPr>
        <p:txBody>
          <a:bodyPr wrap="square" lIns="0" rIns="0">
            <a:spAutoFit/>
          </a:bodyPr>
          <a:lstStyle/>
          <a:p>
            <a:pPr defTabSz="914225">
              <a:spcBef>
                <a:spcPts val="3000"/>
              </a:spcBef>
              <a:spcAft>
                <a:spcPts val="600"/>
              </a:spcAft>
            </a:pPr>
            <a:r>
              <a:rPr lang="en-US" sz="1400" spc="300">
                <a:solidFill>
                  <a:schemeClr val="accent1"/>
                </a:solidFill>
                <a:latin typeface="Segoe UI Semibold" panose="020B0702040204020203" pitchFamily="34" charset="0"/>
                <a:cs typeface="Segoe UI Semibold" panose="020B0702040204020203" pitchFamily="34" charset="0"/>
              </a:rPr>
              <a:t>OUTCOME</a:t>
            </a:r>
          </a:p>
          <a:p>
            <a:pPr defTabSz="914225"/>
            <a:r>
              <a:rPr lang="en-US" sz="1400">
                <a:latin typeface="Segoe UI" panose="020B0502040204020203" pitchFamily="34" charset="0"/>
                <a:cs typeface="Segoe UI" panose="020B0502040204020203" pitchFamily="34" charset="0"/>
              </a:rPr>
              <a:t>East West Bank built a cloud native digital platform that could elastically scale up and down based on changing requirements using Azure App Service, Events API, Azure Stream Analytics, Azure Cosmos DB, Azure SQL Database, and Azure Functions.</a:t>
            </a:r>
          </a:p>
        </p:txBody>
      </p:sp>
    </p:spTree>
    <p:extLst>
      <p:ext uri="{BB962C8B-B14F-4D97-AF65-F5344CB8AC3E}">
        <p14:creationId xmlns:p14="http://schemas.microsoft.com/office/powerpoint/2010/main" val="1478284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7"/>
                                        </p:tgtEl>
                                        <p:attrNameLst>
                                          <p:attrName>ppt_x</p:attrName>
                                          <p:attrName>ppt_y</p:attrName>
                                        </p:attrNameLst>
                                      </p:cBhvr>
                                      <p:rCtr x="0" y="1736"/>
                                    </p:animMotion>
                                  </p:childTnLst>
                                </p:cTn>
                              </p:par>
                              <p:par>
                                <p:cTn id="10" presetID="10" presetClass="entr" presetSubtype="0" fill="hold" grpId="0" nodeType="withEffect">
                                  <p:stCondLst>
                                    <p:cond delay="1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decel="100000" fill="hold" grpId="1" nodeType="withEffect">
                                  <p:stCondLst>
                                    <p:cond delay="100"/>
                                  </p:stCondLst>
                                  <p:childTnLst>
                                    <p:animMotion origin="layout" path="M 1.45833E-6 -1.85185E-6 L 1.45833E-6 0.03496 " pathEditMode="relative" rAng="0" ptsTypes="AA">
                                      <p:cBhvr>
                                        <p:cTn id="14" dur="500" spd="-100000" fill="hold"/>
                                        <p:tgtEl>
                                          <p:spTgt spid="5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54" grpId="0"/>
      <p:bldP spid="5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oman is reviewing plans at a bank.">
            <a:extLst>
              <a:ext uri="{FF2B5EF4-FFF2-40B4-BE49-F238E27FC236}">
                <a16:creationId xmlns:a16="http://schemas.microsoft.com/office/drawing/2014/main" id="{8E442D7E-F1E1-48B6-A1B9-05CB972C787C}"/>
              </a:ext>
            </a:extLst>
          </p:cNvPr>
          <p:cNvPicPr>
            <a:picLocks noChangeAspect="1"/>
          </p:cNvPicPr>
          <p:nvPr/>
        </p:nvPicPr>
        <p:blipFill rotWithShape="1">
          <a:blip r:embed="rId3"/>
          <a:srcRect l="46074"/>
          <a:stretch/>
        </p:blipFill>
        <p:spPr>
          <a:xfrm>
            <a:off x="6644640" y="0"/>
            <a:ext cx="5547360" cy="6858000"/>
          </a:xfrm>
          <a:prstGeom prst="rect">
            <a:avLst/>
          </a:prstGeom>
        </p:spPr>
      </p:pic>
      <p:sp>
        <p:nvSpPr>
          <p:cNvPr id="16" name="Title 6">
            <a:extLst>
              <a:ext uri="{FF2B5EF4-FFF2-40B4-BE49-F238E27FC236}">
                <a16:creationId xmlns:a16="http://schemas.microsoft.com/office/drawing/2014/main" id="{4482D1CC-9CD2-42C5-8FE3-DE45CF417786}"/>
              </a:ext>
            </a:extLst>
          </p:cNvPr>
          <p:cNvSpPr txBox="1">
            <a:spLocks noGrp="1"/>
          </p:cNvSpPr>
          <p:nvPr>
            <p:ph type="title" idx="4294967295"/>
          </p:nvPr>
        </p:nvSpPr>
        <p:spPr>
          <a:xfrm>
            <a:off x="584199" y="1452071"/>
            <a:ext cx="5656263" cy="272382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122238" indent="-122238" defTabSz="914225">
              <a:spcBef>
                <a:spcPts val="1200"/>
              </a:spcBef>
              <a:defRPr/>
            </a:pPr>
            <a:r>
              <a:rPr lang="en-US" sz="2800" spc="0">
                <a:ln>
                  <a:noFill/>
                </a:ln>
                <a:cs typeface="Segoe UI Semilight" panose="020B0402040204020203" pitchFamily="34" charset="0"/>
              </a:rPr>
              <a:t>“Azure Stream Analytics, Azure Functions, Azure SQL Database, and Azure Cosmos DB are responsible for our biggest ROI.”</a:t>
            </a:r>
          </a:p>
          <a:p>
            <a:pPr marL="0" marR="0" lvl="0" indent="0" algn="r" defTabSz="914225" rtl="0" eaLnBrk="1" fontAlgn="auto" latinLnBrk="0" hangingPunct="1">
              <a:lnSpc>
                <a:spcPct val="100000"/>
              </a:lnSpc>
              <a:spcBef>
                <a:spcPts val="3000"/>
              </a:spcBef>
              <a:spcAft>
                <a:spcPts val="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Rakesh Nambiar</a:t>
            </a:r>
            <a:endParaRPr kumimoji="0" lang="en-US" sz="2000" b="0" i="0" u="none" strike="noStrike" kern="1200" cap="none" spc="0" normalizeH="0" baseline="0" noProof="0">
              <a:ln>
                <a:noFill/>
              </a:ln>
              <a:solidFill>
                <a:schemeClr val="accent1"/>
              </a:solidFill>
              <a:effectLst/>
              <a:uLnTx/>
              <a:uFillTx/>
              <a:latin typeface="Segoe UI Semilight"/>
              <a:ea typeface="+mn-ea"/>
              <a:cs typeface="+mn-cs"/>
            </a:endParaRPr>
          </a:p>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UI"/>
                <a:ea typeface="+mn-ea"/>
                <a:cs typeface="+mn-cs"/>
              </a:rPr>
              <a:t>Chief Digital Officer</a:t>
            </a:r>
            <a:endParaRPr kumimoji="0" lang="en-US" sz="1800" b="0" i="0" u="none" strike="noStrike" kern="1200" cap="none" spc="0" normalizeH="0" baseline="0" noProof="0">
              <a:ln>
                <a:noFill/>
              </a:ln>
              <a:solidFill>
                <a:schemeClr val="tx1"/>
              </a:solidFill>
              <a:effectLst/>
              <a:uLnTx/>
              <a:uFillTx/>
              <a:latin typeface="Segoe UI" panose="020B0502040204020203" pitchFamily="34" charset="0"/>
              <a:ea typeface="+mn-ea"/>
              <a:cs typeface="Segoe UI" pitchFamily="34" charset="0"/>
            </a:endParaRPr>
          </a:p>
        </p:txBody>
      </p:sp>
      <p:sp>
        <p:nvSpPr>
          <p:cNvPr id="12" name="Rectangle 11">
            <a:extLst>
              <a:ext uri="{FF2B5EF4-FFF2-40B4-BE49-F238E27FC236}">
                <a16:creationId xmlns:a16="http://schemas.microsoft.com/office/drawing/2014/main" id="{9F04C7CE-CE0F-4972-A14B-C33D11AF079F}"/>
              </a:ext>
              <a:ext uri="{C183D7F6-B498-43B3-948B-1728B52AA6E4}">
                <adec:decorative xmlns:adec="http://schemas.microsoft.com/office/drawing/2017/decorative" val="1"/>
              </a:ext>
            </a:extLst>
          </p:cNvPr>
          <p:cNvSpPr/>
          <p:nvPr/>
        </p:nvSpPr>
        <p:spPr bwMode="auto">
          <a:xfrm>
            <a:off x="6625423" y="0"/>
            <a:ext cx="5585794" cy="6858000"/>
          </a:xfrm>
          <a:prstGeom prst="rect">
            <a:avLst/>
          </a:prstGeom>
          <a:gradFill flip="none" rotWithShape="1">
            <a:gsLst>
              <a:gs pos="5300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Segoe UI Semilight"/>
            </a:endParaRPr>
          </a:p>
        </p:txBody>
      </p:sp>
      <p:grpSp>
        <p:nvGrpSpPr>
          <p:cNvPr id="13" name="Group 12" descr="eastwest bank">
            <a:extLst>
              <a:ext uri="{FF2B5EF4-FFF2-40B4-BE49-F238E27FC236}">
                <a16:creationId xmlns:a16="http://schemas.microsoft.com/office/drawing/2014/main" id="{11A5EAEF-4957-418C-A8D0-56E835C55E5E}"/>
              </a:ext>
            </a:extLst>
          </p:cNvPr>
          <p:cNvGrpSpPr/>
          <p:nvPr/>
        </p:nvGrpSpPr>
        <p:grpSpPr>
          <a:xfrm>
            <a:off x="9273207" y="5264867"/>
            <a:ext cx="2380611" cy="1039138"/>
            <a:chOff x="6426157" y="3951887"/>
            <a:chExt cx="4963016" cy="2166359"/>
          </a:xfrm>
        </p:grpSpPr>
        <p:pic>
          <p:nvPicPr>
            <p:cNvPr id="14" name="Picture 13" descr="A picture containing text, clipart&#10;&#10;Description automatically generated">
              <a:extLst>
                <a:ext uri="{FF2B5EF4-FFF2-40B4-BE49-F238E27FC236}">
                  <a16:creationId xmlns:a16="http://schemas.microsoft.com/office/drawing/2014/main" id="{52ADAA76-8966-4A6B-A9A5-67806AC7B4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0948"/>
            <a:stretch/>
          </p:blipFill>
          <p:spPr bwMode="auto">
            <a:xfrm>
              <a:off x="6426157" y="3951887"/>
              <a:ext cx="4963016" cy="1495927"/>
            </a:xfrm>
            <a:prstGeom prst="rect">
              <a:avLst/>
            </a:prstGeom>
            <a:noFill/>
          </p:spPr>
        </p:pic>
        <p:pic>
          <p:nvPicPr>
            <p:cNvPr id="15" name="Picture 14" descr="A picture containing text, clipart&#10;&#10;Description automatically generated">
              <a:extLst>
                <a:ext uri="{FF2B5EF4-FFF2-40B4-BE49-F238E27FC236}">
                  <a16:creationId xmlns:a16="http://schemas.microsoft.com/office/drawing/2014/main" id="{A13E5671-2E96-4C25-A908-47FD55D8D402}"/>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t="69075"/>
            <a:stretch/>
          </p:blipFill>
          <p:spPr bwMode="auto">
            <a:xfrm>
              <a:off x="6426157" y="5448300"/>
              <a:ext cx="4963016" cy="669946"/>
            </a:xfrm>
            <a:prstGeom prst="rect">
              <a:avLst/>
            </a:prstGeom>
            <a:noFill/>
          </p:spPr>
        </p:pic>
      </p:grpSp>
    </p:spTree>
    <p:extLst>
      <p:ext uri="{BB962C8B-B14F-4D97-AF65-F5344CB8AC3E}">
        <p14:creationId xmlns:p14="http://schemas.microsoft.com/office/powerpoint/2010/main" val="2771953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51AC75-713C-4D35-9A9C-07F98A5D10DE}"/>
              </a:ext>
            </a:extLst>
          </p:cNvPr>
          <p:cNvSpPr>
            <a:spLocks noGrp="1"/>
          </p:cNvSpPr>
          <p:nvPr>
            <p:ph type="title"/>
          </p:nvPr>
        </p:nvSpPr>
        <p:spPr>
          <a:xfrm>
            <a:off x="588263" y="457200"/>
            <a:ext cx="11018520" cy="1107996"/>
          </a:xfrm>
        </p:spPr>
        <p:txBody>
          <a:bodyPr/>
          <a:lstStyle/>
          <a:p>
            <a:r>
              <a:rPr lang="en-US"/>
              <a:t>Kroger dynamically manages </a:t>
            </a:r>
            <a:br>
              <a:rPr lang="en-US"/>
            </a:br>
            <a:r>
              <a:rPr lang="en-US"/>
              <a:t>inventory with Azure</a:t>
            </a:r>
          </a:p>
        </p:txBody>
      </p:sp>
      <p:sp>
        <p:nvSpPr>
          <p:cNvPr id="14" name="Rectangle 13">
            <a:extLst>
              <a:ext uri="{FF2B5EF4-FFF2-40B4-BE49-F238E27FC236}">
                <a16:creationId xmlns:a16="http://schemas.microsoft.com/office/drawing/2014/main" id="{1CFFD845-0201-4F4A-890C-37B662F9BEE0}"/>
              </a:ext>
            </a:extLst>
          </p:cNvPr>
          <p:cNvSpPr/>
          <p:nvPr/>
        </p:nvSpPr>
        <p:spPr>
          <a:xfrm>
            <a:off x="588262" y="2119193"/>
            <a:ext cx="4745739" cy="1892826"/>
          </a:xfrm>
          <a:prstGeom prst="rect">
            <a:avLst/>
          </a:prstGeom>
        </p:spPr>
        <p:txBody>
          <a:bodyPr wrap="square" lIns="0" rIns="0">
            <a:spAutoFit/>
          </a:bodyPr>
          <a:lstStyle/>
          <a:p>
            <a:pPr defTabSz="914225">
              <a:spcAft>
                <a:spcPts val="600"/>
              </a:spcAft>
            </a:pPr>
            <a:r>
              <a:rPr lang="en-US" sz="1400" spc="300">
                <a:solidFill>
                  <a:schemeClr val="accent1"/>
                </a:solidFill>
                <a:latin typeface="Segoe UI Semibold" panose="020B0702040204020203" pitchFamily="34" charset="0"/>
                <a:cs typeface="Segoe UI Semibold" panose="020B0702040204020203" pitchFamily="34" charset="0"/>
              </a:rPr>
              <a:t>CHALLENGE</a:t>
            </a:r>
          </a:p>
          <a:p>
            <a:pPr defTabSz="914225"/>
            <a:r>
              <a:rPr lang="en-US" sz="1400">
                <a:latin typeface="Segoe UI" panose="020B0502040204020203" pitchFamily="34" charset="0"/>
                <a:cs typeface="Segoe UI" panose="020B0502040204020203" pitchFamily="34" charset="0"/>
              </a:rPr>
              <a:t>One of their mission-critical applications is </a:t>
            </a:r>
            <a:r>
              <a:rPr lang="en-US" sz="1400" err="1">
                <a:latin typeface="Segoe UI" panose="020B0502040204020203" pitchFamily="34" charset="0"/>
                <a:cs typeface="Segoe UI" panose="020B0502040204020203" pitchFamily="34" charset="0"/>
              </a:rPr>
              <a:t>InStock</a:t>
            </a:r>
            <a:r>
              <a:rPr lang="en-US" sz="1400">
                <a:latin typeface="Segoe UI" panose="020B0502040204020203" pitchFamily="34" charset="0"/>
                <a:cs typeface="Segoe UI" panose="020B0502040204020203" pitchFamily="34" charset="0"/>
              </a:rPr>
              <a:t>, a solution that tracks store inventory and balance-on-hand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for items across thousands of stores. Kroger estimates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that </a:t>
            </a:r>
            <a:r>
              <a:rPr lang="en-US" sz="1400" err="1">
                <a:latin typeface="Segoe UI" panose="020B0502040204020203" pitchFamily="34" charset="0"/>
                <a:cs typeface="Segoe UI" panose="020B0502040204020203" pitchFamily="34" charset="0"/>
              </a:rPr>
              <a:t>InStock</a:t>
            </a:r>
            <a:r>
              <a:rPr lang="en-US" sz="1400">
                <a:latin typeface="Segoe UI" panose="020B0502040204020203" pitchFamily="34" charset="0"/>
                <a:cs typeface="Segoe UI" panose="020B0502040204020203" pitchFamily="34" charset="0"/>
              </a:rPr>
              <a:t> can drive up to $2.6B of recovered "lost sales" opportunities. </a:t>
            </a:r>
            <a:r>
              <a:rPr lang="en-US" sz="1400" err="1">
                <a:latin typeface="Segoe UI" panose="020B0502040204020203" pitchFamily="34" charset="0"/>
                <a:cs typeface="Segoe UI" panose="020B0502040204020203" pitchFamily="34" charset="0"/>
              </a:rPr>
              <a:t>InStock</a:t>
            </a:r>
            <a:r>
              <a:rPr lang="en-US" sz="1400">
                <a:latin typeface="Segoe UI" panose="020B0502040204020203" pitchFamily="34" charset="0"/>
                <a:cs typeface="Segoe UI" panose="020B0502040204020203" pitchFamily="34" charset="0"/>
              </a:rPr>
              <a:t> was limited by the capacity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of Kroger’s datacenters—scaling on-premises systems </a:t>
            </a:r>
            <a:br>
              <a:rPr lang="en-US" sz="1400">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take time.</a:t>
            </a:r>
          </a:p>
        </p:txBody>
      </p:sp>
      <p:pic>
        <p:nvPicPr>
          <p:cNvPr id="9" name="Picture 4" descr="produce section of a grocery store">
            <a:extLst>
              <a:ext uri="{FF2B5EF4-FFF2-40B4-BE49-F238E27FC236}">
                <a16:creationId xmlns:a16="http://schemas.microsoft.com/office/drawing/2014/main" id="{C4C3D5A3-1D20-4C14-98DD-221DDE5F44D3}"/>
              </a:ext>
            </a:extLst>
          </p:cNvPr>
          <p:cNvPicPr>
            <a:picLocks noChangeAspect="1" noChangeArrowheads="1"/>
          </p:cNvPicPr>
          <p:nvPr/>
        </p:nvPicPr>
        <p:blipFill rotWithShape="1">
          <a:blip r:embed="rId3"/>
          <a:srcRect l="29373" t="849" r="27588" b="935"/>
          <a:stretch/>
        </p:blipFill>
        <p:spPr bwMode="auto">
          <a:xfrm>
            <a:off x="6857999" y="0"/>
            <a:ext cx="533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4AC18E-E49A-4FD6-8286-C893EBBD684D}"/>
              </a:ext>
              <a:ext uri="{C183D7F6-B498-43B3-948B-1728B52AA6E4}">
                <adec:decorative xmlns:adec="http://schemas.microsoft.com/office/drawing/2017/decorative" val="1"/>
              </a:ext>
            </a:extLst>
          </p:cNvPr>
          <p:cNvSpPr/>
          <p:nvPr/>
        </p:nvSpPr>
        <p:spPr bwMode="auto">
          <a:xfrm>
            <a:off x="6857999" y="1460"/>
            <a:ext cx="5334001" cy="6856054"/>
          </a:xfrm>
          <a:prstGeom prst="rect">
            <a:avLst/>
          </a:prstGeom>
          <a:gradFill flip="none" rotWithShape="1">
            <a:gsLst>
              <a:gs pos="53000">
                <a:schemeClr val="bg1">
                  <a:alpha val="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defRPr/>
            </a:pPr>
            <a:endParaRPr lang="en-US">
              <a:solidFill>
                <a:srgbClr val="FFFFFF"/>
              </a:solidFill>
              <a:latin typeface="Segoe UI Semilight"/>
            </a:endParaRPr>
          </a:p>
        </p:txBody>
      </p:sp>
      <p:pic>
        <p:nvPicPr>
          <p:cNvPr id="7" name="Picture 2" descr="Kroger">
            <a:extLst>
              <a:ext uri="{FF2B5EF4-FFF2-40B4-BE49-F238E27FC236}">
                <a16:creationId xmlns:a16="http://schemas.microsoft.com/office/drawing/2014/main" id="{60A9A850-C283-4FE4-B051-9B713911AA6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636355" y="5232204"/>
            <a:ext cx="1922335" cy="107170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B278938-313C-478A-9BB0-661B94B106D6}"/>
              </a:ext>
            </a:extLst>
          </p:cNvPr>
          <p:cNvSpPr/>
          <p:nvPr/>
        </p:nvSpPr>
        <p:spPr>
          <a:xfrm>
            <a:off x="588262" y="4304407"/>
            <a:ext cx="4745739" cy="1677382"/>
          </a:xfrm>
          <a:prstGeom prst="rect">
            <a:avLst/>
          </a:prstGeom>
        </p:spPr>
        <p:txBody>
          <a:bodyPr wrap="square" lIns="0" rIns="0">
            <a:spAutoFit/>
          </a:bodyPr>
          <a:lstStyle/>
          <a:p>
            <a:pPr defTabSz="914225">
              <a:spcBef>
                <a:spcPts val="3000"/>
              </a:spcBef>
              <a:spcAft>
                <a:spcPts val="600"/>
              </a:spcAft>
            </a:pPr>
            <a:r>
              <a:rPr lang="en-US" sz="1400" spc="300">
                <a:solidFill>
                  <a:schemeClr val="accent1"/>
                </a:solidFill>
                <a:latin typeface="Segoe UI Semibold" panose="020B0702040204020203" pitchFamily="34" charset="0"/>
                <a:cs typeface="Segoe UI Semibold" panose="020B0702040204020203" pitchFamily="34" charset="0"/>
              </a:rPr>
              <a:t>OUTCOME</a:t>
            </a:r>
          </a:p>
          <a:p>
            <a:pPr defTabSz="914225"/>
            <a:r>
              <a:rPr lang="en-US" sz="1400">
                <a:latin typeface="Segoe UI" panose="020B0502040204020203" pitchFamily="34" charset="0"/>
                <a:cs typeface="Segoe UI" panose="020B0502040204020203" pitchFamily="34" charset="0"/>
              </a:rPr>
              <a:t>Kroger uses Azure Functions every time a purchase is made to update inventory in Cosmos DB. By moving to Azure, Kroger increased active store capacity from 300 stores to more than 2,500. </a:t>
            </a:r>
            <a:r>
              <a:rPr lang="en-US" sz="1400" err="1">
                <a:latin typeface="Segoe UI" panose="020B0502040204020203" pitchFamily="34" charset="0"/>
                <a:cs typeface="Segoe UI" panose="020B0502040204020203" pitchFamily="34" charset="0"/>
              </a:rPr>
              <a:t>InStock</a:t>
            </a:r>
            <a:r>
              <a:rPr lang="en-US" sz="1400">
                <a:latin typeface="Segoe UI" panose="020B0502040204020203" pitchFamily="34" charset="0"/>
                <a:cs typeface="Segoe UI" panose="020B0502040204020203" pitchFamily="34" charset="0"/>
              </a:rPr>
              <a:t> is currently helping delight customers by ensuring that the products they want are available in their local stores at the right time.</a:t>
            </a:r>
          </a:p>
        </p:txBody>
      </p:sp>
    </p:spTree>
    <p:extLst>
      <p:ext uri="{BB962C8B-B14F-4D97-AF65-F5344CB8AC3E}">
        <p14:creationId xmlns:p14="http://schemas.microsoft.com/office/powerpoint/2010/main" val="28055260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14"/>
                                        </p:tgtEl>
                                        <p:attrNameLst>
                                          <p:attrName>ppt_x</p:attrName>
                                          <p:attrName>ppt_y</p:attrName>
                                        </p:attrNameLst>
                                      </p:cBhvr>
                                      <p:rCtr x="0" y="1736"/>
                                    </p:animMotion>
                                  </p:childTnLst>
                                </p:cTn>
                              </p:par>
                              <p:par>
                                <p:cTn id="10" presetID="10" presetClass="entr" presetSubtype="0" fill="hold" grpId="0" nodeType="withEffect">
                                  <p:stCondLst>
                                    <p:cond delay="1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42" presetClass="path" presetSubtype="0" decel="100000" fill="hold" grpId="1" nodeType="withEffect">
                                  <p:stCondLst>
                                    <p:cond delay="100"/>
                                  </p:stCondLst>
                                  <p:childTnLst>
                                    <p:animMotion origin="layout" path="M 4.58333E-6 3.7037E-7 L 4.58333E-6 0.03495 " pathEditMode="relative" rAng="0" ptsTypes="AA">
                                      <p:cBhvr>
                                        <p:cTn id="14" dur="500" spd="-100000" fill="hold"/>
                                        <p:tgtEl>
                                          <p:spTgt spid="5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52" grpId="0"/>
      <p:bldP spid="52"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598EE16-66CC-4C38-9E75-0EA4A6D533A1}"/>
              </a:ext>
              <a:ext uri="{C183D7F6-B498-43B3-948B-1728B52AA6E4}">
                <adec:decorative xmlns:adec="http://schemas.microsoft.com/office/drawing/2017/decorative" val="1"/>
              </a:ext>
            </a:extLst>
          </p:cNvPr>
          <p:cNvSpPr/>
          <p:nvPr/>
        </p:nvSpPr>
        <p:spPr bwMode="auto">
          <a:xfrm>
            <a:off x="0" y="2682240"/>
            <a:ext cx="12192000" cy="358679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endPar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pic>
        <p:nvPicPr>
          <p:cNvPr id="21" name="Picture 20">
            <a:extLst>
              <a:ext uri="{FF2B5EF4-FFF2-40B4-BE49-F238E27FC236}">
                <a16:creationId xmlns:a16="http://schemas.microsoft.com/office/drawing/2014/main" id="{B0BCBBDB-4810-44EE-A113-8DB8FD102C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32290" y="3141140"/>
            <a:ext cx="2419412" cy="1920340"/>
          </a:xfrm>
          <a:prstGeom prst="rect">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pic>
      <p:pic>
        <p:nvPicPr>
          <p:cNvPr id="23" name="Picture 22">
            <a:extLst>
              <a:ext uri="{FF2B5EF4-FFF2-40B4-BE49-F238E27FC236}">
                <a16:creationId xmlns:a16="http://schemas.microsoft.com/office/drawing/2014/main" id="{4C479E5B-2912-4A5F-9BBA-BEA17E6841CA}"/>
              </a:ext>
              <a:ext uri="{C183D7F6-B498-43B3-948B-1728B52AA6E4}">
                <adec:decorative xmlns:adec="http://schemas.microsoft.com/office/drawing/2017/decorative" val="1"/>
              </a:ext>
            </a:extLst>
          </p:cNvPr>
          <p:cNvPicPr>
            <a:picLocks noChangeAspect="1"/>
          </p:cNvPicPr>
          <p:nvPr/>
        </p:nvPicPr>
        <p:blipFill rotWithShape="1">
          <a:blip r:embed="rId4"/>
          <a:srcRect t="551"/>
          <a:stretch/>
        </p:blipFill>
        <p:spPr>
          <a:xfrm>
            <a:off x="4373832" y="3141140"/>
            <a:ext cx="3444337" cy="1920340"/>
          </a:xfrm>
          <a:prstGeom prst="rect">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pic>
      <p:pic>
        <p:nvPicPr>
          <p:cNvPr id="25" name="Picture 24">
            <a:extLst>
              <a:ext uri="{FF2B5EF4-FFF2-40B4-BE49-F238E27FC236}">
                <a16:creationId xmlns:a16="http://schemas.microsoft.com/office/drawing/2014/main" id="{59361668-5A93-4EC4-AE25-4B9E2CFA692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41690" y="3141140"/>
            <a:ext cx="2236949" cy="1920340"/>
          </a:xfrm>
          <a:prstGeom prst="rect">
            <a:avLst/>
          </a:prstGeom>
          <a:solidFill>
            <a:schemeClr val="bg1"/>
          </a:solidFill>
          <a:ln>
            <a:noFill/>
            <a:headEnd type="none" w="med" len="med"/>
            <a:tailEnd type="none" w="med" len="med"/>
          </a:ln>
          <a:effectLst>
            <a:outerShdw blurRad="317500" dist="76200" dir="2700000" sx="101000" sy="101000" algn="tl" rotWithShape="0">
              <a:prstClr val="black">
                <a:alpha val="20000"/>
              </a:prstClr>
            </a:outerShdw>
          </a:effectLst>
        </p:spPr>
      </p:pic>
      <p:sp>
        <p:nvSpPr>
          <p:cNvPr id="16" name="Tech intensity">
            <a:extLst>
              <a:ext uri="{FF2B5EF4-FFF2-40B4-BE49-F238E27FC236}">
                <a16:creationId xmlns:a16="http://schemas.microsoft.com/office/drawing/2014/main" id="{2E098488-E56D-4D1F-9C6B-342048D3D162}"/>
              </a:ext>
            </a:extLst>
          </p:cNvPr>
          <p:cNvSpPr txBox="1">
            <a:spLocks noGrp="1"/>
          </p:cNvSpPr>
          <p:nvPr>
            <p:ph type="title" idx="4294967295"/>
          </p:nvPr>
        </p:nvSpPr>
        <p:spPr bwMode="auto">
          <a:xfrm>
            <a:off x="1415143" y="591195"/>
            <a:ext cx="9361714" cy="13295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Ready to develop more efficiently </a:t>
            </a:r>
            <a:b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b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with Azure Functions?</a:t>
            </a:r>
            <a:endParaRPr kumimoji="0" lang="en-US" sz="4800" b="0" i="0" u="none" strike="noStrike" kern="1200" cap="none" spc="-50" normalizeH="0" baseline="0" noProof="0">
              <a:ln w="3175">
                <a:noFill/>
              </a:ln>
              <a:gradFill flip="none" rotWithShape="1">
                <a:gsLst>
                  <a:gs pos="0">
                    <a:srgbClr val="0078D4"/>
                  </a:gs>
                  <a:gs pos="100000">
                    <a:srgbClr val="FFB900"/>
                  </a:gs>
                </a:gsLst>
                <a:lin ang="2700000" scaled="1"/>
                <a:tileRect/>
              </a:gradFill>
              <a:effectLst/>
              <a:uLnTx/>
              <a:uFillTx/>
              <a:latin typeface="Segoe UI Semibold"/>
              <a:ea typeface="Segoe UI" pitchFamily="34" charset="0"/>
              <a:cs typeface="Segoe UI" pitchFamily="34" charset="0"/>
            </a:endParaRPr>
          </a:p>
        </p:txBody>
      </p:sp>
      <p:sp>
        <p:nvSpPr>
          <p:cNvPr id="17" name="TextBox 16">
            <a:extLst>
              <a:ext uri="{FF2B5EF4-FFF2-40B4-BE49-F238E27FC236}">
                <a16:creationId xmlns:a16="http://schemas.microsoft.com/office/drawing/2014/main" id="{98529A4B-EDED-4ED9-9564-96FF3B3218D2}"/>
              </a:ext>
            </a:extLst>
          </p:cNvPr>
          <p:cNvSpPr txBox="1"/>
          <p:nvPr/>
        </p:nvSpPr>
        <p:spPr>
          <a:xfrm>
            <a:off x="586741" y="1984894"/>
            <a:ext cx="11018519" cy="369332"/>
          </a:xfrm>
          <a:prstGeom prst="rect">
            <a:avLst/>
          </a:prstGeom>
          <a:noFill/>
        </p:spPr>
        <p:txBody>
          <a:bodyPr wrap="square" lIns="0" rIns="0">
            <a:spAutoFit/>
          </a:bodyPr>
          <a:lstStyle/>
          <a:p>
            <a:pPr algn="ctr"/>
            <a:r>
              <a:rPr lang="en-US" sz="1800">
                <a:solidFill>
                  <a:schemeClr val="accent1"/>
                </a:solidFill>
                <a:latin typeface="+mj-lt"/>
              </a:rPr>
              <a:t>Get started today!</a:t>
            </a:r>
          </a:p>
        </p:txBody>
      </p:sp>
      <p:sp>
        <p:nvSpPr>
          <p:cNvPr id="3" name="Rectangle 2">
            <a:extLst>
              <a:ext uri="{FF2B5EF4-FFF2-40B4-BE49-F238E27FC236}">
                <a16:creationId xmlns:a16="http://schemas.microsoft.com/office/drawing/2014/main" id="{69107BB6-D959-4E44-BE24-819112A5BF3D}"/>
              </a:ext>
            </a:extLst>
          </p:cNvPr>
          <p:cNvSpPr/>
          <p:nvPr/>
        </p:nvSpPr>
        <p:spPr>
          <a:xfrm>
            <a:off x="597124" y="5281461"/>
            <a:ext cx="2926080" cy="657265"/>
          </a:xfrm>
          <a:prstGeom prst="rect">
            <a:avLst/>
          </a:prstGeom>
        </p:spPr>
        <p:txBody>
          <a:bodyPr wrap="square">
            <a:spAutoFit/>
          </a:bodyPr>
          <a:lstStyle/>
          <a:p>
            <a:pPr algn="ctr" defTabSz="914225"/>
            <a:r>
              <a:rPr lang="en-US" sz="1800">
                <a:solidFill>
                  <a:srgbClr val="FFFFFF"/>
                </a:solidFill>
                <a:latin typeface="Segoe UI Semibold"/>
                <a:hlinkClick r:id="rId6"/>
              </a:rPr>
              <a:t>Learn more</a:t>
            </a:r>
            <a:r>
              <a:rPr lang="en-US" sz="1800">
                <a:solidFill>
                  <a:srgbClr val="FFFFFF"/>
                </a:solidFill>
                <a:latin typeface="Segoe UI Semibold"/>
              </a:rPr>
              <a:t> about</a:t>
            </a:r>
            <a:br>
              <a:rPr lang="en-US" sz="1800">
                <a:solidFill>
                  <a:srgbClr val="FFFFFF"/>
                </a:solidFill>
                <a:latin typeface="Segoe UI Semibold"/>
              </a:rPr>
            </a:br>
            <a:r>
              <a:rPr lang="en-US" sz="1800">
                <a:solidFill>
                  <a:srgbClr val="FFFFFF"/>
                </a:solidFill>
                <a:latin typeface="Segoe UI Semibold"/>
              </a:rPr>
              <a:t>Azure Functions</a:t>
            </a:r>
          </a:p>
        </p:txBody>
      </p:sp>
      <p:sp>
        <p:nvSpPr>
          <p:cNvPr id="4" name="Rectangle 3">
            <a:extLst>
              <a:ext uri="{FF2B5EF4-FFF2-40B4-BE49-F238E27FC236}">
                <a16:creationId xmlns:a16="http://schemas.microsoft.com/office/drawing/2014/main" id="{A76CBCAA-0281-404F-9E2C-68DE86F72AC4}"/>
              </a:ext>
            </a:extLst>
          </p:cNvPr>
          <p:cNvSpPr/>
          <p:nvPr/>
        </p:nvSpPr>
        <p:spPr>
          <a:xfrm>
            <a:off x="4356100" y="5281461"/>
            <a:ext cx="3481388" cy="646331"/>
          </a:xfrm>
          <a:prstGeom prst="rect">
            <a:avLst/>
          </a:prstGeom>
        </p:spPr>
        <p:txBody>
          <a:bodyPr wrap="square">
            <a:spAutoFit/>
          </a:bodyPr>
          <a:lstStyle/>
          <a:p>
            <a:pPr algn="ctr" defTabSz="914225"/>
            <a:r>
              <a:rPr lang="en-US" sz="1800" u="sng">
                <a:solidFill>
                  <a:schemeClr val="accent1"/>
                </a:solidFill>
                <a:latin typeface="Segoe UI Semibold"/>
                <a:hlinkClick r:id="rId7">
                  <a:extLst>
                    <a:ext uri="{A12FA001-AC4F-418D-AE19-62706E023703}">
                      <ahyp:hlinkClr xmlns:ahyp="http://schemas.microsoft.com/office/drawing/2018/hyperlinkcolor" val="tx"/>
                    </a:ext>
                  </a:extLst>
                </a:hlinkClick>
              </a:rPr>
              <a:t>Building your skills</a:t>
            </a:r>
            <a:r>
              <a:rPr lang="en-US" sz="1800">
                <a:solidFill>
                  <a:schemeClr val="accent1"/>
                </a:solidFill>
                <a:latin typeface="Segoe UI Semibold"/>
              </a:rPr>
              <a:t> </a:t>
            </a:r>
            <a:r>
              <a:rPr lang="en-US" sz="1800">
                <a:solidFill>
                  <a:srgbClr val="FFFFFF"/>
                </a:solidFill>
                <a:latin typeface="Segoe UI Semibold"/>
              </a:rPr>
              <a:t>with Azure Functions learning modules</a:t>
            </a:r>
          </a:p>
        </p:txBody>
      </p:sp>
      <p:sp>
        <p:nvSpPr>
          <p:cNvPr id="2" name="Rectangle 1">
            <a:extLst>
              <a:ext uri="{FF2B5EF4-FFF2-40B4-BE49-F238E27FC236}">
                <a16:creationId xmlns:a16="http://schemas.microsoft.com/office/drawing/2014/main" id="{09B1E475-45DC-4F9D-8202-539A18E77936}"/>
              </a:ext>
            </a:extLst>
          </p:cNvPr>
          <p:cNvSpPr/>
          <p:nvPr/>
        </p:nvSpPr>
        <p:spPr>
          <a:xfrm>
            <a:off x="8678956" y="5281461"/>
            <a:ext cx="2926080" cy="367477"/>
          </a:xfrm>
          <a:prstGeom prst="rect">
            <a:avLst/>
          </a:prstGeom>
        </p:spPr>
        <p:txBody>
          <a:bodyPr wrap="square">
            <a:spAutoFit/>
          </a:bodyPr>
          <a:lstStyle/>
          <a:p>
            <a:pPr algn="ctr" defTabSz="914225"/>
            <a:r>
              <a:rPr lang="en-US" sz="1800" u="sng">
                <a:solidFill>
                  <a:srgbClr val="50E6FF"/>
                </a:solidFill>
                <a:latin typeface="Segoe UI Semibold"/>
                <a:hlinkClick r:id="rId8">
                  <a:extLst>
                    <a:ext uri="{A12FA001-AC4F-418D-AE19-62706E023703}">
                      <ahyp:hlinkClr xmlns:ahyp="http://schemas.microsoft.com/office/drawing/2018/hyperlinkcolor" val="tx"/>
                    </a:ext>
                  </a:extLst>
                </a:hlinkClick>
              </a:rPr>
              <a:t>Try </a:t>
            </a:r>
            <a:r>
              <a:rPr lang="en-US" sz="1800" u="sng">
                <a:solidFill>
                  <a:schemeClr val="accent1"/>
                </a:solidFill>
                <a:latin typeface="Segoe UI Semibold"/>
                <a:hlinkClick r:id="rId8">
                  <a:extLst>
                    <a:ext uri="{A12FA001-AC4F-418D-AE19-62706E023703}">
                      <ahyp:hlinkClr xmlns:ahyp="http://schemas.microsoft.com/office/drawing/2018/hyperlinkcolor" val="tx"/>
                    </a:ext>
                  </a:extLst>
                </a:hlinkClick>
              </a:rPr>
              <a:t>Azure Functions</a:t>
            </a:r>
            <a:r>
              <a:rPr lang="en-US" sz="1800">
                <a:solidFill>
                  <a:schemeClr val="accent1"/>
                </a:solidFill>
                <a:latin typeface="Segoe UI Semibold"/>
              </a:rPr>
              <a:t> </a:t>
            </a:r>
            <a:r>
              <a:rPr lang="en-US" sz="1800">
                <a:solidFill>
                  <a:srgbClr val="FFFFFF"/>
                </a:solidFill>
                <a:latin typeface="Segoe UI Semibold"/>
              </a:rPr>
              <a:t>free</a:t>
            </a:r>
          </a:p>
        </p:txBody>
      </p:sp>
    </p:spTree>
    <p:extLst>
      <p:ext uri="{BB962C8B-B14F-4D97-AF65-F5344CB8AC3E}">
        <p14:creationId xmlns:p14="http://schemas.microsoft.com/office/powerpoint/2010/main" val="36007553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25"/>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95833E-6 3.7037E-7 L -3.95833E-6 0.03495 " pathEditMode="relative" rAng="0" ptsTypes="AA">
                                      <p:cBhvr>
                                        <p:cTn id="14" dur="500" spd="-100000" fill="hold"/>
                                        <p:tgtEl>
                                          <p:spTgt spid="3"/>
                                        </p:tgtEl>
                                        <p:attrNameLst>
                                          <p:attrName>ppt_x</p:attrName>
                                          <p:attrName>ppt_y</p:attrName>
                                        </p:attrNameLst>
                                      </p:cBhvr>
                                      <p:rCtr x="0" y="1736"/>
                                    </p:animMotion>
                                  </p:childTnLst>
                                </p:cTn>
                              </p:par>
                              <p:par>
                                <p:cTn id="15" presetID="10" presetClass="entr" presetSubtype="0" fill="hold" nodeType="withEffect">
                                  <p:stCondLst>
                                    <p:cond delay="1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100"/>
                                  </p:stCondLst>
                                  <p:childTnLst>
                                    <p:animMotion origin="layout" path="M 4.58333E-6 3.7037E-7 L 4.58333E-6 0.03495 " pathEditMode="relative" rAng="0" ptsTypes="AA">
                                      <p:cBhvr>
                                        <p:cTn id="19" dur="500" spd="-100000" fill="hold"/>
                                        <p:tgtEl>
                                          <p:spTgt spid="23"/>
                                        </p:tgtEl>
                                        <p:attrNameLst>
                                          <p:attrName>ppt_x</p:attrName>
                                          <p:attrName>ppt_y</p:attrName>
                                        </p:attrNameLst>
                                      </p:cBhvr>
                                      <p:rCtr x="0" y="1736"/>
                                    </p:animMotion>
                                  </p:childTnLst>
                                </p:cTn>
                              </p:par>
                              <p:par>
                                <p:cTn id="20" presetID="10" presetClass="entr" presetSubtype="0" fill="hold" grpId="0"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100"/>
                                  </p:stCondLst>
                                  <p:childTnLst>
                                    <p:animMotion origin="layout" path="M 4.58333E-6 3.7037E-7 L 4.58333E-6 0.03495 " pathEditMode="relative" rAng="0" ptsTypes="AA">
                                      <p:cBhvr>
                                        <p:cTn id="24" dur="500" spd="-100000" fill="hold"/>
                                        <p:tgtEl>
                                          <p:spTgt spid="4"/>
                                        </p:tgtEl>
                                        <p:attrNameLst>
                                          <p:attrName>ppt_x</p:attrName>
                                          <p:attrName>ppt_y</p:attrName>
                                        </p:attrNameLst>
                                      </p:cBhvr>
                                      <p:rCtr x="0" y="1736"/>
                                    </p:animMotion>
                                  </p:childTnLst>
                                </p:cTn>
                              </p:par>
                              <p:par>
                                <p:cTn id="25" presetID="10" presetClass="entr" presetSubtype="0"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200"/>
                                  </p:stCondLst>
                                  <p:childTnLst>
                                    <p:animMotion origin="layout" path="M 3.125E-6 3.7037E-7 L 3.125E-6 0.03495 " pathEditMode="relative" rAng="0" ptsTypes="AA">
                                      <p:cBhvr>
                                        <p:cTn id="29" dur="500" spd="-100000" fill="hold"/>
                                        <p:tgtEl>
                                          <p:spTgt spid="21"/>
                                        </p:tgtEl>
                                        <p:attrNameLst>
                                          <p:attrName>ppt_x</p:attrName>
                                          <p:attrName>ppt_y</p:attrName>
                                        </p:attrNameLst>
                                      </p:cBhvr>
                                      <p:rCtr x="0" y="1736"/>
                                    </p:animMotion>
                                  </p:childTnLst>
                                </p:cTn>
                              </p:par>
                              <p:par>
                                <p:cTn id="30" presetID="10" presetClass="entr" presetSubtype="0" fill="hold" grpId="0" nodeType="withEffect">
                                  <p:stCondLst>
                                    <p:cond delay="2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decel="100000" fill="hold" grpId="1" nodeType="withEffect">
                                  <p:stCondLst>
                                    <p:cond delay="200"/>
                                  </p:stCondLst>
                                  <p:childTnLst>
                                    <p:animMotion origin="layout" path="M 3.125E-6 3.7037E-7 L 3.125E-6 0.03495 " pathEditMode="relative" rAng="0" ptsTypes="AA">
                                      <p:cBhvr>
                                        <p:cTn id="34" dur="500" spd="-100000" fill="hold"/>
                                        <p:tgtEl>
                                          <p:spTgt spid="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4067F-511A-4377-82F5-0EB800919B1C}"/>
              </a:ext>
            </a:extLst>
          </p:cNvPr>
          <p:cNvSpPr>
            <a:spLocks noGrp="1"/>
          </p:cNvSpPr>
          <p:nvPr>
            <p:ph type="title"/>
          </p:nvPr>
        </p:nvSpPr>
        <p:spPr>
          <a:xfrm>
            <a:off x="585216" y="3035808"/>
            <a:ext cx="9144000" cy="498598"/>
          </a:xfrm>
        </p:spPr>
        <p:txBody>
          <a:bodyPr/>
          <a:lstStyle/>
          <a:p>
            <a:r>
              <a:rPr lang="en-US"/>
              <a:t>Appendix</a:t>
            </a:r>
          </a:p>
        </p:txBody>
      </p:sp>
    </p:spTree>
    <p:extLst>
      <p:ext uri="{BB962C8B-B14F-4D97-AF65-F5344CB8AC3E}">
        <p14:creationId xmlns:p14="http://schemas.microsoft.com/office/powerpoint/2010/main" val="77777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1" name="Straight Connector 80">
            <a:extLst>
              <a:ext uri="{FF2B5EF4-FFF2-40B4-BE49-F238E27FC236}">
                <a16:creationId xmlns:a16="http://schemas.microsoft.com/office/drawing/2014/main" id="{B912231B-EE6C-47D5-A739-2DC2B506C764}"/>
              </a:ext>
              <a:ext uri="{C183D7F6-B498-43B3-948B-1728B52AA6E4}">
                <adec:decorative xmlns:adec="http://schemas.microsoft.com/office/drawing/2017/decorative" val="1"/>
              </a:ext>
            </a:extLst>
          </p:cNvPr>
          <p:cNvCxnSpPr/>
          <p:nvPr/>
        </p:nvCxnSpPr>
        <p:spPr>
          <a:xfrm>
            <a:off x="7582242" y="5311954"/>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89C68BB-0DCE-403F-B7AC-A0537AD43A8B}"/>
              </a:ext>
              <a:ext uri="{C183D7F6-B498-43B3-948B-1728B52AA6E4}">
                <adec:decorative xmlns:adec="http://schemas.microsoft.com/office/drawing/2017/decorative" val="1"/>
              </a:ext>
            </a:extLst>
          </p:cNvPr>
          <p:cNvCxnSpPr/>
          <p:nvPr/>
        </p:nvCxnSpPr>
        <p:spPr>
          <a:xfrm>
            <a:off x="1715384" y="5311954"/>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02F8D0B-D5EB-4EB6-B74F-5C7D1A367B88}"/>
              </a:ext>
              <a:ext uri="{C183D7F6-B498-43B3-948B-1728B52AA6E4}">
                <adec:decorative xmlns:adec="http://schemas.microsoft.com/office/drawing/2017/decorative" val="1"/>
              </a:ext>
            </a:extLst>
          </p:cNvPr>
          <p:cNvCxnSpPr/>
          <p:nvPr/>
        </p:nvCxnSpPr>
        <p:spPr>
          <a:xfrm>
            <a:off x="1682240" y="3622395"/>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36F74E4-5BE8-4754-8957-2CBD4507F418}"/>
              </a:ext>
              <a:ext uri="{C183D7F6-B498-43B3-948B-1728B52AA6E4}">
                <adec:decorative xmlns:adec="http://schemas.microsoft.com/office/drawing/2017/decorative" val="1"/>
              </a:ext>
            </a:extLst>
          </p:cNvPr>
          <p:cNvCxnSpPr/>
          <p:nvPr/>
        </p:nvCxnSpPr>
        <p:spPr>
          <a:xfrm>
            <a:off x="7582242" y="3025609"/>
            <a:ext cx="0" cy="806782"/>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BB06FE-630C-47C5-B9EF-2A70590AA7A0}"/>
              </a:ext>
              <a:ext uri="{C183D7F6-B498-43B3-948B-1728B52AA6E4}">
                <adec:decorative xmlns:adec="http://schemas.microsoft.com/office/drawing/2017/decorative" val="1"/>
              </a:ext>
            </a:extLst>
          </p:cNvPr>
          <p:cNvCxnSpPr/>
          <p:nvPr/>
        </p:nvCxnSpPr>
        <p:spPr>
          <a:xfrm>
            <a:off x="7582242" y="4143713"/>
            <a:ext cx="0" cy="806783"/>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45" name="migrate 1">
            <a:extLst>
              <a:ext uri="{FF2B5EF4-FFF2-40B4-BE49-F238E27FC236}">
                <a16:creationId xmlns:a16="http://schemas.microsoft.com/office/drawing/2014/main" id="{10B870CA-D70C-4814-9F9F-9C2542AD8EFC}"/>
              </a:ext>
              <a:ext uri="{C183D7F6-B498-43B3-948B-1728B52AA6E4}">
                <adec:decorative xmlns:adec="http://schemas.microsoft.com/office/drawing/2017/decorative" val="1"/>
              </a:ext>
            </a:extLst>
          </p:cNvPr>
          <p:cNvGrpSpPr/>
          <p:nvPr/>
        </p:nvGrpSpPr>
        <p:grpSpPr>
          <a:xfrm>
            <a:off x="821924" y="3566396"/>
            <a:ext cx="443543" cy="441987"/>
            <a:chOff x="8194553" y="1220622"/>
            <a:chExt cx="443543" cy="441987"/>
          </a:xfrm>
        </p:grpSpPr>
        <p:sp>
          <p:nvSpPr>
            <p:cNvPr id="47" name="Rectangle 632">
              <a:extLst>
                <a:ext uri="{FF2B5EF4-FFF2-40B4-BE49-F238E27FC236}">
                  <a16:creationId xmlns:a16="http://schemas.microsoft.com/office/drawing/2014/main" id="{48563BBD-EDAD-4D83-AE35-2EE403E57FB5}"/>
                </a:ext>
              </a:extLst>
            </p:cNvPr>
            <p:cNvSpPr>
              <a:spLocks noChangeArrowheads="1"/>
            </p:cNvSpPr>
            <p:nvPr/>
          </p:nvSpPr>
          <p:spPr bwMode="auto">
            <a:xfrm>
              <a:off x="8194553" y="1220622"/>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0" name="Rectangle 633">
              <a:extLst>
                <a:ext uri="{FF2B5EF4-FFF2-40B4-BE49-F238E27FC236}">
                  <a16:creationId xmlns:a16="http://schemas.microsoft.com/office/drawing/2014/main" id="{CADF4F92-13E9-4EF0-ADDE-1518BE1346C8}"/>
                </a:ext>
              </a:extLst>
            </p:cNvPr>
            <p:cNvSpPr>
              <a:spLocks noChangeArrowheads="1"/>
            </p:cNvSpPr>
            <p:nvPr/>
          </p:nvSpPr>
          <p:spPr bwMode="auto">
            <a:xfrm>
              <a:off x="8194553" y="128598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9" name="Rectangle 634">
              <a:extLst>
                <a:ext uri="{FF2B5EF4-FFF2-40B4-BE49-F238E27FC236}">
                  <a16:creationId xmlns:a16="http://schemas.microsoft.com/office/drawing/2014/main" id="{401059DC-E2E4-4903-9F87-71A57CD45532}"/>
                </a:ext>
              </a:extLst>
            </p:cNvPr>
            <p:cNvSpPr>
              <a:spLocks noChangeArrowheads="1"/>
            </p:cNvSpPr>
            <p:nvPr/>
          </p:nvSpPr>
          <p:spPr bwMode="auto">
            <a:xfrm>
              <a:off x="8522930" y="128598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0" name="Rectangle 635">
              <a:extLst>
                <a:ext uri="{FF2B5EF4-FFF2-40B4-BE49-F238E27FC236}">
                  <a16:creationId xmlns:a16="http://schemas.microsoft.com/office/drawing/2014/main" id="{F7A79A0D-8668-4C67-9F65-2C2B4BD2EEAE}"/>
                </a:ext>
              </a:extLst>
            </p:cNvPr>
            <p:cNvSpPr>
              <a:spLocks noChangeArrowheads="1"/>
            </p:cNvSpPr>
            <p:nvPr/>
          </p:nvSpPr>
          <p:spPr bwMode="auto">
            <a:xfrm>
              <a:off x="8591407" y="1285986"/>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1" name="Rectangle 636">
              <a:extLst>
                <a:ext uri="{FF2B5EF4-FFF2-40B4-BE49-F238E27FC236}">
                  <a16:creationId xmlns:a16="http://schemas.microsoft.com/office/drawing/2014/main" id="{49E86549-DC29-4181-8D6A-3B8038A5BB71}"/>
                </a:ext>
              </a:extLst>
            </p:cNvPr>
            <p:cNvSpPr>
              <a:spLocks noChangeArrowheads="1"/>
            </p:cNvSpPr>
            <p:nvPr/>
          </p:nvSpPr>
          <p:spPr bwMode="auto">
            <a:xfrm>
              <a:off x="8591407" y="1220622"/>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2" name="Rectangle 637">
              <a:extLst>
                <a:ext uri="{FF2B5EF4-FFF2-40B4-BE49-F238E27FC236}">
                  <a16:creationId xmlns:a16="http://schemas.microsoft.com/office/drawing/2014/main" id="{65112383-C31F-45E2-B8D9-6C9A842EEC1E}"/>
                </a:ext>
              </a:extLst>
            </p:cNvPr>
            <p:cNvSpPr>
              <a:spLocks noChangeArrowheads="1"/>
            </p:cNvSpPr>
            <p:nvPr/>
          </p:nvSpPr>
          <p:spPr bwMode="auto">
            <a:xfrm>
              <a:off x="8194553" y="135290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3" name="Rectangle 638">
              <a:extLst>
                <a:ext uri="{FF2B5EF4-FFF2-40B4-BE49-F238E27FC236}">
                  <a16:creationId xmlns:a16="http://schemas.microsoft.com/office/drawing/2014/main" id="{34708C8D-BF19-4965-BF10-F52A1558C1AF}"/>
                </a:ext>
              </a:extLst>
            </p:cNvPr>
            <p:cNvSpPr>
              <a:spLocks noChangeArrowheads="1"/>
            </p:cNvSpPr>
            <p:nvPr/>
          </p:nvSpPr>
          <p:spPr bwMode="auto">
            <a:xfrm>
              <a:off x="8522930" y="1352906"/>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4" name="Rectangle 639">
              <a:extLst>
                <a:ext uri="{FF2B5EF4-FFF2-40B4-BE49-F238E27FC236}">
                  <a16:creationId xmlns:a16="http://schemas.microsoft.com/office/drawing/2014/main" id="{B00E9524-D452-4667-A3DE-6CD196708A4E}"/>
                </a:ext>
              </a:extLst>
            </p:cNvPr>
            <p:cNvSpPr>
              <a:spLocks noChangeArrowheads="1"/>
            </p:cNvSpPr>
            <p:nvPr/>
          </p:nvSpPr>
          <p:spPr bwMode="auto">
            <a:xfrm>
              <a:off x="8591407" y="1352906"/>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5" name="Rectangle 640">
              <a:extLst>
                <a:ext uri="{FF2B5EF4-FFF2-40B4-BE49-F238E27FC236}">
                  <a16:creationId xmlns:a16="http://schemas.microsoft.com/office/drawing/2014/main" id="{A4C2CF3F-2101-4ABF-BB49-DA13E18C4627}"/>
                </a:ext>
              </a:extLst>
            </p:cNvPr>
            <p:cNvSpPr>
              <a:spLocks noChangeArrowheads="1"/>
            </p:cNvSpPr>
            <p:nvPr/>
          </p:nvSpPr>
          <p:spPr bwMode="auto">
            <a:xfrm>
              <a:off x="8194553" y="1418271"/>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6" name="Rectangle 641">
              <a:extLst>
                <a:ext uri="{FF2B5EF4-FFF2-40B4-BE49-F238E27FC236}">
                  <a16:creationId xmlns:a16="http://schemas.microsoft.com/office/drawing/2014/main" id="{F29D92F3-F3C5-42AC-8868-22EC290FABCE}"/>
                </a:ext>
              </a:extLst>
            </p:cNvPr>
            <p:cNvSpPr>
              <a:spLocks noChangeArrowheads="1"/>
            </p:cNvSpPr>
            <p:nvPr/>
          </p:nvSpPr>
          <p:spPr bwMode="auto">
            <a:xfrm>
              <a:off x="8264586" y="1418271"/>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7" name="Rectangle 642">
              <a:extLst>
                <a:ext uri="{FF2B5EF4-FFF2-40B4-BE49-F238E27FC236}">
                  <a16:creationId xmlns:a16="http://schemas.microsoft.com/office/drawing/2014/main" id="{79F00038-92CD-49FA-B635-9E8C15CC6B4C}"/>
                </a:ext>
              </a:extLst>
            </p:cNvPr>
            <p:cNvSpPr>
              <a:spLocks noChangeArrowheads="1"/>
            </p:cNvSpPr>
            <p:nvPr/>
          </p:nvSpPr>
          <p:spPr bwMode="auto">
            <a:xfrm>
              <a:off x="8522930" y="1418271"/>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8" name="Rectangle 643">
              <a:extLst>
                <a:ext uri="{FF2B5EF4-FFF2-40B4-BE49-F238E27FC236}">
                  <a16:creationId xmlns:a16="http://schemas.microsoft.com/office/drawing/2014/main" id="{93CEC42F-FBA4-4E86-8A40-A6B180D1323A}"/>
                </a:ext>
              </a:extLst>
            </p:cNvPr>
            <p:cNvSpPr>
              <a:spLocks noChangeArrowheads="1"/>
            </p:cNvSpPr>
            <p:nvPr/>
          </p:nvSpPr>
          <p:spPr bwMode="auto">
            <a:xfrm>
              <a:off x="8591407" y="1418271"/>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9" name="Rectangle 644">
              <a:extLst>
                <a:ext uri="{FF2B5EF4-FFF2-40B4-BE49-F238E27FC236}">
                  <a16:creationId xmlns:a16="http://schemas.microsoft.com/office/drawing/2014/main" id="{EF0634D7-7911-4974-83A3-11B218D5C9E8}"/>
                </a:ext>
              </a:extLst>
            </p:cNvPr>
            <p:cNvSpPr>
              <a:spLocks noChangeArrowheads="1"/>
            </p:cNvSpPr>
            <p:nvPr/>
          </p:nvSpPr>
          <p:spPr bwMode="auto">
            <a:xfrm>
              <a:off x="8194553" y="1483635"/>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0" name="Rectangle 645">
              <a:extLst>
                <a:ext uri="{FF2B5EF4-FFF2-40B4-BE49-F238E27FC236}">
                  <a16:creationId xmlns:a16="http://schemas.microsoft.com/office/drawing/2014/main" id="{BF4DD602-40DC-4667-B35F-BEECD3FC7FE3}"/>
                </a:ext>
              </a:extLst>
            </p:cNvPr>
            <p:cNvSpPr>
              <a:spLocks noChangeArrowheads="1"/>
            </p:cNvSpPr>
            <p:nvPr/>
          </p:nvSpPr>
          <p:spPr bwMode="auto">
            <a:xfrm>
              <a:off x="8264586" y="1483635"/>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1" name="Rectangle 646">
              <a:extLst>
                <a:ext uri="{FF2B5EF4-FFF2-40B4-BE49-F238E27FC236}">
                  <a16:creationId xmlns:a16="http://schemas.microsoft.com/office/drawing/2014/main" id="{93D6502E-21CF-4B01-985F-8B5D5E8BDB3B}"/>
                </a:ext>
              </a:extLst>
            </p:cNvPr>
            <p:cNvSpPr>
              <a:spLocks noChangeArrowheads="1"/>
            </p:cNvSpPr>
            <p:nvPr/>
          </p:nvSpPr>
          <p:spPr bwMode="auto">
            <a:xfrm>
              <a:off x="8522930" y="1483635"/>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2" name="Rectangle 647">
              <a:extLst>
                <a:ext uri="{FF2B5EF4-FFF2-40B4-BE49-F238E27FC236}">
                  <a16:creationId xmlns:a16="http://schemas.microsoft.com/office/drawing/2014/main" id="{DFEDE470-C982-42C3-9C3A-9CFE7B96DF14}"/>
                </a:ext>
              </a:extLst>
            </p:cNvPr>
            <p:cNvSpPr>
              <a:spLocks noChangeArrowheads="1"/>
            </p:cNvSpPr>
            <p:nvPr/>
          </p:nvSpPr>
          <p:spPr bwMode="auto">
            <a:xfrm>
              <a:off x="8591407" y="1483635"/>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3" name="Rectangle 648">
              <a:extLst>
                <a:ext uri="{FF2B5EF4-FFF2-40B4-BE49-F238E27FC236}">
                  <a16:creationId xmlns:a16="http://schemas.microsoft.com/office/drawing/2014/main" id="{D347C362-CC1F-47C0-9E07-63AD87126DEE}"/>
                </a:ext>
              </a:extLst>
            </p:cNvPr>
            <p:cNvSpPr>
              <a:spLocks noChangeArrowheads="1"/>
            </p:cNvSpPr>
            <p:nvPr/>
          </p:nvSpPr>
          <p:spPr bwMode="auto">
            <a:xfrm>
              <a:off x="8194553" y="1548999"/>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4" name="Rectangle 649">
              <a:extLst>
                <a:ext uri="{FF2B5EF4-FFF2-40B4-BE49-F238E27FC236}">
                  <a16:creationId xmlns:a16="http://schemas.microsoft.com/office/drawing/2014/main" id="{9F23EB15-0ECA-49EF-9FF6-43E69E3F4D91}"/>
                </a:ext>
              </a:extLst>
            </p:cNvPr>
            <p:cNvSpPr>
              <a:spLocks noChangeArrowheads="1"/>
            </p:cNvSpPr>
            <p:nvPr/>
          </p:nvSpPr>
          <p:spPr bwMode="auto">
            <a:xfrm>
              <a:off x="8264586" y="1548999"/>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5" name="Rectangle 650">
              <a:extLst>
                <a:ext uri="{FF2B5EF4-FFF2-40B4-BE49-F238E27FC236}">
                  <a16:creationId xmlns:a16="http://schemas.microsoft.com/office/drawing/2014/main" id="{C0C2F3D6-9287-4332-91B2-F598E968968D}"/>
                </a:ext>
              </a:extLst>
            </p:cNvPr>
            <p:cNvSpPr>
              <a:spLocks noChangeArrowheads="1"/>
            </p:cNvSpPr>
            <p:nvPr/>
          </p:nvSpPr>
          <p:spPr bwMode="auto">
            <a:xfrm>
              <a:off x="8522930" y="1548999"/>
              <a:ext cx="45133" cy="482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6" name="Rectangle 651">
              <a:extLst>
                <a:ext uri="{FF2B5EF4-FFF2-40B4-BE49-F238E27FC236}">
                  <a16:creationId xmlns:a16="http://schemas.microsoft.com/office/drawing/2014/main" id="{EED191A5-F388-44D9-A563-71AFC81699FB}"/>
                </a:ext>
              </a:extLst>
            </p:cNvPr>
            <p:cNvSpPr>
              <a:spLocks noChangeArrowheads="1"/>
            </p:cNvSpPr>
            <p:nvPr/>
          </p:nvSpPr>
          <p:spPr bwMode="auto">
            <a:xfrm>
              <a:off x="8591407" y="1548999"/>
              <a:ext cx="46689" cy="4824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7" name="Rectangle 652">
              <a:extLst>
                <a:ext uri="{FF2B5EF4-FFF2-40B4-BE49-F238E27FC236}">
                  <a16:creationId xmlns:a16="http://schemas.microsoft.com/office/drawing/2014/main" id="{F14621E1-C984-4153-867B-C41820F6B6DA}"/>
                </a:ext>
              </a:extLst>
            </p:cNvPr>
            <p:cNvSpPr>
              <a:spLocks noChangeArrowheads="1"/>
            </p:cNvSpPr>
            <p:nvPr/>
          </p:nvSpPr>
          <p:spPr bwMode="auto">
            <a:xfrm>
              <a:off x="8194553" y="1615920"/>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78" name="Rectangle 653">
              <a:extLst>
                <a:ext uri="{FF2B5EF4-FFF2-40B4-BE49-F238E27FC236}">
                  <a16:creationId xmlns:a16="http://schemas.microsoft.com/office/drawing/2014/main" id="{603CA463-9793-43D6-B2A1-BAE8F0ED612C}"/>
                </a:ext>
              </a:extLst>
            </p:cNvPr>
            <p:cNvSpPr>
              <a:spLocks noChangeArrowheads="1"/>
            </p:cNvSpPr>
            <p:nvPr/>
          </p:nvSpPr>
          <p:spPr bwMode="auto">
            <a:xfrm>
              <a:off x="8264586" y="1615920"/>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4" name="Rectangle 654">
              <a:extLst>
                <a:ext uri="{FF2B5EF4-FFF2-40B4-BE49-F238E27FC236}">
                  <a16:creationId xmlns:a16="http://schemas.microsoft.com/office/drawing/2014/main" id="{AD0B22F3-7A84-43F6-A419-87163C2D16F9}"/>
                </a:ext>
              </a:extLst>
            </p:cNvPr>
            <p:cNvSpPr>
              <a:spLocks noChangeArrowheads="1"/>
            </p:cNvSpPr>
            <p:nvPr/>
          </p:nvSpPr>
          <p:spPr bwMode="auto">
            <a:xfrm>
              <a:off x="8522930" y="1615920"/>
              <a:ext cx="45133" cy="466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5" name="Rectangle 655">
              <a:extLst>
                <a:ext uri="{FF2B5EF4-FFF2-40B4-BE49-F238E27FC236}">
                  <a16:creationId xmlns:a16="http://schemas.microsoft.com/office/drawing/2014/main" id="{5A49D464-2BF3-4785-BD11-1B5E3162EDD6}"/>
                </a:ext>
              </a:extLst>
            </p:cNvPr>
            <p:cNvSpPr>
              <a:spLocks noChangeArrowheads="1"/>
            </p:cNvSpPr>
            <p:nvPr/>
          </p:nvSpPr>
          <p:spPr bwMode="auto">
            <a:xfrm>
              <a:off x="8591407" y="1615920"/>
              <a:ext cx="46689" cy="466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6" name="Freeform 656">
              <a:extLst>
                <a:ext uri="{FF2B5EF4-FFF2-40B4-BE49-F238E27FC236}">
                  <a16:creationId xmlns:a16="http://schemas.microsoft.com/office/drawing/2014/main" id="{AF32D624-868A-4288-AF4B-E243959CA641}"/>
                </a:ext>
              </a:extLst>
            </p:cNvPr>
            <p:cNvSpPr>
              <a:spLocks/>
            </p:cNvSpPr>
            <p:nvPr/>
          </p:nvSpPr>
          <p:spPr bwMode="auto">
            <a:xfrm>
              <a:off x="8356407" y="1452509"/>
              <a:ext cx="118278" cy="93378"/>
            </a:xfrm>
            <a:custGeom>
              <a:avLst/>
              <a:gdLst>
                <a:gd name="T0" fmla="*/ 76 w 76"/>
                <a:gd name="T1" fmla="*/ 31 h 60"/>
                <a:gd name="T2" fmla="*/ 46 w 76"/>
                <a:gd name="T3" fmla="*/ 0 h 60"/>
                <a:gd name="T4" fmla="*/ 46 w 76"/>
                <a:gd name="T5" fmla="*/ 16 h 60"/>
                <a:gd name="T6" fmla="*/ 0 w 76"/>
                <a:gd name="T7" fmla="*/ 16 h 60"/>
                <a:gd name="T8" fmla="*/ 0 w 76"/>
                <a:gd name="T9" fmla="*/ 45 h 60"/>
                <a:gd name="T10" fmla="*/ 46 w 76"/>
                <a:gd name="T11" fmla="*/ 45 h 60"/>
                <a:gd name="T12" fmla="*/ 46 w 76"/>
                <a:gd name="T13" fmla="*/ 60 h 60"/>
                <a:gd name="T14" fmla="*/ 76 w 76"/>
                <a:gd name="T15" fmla="*/ 3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1"/>
                  </a:moveTo>
                  <a:lnTo>
                    <a:pt x="46" y="0"/>
                  </a:lnTo>
                  <a:lnTo>
                    <a:pt x="46" y="16"/>
                  </a:lnTo>
                  <a:lnTo>
                    <a:pt x="0" y="16"/>
                  </a:lnTo>
                  <a:lnTo>
                    <a:pt x="0" y="45"/>
                  </a:lnTo>
                  <a:lnTo>
                    <a:pt x="46" y="45"/>
                  </a:lnTo>
                  <a:lnTo>
                    <a:pt x="46" y="60"/>
                  </a:lnTo>
                  <a:lnTo>
                    <a:pt x="76"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7" name="Freeform 657">
              <a:extLst>
                <a:ext uri="{FF2B5EF4-FFF2-40B4-BE49-F238E27FC236}">
                  <a16:creationId xmlns:a16="http://schemas.microsoft.com/office/drawing/2014/main" id="{ED8B02BE-F677-4E1A-BE61-EE9813272FBC}"/>
                </a:ext>
              </a:extLst>
            </p:cNvPr>
            <p:cNvSpPr>
              <a:spLocks/>
            </p:cNvSpPr>
            <p:nvPr/>
          </p:nvSpPr>
          <p:spPr bwMode="auto">
            <a:xfrm>
              <a:off x="8356407" y="1337343"/>
              <a:ext cx="118278" cy="93378"/>
            </a:xfrm>
            <a:custGeom>
              <a:avLst/>
              <a:gdLst>
                <a:gd name="T0" fmla="*/ 76 w 76"/>
                <a:gd name="T1" fmla="*/ 29 h 60"/>
                <a:gd name="T2" fmla="*/ 46 w 76"/>
                <a:gd name="T3" fmla="*/ 0 h 60"/>
                <a:gd name="T4" fmla="*/ 46 w 76"/>
                <a:gd name="T5" fmla="*/ 14 h 60"/>
                <a:gd name="T6" fmla="*/ 0 w 76"/>
                <a:gd name="T7" fmla="*/ 14 h 60"/>
                <a:gd name="T8" fmla="*/ 0 w 76"/>
                <a:gd name="T9" fmla="*/ 45 h 60"/>
                <a:gd name="T10" fmla="*/ 46 w 76"/>
                <a:gd name="T11" fmla="*/ 45 h 60"/>
                <a:gd name="T12" fmla="*/ 46 w 76"/>
                <a:gd name="T13" fmla="*/ 60 h 60"/>
                <a:gd name="T14" fmla="*/ 76 w 76"/>
                <a:gd name="T15" fmla="*/ 29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29"/>
                  </a:moveTo>
                  <a:lnTo>
                    <a:pt x="46" y="0"/>
                  </a:lnTo>
                  <a:lnTo>
                    <a:pt x="46" y="14"/>
                  </a:lnTo>
                  <a:lnTo>
                    <a:pt x="0" y="14"/>
                  </a:lnTo>
                  <a:lnTo>
                    <a:pt x="0" y="45"/>
                  </a:lnTo>
                  <a:lnTo>
                    <a:pt x="46" y="45"/>
                  </a:lnTo>
                  <a:lnTo>
                    <a:pt x="46" y="60"/>
                  </a:lnTo>
                  <a:lnTo>
                    <a:pt x="76"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91" name="Freeform 658">
              <a:extLst>
                <a:ext uri="{FF2B5EF4-FFF2-40B4-BE49-F238E27FC236}">
                  <a16:creationId xmlns:a16="http://schemas.microsoft.com/office/drawing/2014/main" id="{6B4E030F-1ED2-4393-90A2-57391D7469AD}"/>
                </a:ext>
              </a:extLst>
            </p:cNvPr>
            <p:cNvSpPr>
              <a:spLocks/>
            </p:cNvSpPr>
            <p:nvPr/>
          </p:nvSpPr>
          <p:spPr bwMode="auto">
            <a:xfrm>
              <a:off x="8356407" y="1569231"/>
              <a:ext cx="118278" cy="93378"/>
            </a:xfrm>
            <a:custGeom>
              <a:avLst/>
              <a:gdLst>
                <a:gd name="T0" fmla="*/ 76 w 76"/>
                <a:gd name="T1" fmla="*/ 30 h 60"/>
                <a:gd name="T2" fmla="*/ 46 w 76"/>
                <a:gd name="T3" fmla="*/ 0 h 60"/>
                <a:gd name="T4" fmla="*/ 46 w 76"/>
                <a:gd name="T5" fmla="*/ 15 h 60"/>
                <a:gd name="T6" fmla="*/ 0 w 76"/>
                <a:gd name="T7" fmla="*/ 15 h 60"/>
                <a:gd name="T8" fmla="*/ 0 w 76"/>
                <a:gd name="T9" fmla="*/ 45 h 60"/>
                <a:gd name="T10" fmla="*/ 46 w 76"/>
                <a:gd name="T11" fmla="*/ 45 h 60"/>
                <a:gd name="T12" fmla="*/ 46 w 76"/>
                <a:gd name="T13" fmla="*/ 60 h 60"/>
                <a:gd name="T14" fmla="*/ 76 w 76"/>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0">
                  <a:moveTo>
                    <a:pt x="76" y="30"/>
                  </a:moveTo>
                  <a:lnTo>
                    <a:pt x="46" y="0"/>
                  </a:lnTo>
                  <a:lnTo>
                    <a:pt x="46" y="15"/>
                  </a:lnTo>
                  <a:lnTo>
                    <a:pt x="0" y="15"/>
                  </a:lnTo>
                  <a:lnTo>
                    <a:pt x="0" y="45"/>
                  </a:lnTo>
                  <a:lnTo>
                    <a:pt x="46" y="45"/>
                  </a:lnTo>
                  <a:lnTo>
                    <a:pt x="46" y="60"/>
                  </a:lnTo>
                  <a:lnTo>
                    <a:pt x="76"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92" name="DPS">
            <a:extLst>
              <a:ext uri="{FF2B5EF4-FFF2-40B4-BE49-F238E27FC236}">
                <a16:creationId xmlns:a16="http://schemas.microsoft.com/office/drawing/2014/main" id="{B3D23392-16DA-4E71-8F48-D5A136CD02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9669" y="2983618"/>
            <a:ext cx="448056" cy="448056"/>
          </a:xfrm>
          <a:prstGeom prst="rect">
            <a:avLst/>
          </a:prstGeom>
        </p:spPr>
      </p:pic>
      <p:grpSp>
        <p:nvGrpSpPr>
          <p:cNvPr id="93" name="security 2">
            <a:extLst>
              <a:ext uri="{FF2B5EF4-FFF2-40B4-BE49-F238E27FC236}">
                <a16:creationId xmlns:a16="http://schemas.microsoft.com/office/drawing/2014/main" id="{83C48884-F3FB-49F6-AA23-60A2B01BA38D}"/>
              </a:ext>
              <a:ext uri="{C183D7F6-B498-43B3-948B-1728B52AA6E4}">
                <adec:decorative xmlns:adec="http://schemas.microsoft.com/office/drawing/2017/decorative" val="1"/>
              </a:ext>
            </a:extLst>
          </p:cNvPr>
          <p:cNvGrpSpPr/>
          <p:nvPr/>
        </p:nvGrpSpPr>
        <p:grpSpPr>
          <a:xfrm>
            <a:off x="6718455" y="5311954"/>
            <a:ext cx="450484" cy="450484"/>
            <a:chOff x="9207610" y="4853940"/>
            <a:chExt cx="450484" cy="450484"/>
          </a:xfrm>
        </p:grpSpPr>
        <p:sp>
          <p:nvSpPr>
            <p:cNvPr id="96" name="Freeform: Shape 95">
              <a:extLst>
                <a:ext uri="{FF2B5EF4-FFF2-40B4-BE49-F238E27FC236}">
                  <a16:creationId xmlns:a16="http://schemas.microsoft.com/office/drawing/2014/main" id="{588437A1-F9DB-4700-AC3E-90A6211E06AE}"/>
                </a:ext>
              </a:extLst>
            </p:cNvPr>
            <p:cNvSpPr/>
            <p:nvPr/>
          </p:nvSpPr>
          <p:spPr>
            <a:xfrm>
              <a:off x="9236921" y="5118058"/>
              <a:ext cx="148613" cy="92883"/>
            </a:xfrm>
            <a:custGeom>
              <a:avLst/>
              <a:gdLst>
                <a:gd name="connsiteX0" fmla="*/ 1688 w 148613"/>
                <a:gd name="connsiteY0" fmla="*/ 43456 h 92883"/>
                <a:gd name="connsiteX1" fmla="*/ 105717 w 148613"/>
                <a:gd name="connsiteY1" fmla="*/ 91403 h 92883"/>
                <a:gd name="connsiteX2" fmla="*/ 148580 w 148613"/>
                <a:gd name="connsiteY2" fmla="*/ 91403 h 92883"/>
                <a:gd name="connsiteX3" fmla="*/ 148580 w 148613"/>
                <a:gd name="connsiteY3" fmla="*/ 1688 h 92883"/>
                <a:gd name="connsiteX4" fmla="*/ 108846 w 148613"/>
                <a:gd name="connsiteY4" fmla="*/ 1688 h 92883"/>
                <a:gd name="connsiteX5" fmla="*/ 108846 w 148613"/>
                <a:gd name="connsiteY5" fmla="*/ 53702 h 92883"/>
                <a:gd name="connsiteX6" fmla="*/ 11934 w 148613"/>
                <a:gd name="connsiteY6" fmla="*/ 12873 h 92883"/>
                <a:gd name="connsiteX7" fmla="*/ 1688 w 148613"/>
                <a:gd name="connsiteY7" fmla="*/ 43456 h 9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613" h="92883">
                  <a:moveTo>
                    <a:pt x="1688" y="43456"/>
                  </a:moveTo>
                  <a:lnTo>
                    <a:pt x="105717" y="91403"/>
                  </a:lnTo>
                  <a:lnTo>
                    <a:pt x="148580" y="91403"/>
                  </a:lnTo>
                  <a:lnTo>
                    <a:pt x="148580" y="1688"/>
                  </a:lnTo>
                  <a:lnTo>
                    <a:pt x="108846" y="1688"/>
                  </a:lnTo>
                  <a:lnTo>
                    <a:pt x="108846" y="53702"/>
                  </a:lnTo>
                  <a:lnTo>
                    <a:pt x="11934" y="12873"/>
                  </a:lnTo>
                  <a:lnTo>
                    <a:pt x="1688" y="43456"/>
                  </a:lnTo>
                  <a:close/>
                </a:path>
              </a:pathLst>
            </a:custGeom>
            <a:solidFill>
              <a:srgbClr val="0078D4"/>
            </a:solidFill>
            <a:ln w="461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85144B06-8091-4611-892C-ECF400FCF027}"/>
                </a:ext>
              </a:extLst>
            </p:cNvPr>
            <p:cNvSpPr/>
            <p:nvPr/>
          </p:nvSpPr>
          <p:spPr>
            <a:xfrm>
              <a:off x="9288461" y="5006126"/>
              <a:ext cx="176478" cy="143969"/>
            </a:xfrm>
            <a:custGeom>
              <a:avLst/>
              <a:gdLst>
                <a:gd name="connsiteX0" fmla="*/ 175565 w 176478"/>
                <a:gd name="connsiteY0" fmla="*/ 56988 h 143969"/>
                <a:gd name="connsiteX1" fmla="*/ 37276 w 176478"/>
                <a:gd name="connsiteY1" fmla="*/ 1688 h 143969"/>
                <a:gd name="connsiteX2" fmla="*/ 1688 w 176478"/>
                <a:gd name="connsiteY2" fmla="*/ 90699 h 143969"/>
                <a:gd name="connsiteX3" fmla="*/ 139976 w 176478"/>
                <a:gd name="connsiteY3" fmla="*/ 146077 h 143969"/>
                <a:gd name="connsiteX4" fmla="*/ 175565 w 176478"/>
                <a:gd name="connsiteY4" fmla="*/ 56988 h 14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78" h="143969">
                  <a:moveTo>
                    <a:pt x="175565" y="56988"/>
                  </a:moveTo>
                  <a:lnTo>
                    <a:pt x="37276" y="1688"/>
                  </a:lnTo>
                  <a:lnTo>
                    <a:pt x="1688" y="90699"/>
                  </a:lnTo>
                  <a:lnTo>
                    <a:pt x="139976" y="146077"/>
                  </a:lnTo>
                  <a:lnTo>
                    <a:pt x="175565" y="56988"/>
                  </a:lnTo>
                  <a:close/>
                </a:path>
              </a:pathLst>
            </a:custGeom>
            <a:solidFill>
              <a:srgbClr val="50E6FF"/>
            </a:solidFill>
            <a:ln w="461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34E05AA-484E-45AF-B9E0-E70122CCF145}"/>
                </a:ext>
              </a:extLst>
            </p:cNvPr>
            <p:cNvSpPr/>
            <p:nvPr/>
          </p:nvSpPr>
          <p:spPr>
            <a:xfrm>
              <a:off x="9431133" y="4962878"/>
              <a:ext cx="181122" cy="167190"/>
            </a:xfrm>
            <a:custGeom>
              <a:avLst/>
              <a:gdLst>
                <a:gd name="connsiteX0" fmla="*/ 183934 w 181122"/>
                <a:gd name="connsiteY0" fmla="*/ 56988 h 167189"/>
                <a:gd name="connsiteX1" fmla="*/ 45646 w 181122"/>
                <a:gd name="connsiteY1" fmla="*/ 1688 h 167189"/>
                <a:gd name="connsiteX2" fmla="*/ 1688 w 181122"/>
                <a:gd name="connsiteY2" fmla="*/ 111584 h 167189"/>
                <a:gd name="connsiteX3" fmla="*/ 139976 w 181122"/>
                <a:gd name="connsiteY3" fmla="*/ 166883 h 167189"/>
                <a:gd name="connsiteX4" fmla="*/ 183934 w 181122"/>
                <a:gd name="connsiteY4" fmla="*/ 56988 h 167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2" h="167189">
                  <a:moveTo>
                    <a:pt x="183934" y="56988"/>
                  </a:moveTo>
                  <a:lnTo>
                    <a:pt x="45646" y="1688"/>
                  </a:lnTo>
                  <a:lnTo>
                    <a:pt x="1688" y="111584"/>
                  </a:lnTo>
                  <a:lnTo>
                    <a:pt x="139976" y="166883"/>
                  </a:lnTo>
                  <a:lnTo>
                    <a:pt x="183934" y="56988"/>
                  </a:lnTo>
                  <a:close/>
                </a:path>
              </a:pathLst>
            </a:custGeom>
            <a:solidFill>
              <a:srgbClr val="50E6FF"/>
            </a:solidFill>
            <a:ln w="461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505B14CC-D8A4-4AED-8C1F-D237A8161805}"/>
                </a:ext>
              </a:extLst>
            </p:cNvPr>
            <p:cNvSpPr/>
            <p:nvPr/>
          </p:nvSpPr>
          <p:spPr>
            <a:xfrm>
              <a:off x="9209383" y="5091463"/>
              <a:ext cx="46442" cy="116104"/>
            </a:xfrm>
            <a:custGeom>
              <a:avLst/>
              <a:gdLst>
                <a:gd name="connsiteX0" fmla="*/ 45568 w 46441"/>
                <a:gd name="connsiteY0" fmla="*/ 1688 h 116104"/>
                <a:gd name="connsiteX1" fmla="*/ 1688 w 46441"/>
                <a:gd name="connsiteY1" fmla="*/ 1688 h 116104"/>
                <a:gd name="connsiteX2" fmla="*/ 1688 w 46441"/>
                <a:gd name="connsiteY2" fmla="*/ 117450 h 116104"/>
                <a:gd name="connsiteX3" fmla="*/ 45568 w 46441"/>
                <a:gd name="connsiteY3" fmla="*/ 117450 h 116104"/>
                <a:gd name="connsiteX4" fmla="*/ 45568 w 46441"/>
                <a:gd name="connsiteY4" fmla="*/ 1688 h 116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1" h="116104">
                  <a:moveTo>
                    <a:pt x="45568" y="1688"/>
                  </a:moveTo>
                  <a:lnTo>
                    <a:pt x="1688" y="1688"/>
                  </a:lnTo>
                  <a:lnTo>
                    <a:pt x="1688" y="117450"/>
                  </a:lnTo>
                  <a:lnTo>
                    <a:pt x="45568" y="117450"/>
                  </a:lnTo>
                  <a:lnTo>
                    <a:pt x="45568" y="1688"/>
                  </a:lnTo>
                  <a:close/>
                </a:path>
              </a:pathLst>
            </a:custGeom>
            <a:solidFill>
              <a:srgbClr val="0078D4"/>
            </a:solidFill>
            <a:ln w="461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D1023F7-2CFE-4E6D-91A9-52CC4AF58B72}"/>
                </a:ext>
              </a:extLst>
            </p:cNvPr>
            <p:cNvSpPr/>
            <p:nvPr/>
          </p:nvSpPr>
          <p:spPr>
            <a:xfrm>
              <a:off x="9243098" y="4861976"/>
              <a:ext cx="413331" cy="264717"/>
            </a:xfrm>
            <a:custGeom>
              <a:avLst/>
              <a:gdLst>
                <a:gd name="connsiteX0" fmla="*/ 281159 w 413330"/>
                <a:gd name="connsiteY0" fmla="*/ 266923 h 264717"/>
                <a:gd name="connsiteX1" fmla="*/ 1688 w 413330"/>
                <a:gd name="connsiteY1" fmla="*/ 154681 h 264717"/>
                <a:gd name="connsiteX2" fmla="*/ 62854 w 413330"/>
                <a:gd name="connsiteY2" fmla="*/ 1688 h 264717"/>
                <a:gd name="connsiteX3" fmla="*/ 411704 w 413330"/>
                <a:gd name="connsiteY3" fmla="*/ 141462 h 264717"/>
                <a:gd name="connsiteX4" fmla="*/ 306658 w 413330"/>
                <a:gd name="connsiteY4" fmla="*/ 200595 h 264717"/>
                <a:gd name="connsiteX5" fmla="*/ 281159 w 413330"/>
                <a:gd name="connsiteY5" fmla="*/ 266923 h 26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330" h="264717">
                  <a:moveTo>
                    <a:pt x="281159" y="266923"/>
                  </a:moveTo>
                  <a:lnTo>
                    <a:pt x="1688" y="154681"/>
                  </a:lnTo>
                  <a:lnTo>
                    <a:pt x="62854" y="1688"/>
                  </a:lnTo>
                  <a:lnTo>
                    <a:pt x="411704" y="141462"/>
                  </a:lnTo>
                  <a:lnTo>
                    <a:pt x="306658" y="200595"/>
                  </a:lnTo>
                  <a:lnTo>
                    <a:pt x="281159" y="266923"/>
                  </a:lnTo>
                  <a:close/>
                </a:path>
              </a:pathLst>
            </a:custGeom>
            <a:solidFill>
              <a:srgbClr val="0078D4"/>
            </a:solidFill>
            <a:ln w="461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030D52E-621A-48C6-92F7-8C65CFDC7A0F}"/>
                </a:ext>
              </a:extLst>
            </p:cNvPr>
            <p:cNvSpPr/>
            <p:nvPr/>
          </p:nvSpPr>
          <p:spPr>
            <a:xfrm>
              <a:off x="9294094" y="4890530"/>
              <a:ext cx="311159" cy="148613"/>
            </a:xfrm>
            <a:custGeom>
              <a:avLst/>
              <a:gdLst>
                <a:gd name="connsiteX0" fmla="*/ 243458 w 311159"/>
                <a:gd name="connsiteY0" fmla="*/ 147563 h 148613"/>
                <a:gd name="connsiteX1" fmla="*/ 1688 w 311159"/>
                <a:gd name="connsiteY1" fmla="*/ 50652 h 148613"/>
                <a:gd name="connsiteX2" fmla="*/ 21085 w 311159"/>
                <a:gd name="connsiteY2" fmla="*/ 1688 h 148613"/>
                <a:gd name="connsiteX3" fmla="*/ 311820 w 311159"/>
                <a:gd name="connsiteY3" fmla="*/ 117997 h 148613"/>
                <a:gd name="connsiteX4" fmla="*/ 243458 w 311159"/>
                <a:gd name="connsiteY4" fmla="*/ 147563 h 1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59" h="148613">
                  <a:moveTo>
                    <a:pt x="243458" y="147563"/>
                  </a:moveTo>
                  <a:lnTo>
                    <a:pt x="1688" y="50652"/>
                  </a:lnTo>
                  <a:lnTo>
                    <a:pt x="21085" y="1688"/>
                  </a:lnTo>
                  <a:lnTo>
                    <a:pt x="311820" y="117997"/>
                  </a:lnTo>
                  <a:lnTo>
                    <a:pt x="243458" y="147563"/>
                  </a:lnTo>
                  <a:close/>
                </a:path>
              </a:pathLst>
            </a:custGeom>
            <a:solidFill>
              <a:srgbClr val="50E6FF"/>
            </a:solidFill>
            <a:ln w="4615" cap="flat">
              <a:noFill/>
              <a:prstDash val="solid"/>
              <a:miter/>
            </a:ln>
          </p:spPr>
          <p:txBody>
            <a:bodyPr rtlCol="0" anchor="ctr"/>
            <a:lstStyle/>
            <a:p>
              <a:endParaRPr lang="en-US"/>
            </a:p>
          </p:txBody>
        </p:sp>
      </p:grpSp>
      <p:grpSp>
        <p:nvGrpSpPr>
          <p:cNvPr id="102" name="chip">
            <a:extLst>
              <a:ext uri="{FF2B5EF4-FFF2-40B4-BE49-F238E27FC236}">
                <a16:creationId xmlns:a16="http://schemas.microsoft.com/office/drawing/2014/main" id="{9BDA3916-C233-4378-9F5B-4C4799279D2E}"/>
              </a:ext>
              <a:ext uri="{C183D7F6-B498-43B3-948B-1728B52AA6E4}">
                <adec:decorative xmlns:adec="http://schemas.microsoft.com/office/drawing/2017/decorative" val="1"/>
              </a:ext>
            </a:extLst>
          </p:cNvPr>
          <p:cNvGrpSpPr/>
          <p:nvPr/>
        </p:nvGrpSpPr>
        <p:grpSpPr>
          <a:xfrm>
            <a:off x="6719564" y="4008456"/>
            <a:ext cx="448267" cy="450624"/>
            <a:chOff x="3149601" y="2824164"/>
            <a:chExt cx="301626" cy="303212"/>
          </a:xfrm>
        </p:grpSpPr>
        <p:sp>
          <p:nvSpPr>
            <p:cNvPr id="103" name="Freeform 67">
              <a:extLst>
                <a:ext uri="{FF2B5EF4-FFF2-40B4-BE49-F238E27FC236}">
                  <a16:creationId xmlns:a16="http://schemas.microsoft.com/office/drawing/2014/main" id="{5B2EE7C3-68BA-486F-B7CE-44EE91252D42}"/>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4" name="Line 68">
              <a:extLst>
                <a:ext uri="{FF2B5EF4-FFF2-40B4-BE49-F238E27FC236}">
                  <a16:creationId xmlns:a16="http://schemas.microsoft.com/office/drawing/2014/main" id="{D9C8098B-A6D7-425E-8D71-60E6D4A2D64C}"/>
                </a:ext>
              </a:extLst>
            </p:cNvPr>
            <p:cNvSpPr>
              <a:spLocks noChangeShapeType="1"/>
            </p:cNvSpPr>
            <p:nvPr/>
          </p:nvSpPr>
          <p:spPr bwMode="auto">
            <a:xfrm>
              <a:off x="3300414"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5" name="Line 69">
              <a:extLst>
                <a:ext uri="{FF2B5EF4-FFF2-40B4-BE49-F238E27FC236}">
                  <a16:creationId xmlns:a16="http://schemas.microsoft.com/office/drawing/2014/main" id="{2AB32D80-A978-45F7-BDDB-2B16B2019257}"/>
                </a:ext>
              </a:extLst>
            </p:cNvPr>
            <p:cNvSpPr>
              <a:spLocks noChangeShapeType="1"/>
            </p:cNvSpPr>
            <p:nvPr/>
          </p:nvSpPr>
          <p:spPr bwMode="auto">
            <a:xfrm>
              <a:off x="3248026"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6" name="Line 70">
              <a:extLst>
                <a:ext uri="{FF2B5EF4-FFF2-40B4-BE49-F238E27FC236}">
                  <a16:creationId xmlns:a16="http://schemas.microsoft.com/office/drawing/2014/main" id="{6F6E248F-CCEB-43EB-B349-0AF385971A6B}"/>
                </a:ext>
              </a:extLst>
            </p:cNvPr>
            <p:cNvSpPr>
              <a:spLocks noChangeShapeType="1"/>
            </p:cNvSpPr>
            <p:nvPr/>
          </p:nvSpPr>
          <p:spPr bwMode="auto">
            <a:xfrm>
              <a:off x="3352801" y="2824164"/>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7" name="Line 71">
              <a:extLst>
                <a:ext uri="{FF2B5EF4-FFF2-40B4-BE49-F238E27FC236}">
                  <a16:creationId xmlns:a16="http://schemas.microsoft.com/office/drawing/2014/main" id="{989DE9E6-E8F6-479E-825D-F91688ADD1F0}"/>
                </a:ext>
              </a:extLst>
            </p:cNvPr>
            <p:cNvSpPr>
              <a:spLocks noChangeShapeType="1"/>
            </p:cNvSpPr>
            <p:nvPr/>
          </p:nvSpPr>
          <p:spPr bwMode="auto">
            <a:xfrm>
              <a:off x="3300414"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8" name="Line 72">
              <a:extLst>
                <a:ext uri="{FF2B5EF4-FFF2-40B4-BE49-F238E27FC236}">
                  <a16:creationId xmlns:a16="http://schemas.microsoft.com/office/drawing/2014/main" id="{03583019-9B15-4BE6-BD92-8703A5373243}"/>
                </a:ext>
              </a:extLst>
            </p:cNvPr>
            <p:cNvSpPr>
              <a:spLocks noChangeShapeType="1"/>
            </p:cNvSpPr>
            <p:nvPr/>
          </p:nvSpPr>
          <p:spPr bwMode="auto">
            <a:xfrm>
              <a:off x="3248026"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09" name="Line 73">
              <a:extLst>
                <a:ext uri="{FF2B5EF4-FFF2-40B4-BE49-F238E27FC236}">
                  <a16:creationId xmlns:a16="http://schemas.microsoft.com/office/drawing/2014/main" id="{87CE8346-C68D-4D66-B6EE-9DCF0AF8CE6B}"/>
                </a:ext>
              </a:extLst>
            </p:cNvPr>
            <p:cNvSpPr>
              <a:spLocks noChangeShapeType="1"/>
            </p:cNvSpPr>
            <p:nvPr/>
          </p:nvSpPr>
          <p:spPr bwMode="auto">
            <a:xfrm>
              <a:off x="3352801" y="3054351"/>
              <a:ext cx="0" cy="73025"/>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0" name="Line 74">
              <a:extLst>
                <a:ext uri="{FF2B5EF4-FFF2-40B4-BE49-F238E27FC236}">
                  <a16:creationId xmlns:a16="http://schemas.microsoft.com/office/drawing/2014/main" id="{6970286F-BD8E-40B8-B9EB-A188CE7963DA}"/>
                </a:ext>
              </a:extLst>
            </p:cNvPr>
            <p:cNvSpPr>
              <a:spLocks noChangeShapeType="1"/>
            </p:cNvSpPr>
            <p:nvPr/>
          </p:nvSpPr>
          <p:spPr bwMode="auto">
            <a:xfrm>
              <a:off x="3149601" y="2974976"/>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1" name="Line 75">
              <a:extLst>
                <a:ext uri="{FF2B5EF4-FFF2-40B4-BE49-F238E27FC236}">
                  <a16:creationId xmlns:a16="http://schemas.microsoft.com/office/drawing/2014/main" id="{F17806A7-CC49-4C3A-B01F-B7138FAB683C}"/>
                </a:ext>
              </a:extLst>
            </p:cNvPr>
            <p:cNvSpPr>
              <a:spLocks noChangeShapeType="1"/>
            </p:cNvSpPr>
            <p:nvPr/>
          </p:nvSpPr>
          <p:spPr bwMode="auto">
            <a:xfrm>
              <a:off x="3149601" y="30273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2" name="Line 76">
              <a:extLst>
                <a:ext uri="{FF2B5EF4-FFF2-40B4-BE49-F238E27FC236}">
                  <a16:creationId xmlns:a16="http://schemas.microsoft.com/office/drawing/2014/main" id="{C40E06D9-AD70-4350-BE08-C3D1810CCC14}"/>
                </a:ext>
              </a:extLst>
            </p:cNvPr>
            <p:cNvSpPr>
              <a:spLocks noChangeShapeType="1"/>
            </p:cNvSpPr>
            <p:nvPr/>
          </p:nvSpPr>
          <p:spPr bwMode="auto">
            <a:xfrm>
              <a:off x="3149601" y="2925764"/>
              <a:ext cx="73025"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3" name="Line 77">
              <a:extLst>
                <a:ext uri="{FF2B5EF4-FFF2-40B4-BE49-F238E27FC236}">
                  <a16:creationId xmlns:a16="http://schemas.microsoft.com/office/drawing/2014/main" id="{824842B8-EA07-4ADC-AF21-FBAA55B4FB38}"/>
                </a:ext>
              </a:extLst>
            </p:cNvPr>
            <p:cNvSpPr>
              <a:spLocks noChangeShapeType="1"/>
            </p:cNvSpPr>
            <p:nvPr/>
          </p:nvSpPr>
          <p:spPr bwMode="auto">
            <a:xfrm>
              <a:off x="3379789" y="2974976"/>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4" name="Line 78">
              <a:extLst>
                <a:ext uri="{FF2B5EF4-FFF2-40B4-BE49-F238E27FC236}">
                  <a16:creationId xmlns:a16="http://schemas.microsoft.com/office/drawing/2014/main" id="{72C1E1DF-207D-426D-B755-77BA64720CBF}"/>
                </a:ext>
              </a:extLst>
            </p:cNvPr>
            <p:cNvSpPr>
              <a:spLocks noChangeShapeType="1"/>
            </p:cNvSpPr>
            <p:nvPr/>
          </p:nvSpPr>
          <p:spPr bwMode="auto">
            <a:xfrm>
              <a:off x="3379789" y="30273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5" name="Line 79">
              <a:extLst>
                <a:ext uri="{FF2B5EF4-FFF2-40B4-BE49-F238E27FC236}">
                  <a16:creationId xmlns:a16="http://schemas.microsoft.com/office/drawing/2014/main" id="{8E47F977-DDB3-401D-8D98-D089B5CEFAC0}"/>
                </a:ext>
              </a:extLst>
            </p:cNvPr>
            <p:cNvSpPr>
              <a:spLocks noChangeShapeType="1"/>
            </p:cNvSpPr>
            <p:nvPr/>
          </p:nvSpPr>
          <p:spPr bwMode="auto">
            <a:xfrm>
              <a:off x="3379789" y="2925764"/>
              <a:ext cx="71438" cy="0"/>
            </a:xfrm>
            <a:prstGeom prst="line">
              <a:avLst/>
            </a:prstGeom>
            <a:noFill/>
            <a:ln w="17463"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16" name="Rectangle 115">
              <a:extLst>
                <a:ext uri="{FF2B5EF4-FFF2-40B4-BE49-F238E27FC236}">
                  <a16:creationId xmlns:a16="http://schemas.microsoft.com/office/drawing/2014/main" id="{1ED9CC36-2B71-48DB-B202-D87F1C8E28B4}"/>
                </a:ext>
              </a:extLst>
            </p:cNvPr>
            <p:cNvSpPr>
              <a:spLocks noChangeArrowheads="1"/>
            </p:cNvSpPr>
            <p:nvPr/>
          </p:nvSpPr>
          <p:spPr bwMode="auto">
            <a:xfrm>
              <a:off x="3238501" y="2913064"/>
              <a:ext cx="123825" cy="1254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118" name="works with CI/CD 1">
            <a:extLst>
              <a:ext uri="{FF2B5EF4-FFF2-40B4-BE49-F238E27FC236}">
                <a16:creationId xmlns:a16="http://schemas.microsoft.com/office/drawing/2014/main" id="{F754B5C4-63A8-4A48-BD06-50F2718E3E80}"/>
              </a:ext>
              <a:ext uri="{C183D7F6-B498-43B3-948B-1728B52AA6E4}">
                <adec:decorative xmlns:adec="http://schemas.microsoft.com/office/drawing/2017/decorative" val="1"/>
              </a:ext>
            </a:extLst>
          </p:cNvPr>
          <p:cNvGrpSpPr>
            <a:grpSpLocks noChangeAspect="1"/>
          </p:cNvGrpSpPr>
          <p:nvPr/>
        </p:nvGrpSpPr>
        <p:grpSpPr bwMode="auto">
          <a:xfrm>
            <a:off x="800614" y="5414959"/>
            <a:ext cx="552450" cy="244475"/>
            <a:chOff x="1617" y="1422"/>
            <a:chExt cx="348" cy="154"/>
          </a:xfrm>
        </p:grpSpPr>
        <p:sp>
          <p:nvSpPr>
            <p:cNvPr id="119" name="AutoShape 69">
              <a:extLst>
                <a:ext uri="{FF2B5EF4-FFF2-40B4-BE49-F238E27FC236}">
                  <a16:creationId xmlns:a16="http://schemas.microsoft.com/office/drawing/2014/main" id="{8ECD2CD5-3B49-4E56-A640-9826274165A0}"/>
                </a:ext>
              </a:extLst>
            </p:cNvPr>
            <p:cNvSpPr>
              <a:spLocks noChangeAspect="1" noChangeArrowheads="1" noTextEdit="1"/>
            </p:cNvSpPr>
            <p:nvPr/>
          </p:nvSpPr>
          <p:spPr bwMode="auto">
            <a:xfrm>
              <a:off x="1617" y="1422"/>
              <a:ext cx="34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71">
              <a:extLst>
                <a:ext uri="{FF2B5EF4-FFF2-40B4-BE49-F238E27FC236}">
                  <a16:creationId xmlns:a16="http://schemas.microsoft.com/office/drawing/2014/main" id="{8E32BE44-D26E-4F18-B8BF-ADE2F1F3A662}"/>
                </a:ext>
              </a:extLst>
            </p:cNvPr>
            <p:cNvSpPr>
              <a:spLocks noChangeArrowheads="1"/>
            </p:cNvSpPr>
            <p:nvPr/>
          </p:nvSpPr>
          <p:spPr bwMode="auto">
            <a:xfrm>
              <a:off x="1616" y="1422"/>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72">
              <a:extLst>
                <a:ext uri="{FF2B5EF4-FFF2-40B4-BE49-F238E27FC236}">
                  <a16:creationId xmlns:a16="http://schemas.microsoft.com/office/drawing/2014/main" id="{89ABFC60-E1B1-4AAA-8E70-5B6AC801F151}"/>
                </a:ext>
              </a:extLst>
            </p:cNvPr>
            <p:cNvSpPr>
              <a:spLocks noChangeArrowheads="1"/>
            </p:cNvSpPr>
            <p:nvPr/>
          </p:nvSpPr>
          <p:spPr bwMode="auto">
            <a:xfrm>
              <a:off x="1689" y="1422"/>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Rectangle 73">
              <a:extLst>
                <a:ext uri="{FF2B5EF4-FFF2-40B4-BE49-F238E27FC236}">
                  <a16:creationId xmlns:a16="http://schemas.microsoft.com/office/drawing/2014/main" id="{B980BDF6-76CA-4DBB-8160-FC5FE45E2F29}"/>
                </a:ext>
              </a:extLst>
            </p:cNvPr>
            <p:cNvSpPr>
              <a:spLocks noChangeArrowheads="1"/>
            </p:cNvSpPr>
            <p:nvPr/>
          </p:nvSpPr>
          <p:spPr bwMode="auto">
            <a:xfrm>
              <a:off x="1762" y="1422"/>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Rectangle 74">
              <a:extLst>
                <a:ext uri="{FF2B5EF4-FFF2-40B4-BE49-F238E27FC236}">
                  <a16:creationId xmlns:a16="http://schemas.microsoft.com/office/drawing/2014/main" id="{5D8F9EAA-29DC-4ED3-94C1-076DC5C963B6}"/>
                </a:ext>
              </a:extLst>
            </p:cNvPr>
            <p:cNvSpPr>
              <a:spLocks noChangeArrowheads="1"/>
            </p:cNvSpPr>
            <p:nvPr/>
          </p:nvSpPr>
          <p:spPr bwMode="auto">
            <a:xfrm>
              <a:off x="1835" y="1422"/>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75">
              <a:extLst>
                <a:ext uri="{FF2B5EF4-FFF2-40B4-BE49-F238E27FC236}">
                  <a16:creationId xmlns:a16="http://schemas.microsoft.com/office/drawing/2014/main" id="{6D3067CF-A147-4F76-A679-0B0D82A27596}"/>
                </a:ext>
              </a:extLst>
            </p:cNvPr>
            <p:cNvSpPr>
              <a:spLocks noChangeArrowheads="1"/>
            </p:cNvSpPr>
            <p:nvPr/>
          </p:nvSpPr>
          <p:spPr bwMode="auto">
            <a:xfrm>
              <a:off x="1617" y="1495"/>
              <a:ext cx="312"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76">
              <a:extLst>
                <a:ext uri="{FF2B5EF4-FFF2-40B4-BE49-F238E27FC236}">
                  <a16:creationId xmlns:a16="http://schemas.microsoft.com/office/drawing/2014/main" id="{F98068B4-DE69-4855-8B6E-C334B005A496}"/>
                </a:ext>
              </a:extLst>
            </p:cNvPr>
            <p:cNvSpPr>
              <a:spLocks/>
            </p:cNvSpPr>
            <p:nvPr/>
          </p:nvSpPr>
          <p:spPr bwMode="auto">
            <a:xfrm>
              <a:off x="1913" y="1472"/>
              <a:ext cx="52" cy="103"/>
            </a:xfrm>
            <a:custGeom>
              <a:avLst/>
              <a:gdLst>
                <a:gd name="T0" fmla="*/ 0 w 52"/>
                <a:gd name="T1" fmla="*/ 103 h 103"/>
                <a:gd name="T2" fmla="*/ 52 w 52"/>
                <a:gd name="T3" fmla="*/ 51 h 103"/>
                <a:gd name="T4" fmla="*/ 0 w 52"/>
                <a:gd name="T5" fmla="*/ 0 h 103"/>
                <a:gd name="T6" fmla="*/ 0 w 52"/>
                <a:gd name="T7" fmla="*/ 103 h 103"/>
              </a:gdLst>
              <a:ahLst/>
              <a:cxnLst>
                <a:cxn ang="0">
                  <a:pos x="T0" y="T1"/>
                </a:cxn>
                <a:cxn ang="0">
                  <a:pos x="T2" y="T3"/>
                </a:cxn>
                <a:cxn ang="0">
                  <a:pos x="T4" y="T5"/>
                </a:cxn>
                <a:cxn ang="0">
                  <a:pos x="T6" y="T7"/>
                </a:cxn>
              </a:cxnLst>
              <a:rect l="0" t="0" r="r" b="b"/>
              <a:pathLst>
                <a:path w="52" h="103">
                  <a:moveTo>
                    <a:pt x="0" y="103"/>
                  </a:moveTo>
                  <a:lnTo>
                    <a:pt x="52" y="51"/>
                  </a:lnTo>
                  <a:lnTo>
                    <a:pt x="0" y="0"/>
                  </a:lnTo>
                  <a:lnTo>
                    <a:pt x="0" y="10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 name="Title 7">
            <a:extLst>
              <a:ext uri="{FF2B5EF4-FFF2-40B4-BE49-F238E27FC236}">
                <a16:creationId xmlns:a16="http://schemas.microsoft.com/office/drawing/2014/main" id="{BE3C65ED-ECF2-473E-8147-8D67B67CA088}"/>
              </a:ext>
            </a:extLst>
          </p:cNvPr>
          <p:cNvSpPr txBox="1">
            <a:spLocks noGrp="1"/>
          </p:cNvSpPr>
          <p:nvPr>
            <p:ph type="title" idx="4294967295"/>
          </p:nvPr>
        </p:nvSpPr>
        <p:spPr>
          <a:xfrm>
            <a:off x="605972" y="1865504"/>
            <a:ext cx="7410555" cy="816057"/>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147" normalizeH="0" baseline="0" noProof="0">
                <a:ln w="3175">
                  <a:noFill/>
                </a:ln>
                <a:solidFill>
                  <a:schemeClr val="tx1"/>
                </a:solidFill>
                <a:effectLst/>
                <a:uLnTx/>
                <a:uFillTx/>
                <a:ea typeface="+mn-ea"/>
                <a:cs typeface="Segoe UI" pitchFamily="34" charset="0"/>
              </a:rPr>
              <a:t>Boost development</a:t>
            </a:r>
            <a:r>
              <a:rPr kumimoji="0" lang="en-US" sz="4000" b="0" i="0" u="none" strike="noStrike" kern="1200" cap="none" spc="0" normalizeH="0" baseline="0" noProof="0">
                <a:ln>
                  <a:noFill/>
                </a:ln>
                <a:solidFill>
                  <a:schemeClr val="tx1"/>
                </a:solidFill>
                <a:effectLst/>
                <a:uLnTx/>
                <a:uFillTx/>
                <a:ea typeface="+mn-ea"/>
                <a:cs typeface="Segoe UI Light" panose="020B0502040204020203" pitchFamily="34" charset="0"/>
              </a:rPr>
              <a:t> </a:t>
            </a:r>
            <a:r>
              <a:rPr kumimoji="0" lang="en-US" sz="4703" b="0" i="0" u="none" strike="noStrike" kern="1200" cap="none" spc="-147" normalizeH="0" baseline="0" noProof="0">
                <a:ln w="3175">
                  <a:noFill/>
                </a:ln>
                <a:gradFill>
                  <a:gsLst>
                    <a:gs pos="1250">
                      <a:srgbClr val="0078D7"/>
                    </a:gs>
                    <a:gs pos="100000">
                      <a:srgbClr val="0078D7"/>
                    </a:gs>
                  </a:gsLst>
                  <a:lin ang="5400000" scaled="0"/>
                </a:gradFill>
                <a:effectLst/>
                <a:uLnTx/>
                <a:uFillTx/>
                <a:ea typeface="+mn-ea"/>
                <a:cs typeface="Segoe UI" pitchFamily="34" charset="0"/>
              </a:rPr>
              <a:t>efficiency</a:t>
            </a:r>
          </a:p>
        </p:txBody>
      </p:sp>
      <p:pic>
        <p:nvPicPr>
          <p:cNvPr id="42" name="Picture 41" descr="a person using a computer">
            <a:extLst>
              <a:ext uri="{FF2B5EF4-FFF2-40B4-BE49-F238E27FC236}">
                <a16:creationId xmlns:a16="http://schemas.microsoft.com/office/drawing/2014/main" id="{72925E28-7938-4DB2-8B49-DF370BE33CE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 y="487"/>
            <a:ext cx="12192000" cy="1691688"/>
          </a:xfrm>
          <a:prstGeom prst="rect">
            <a:avLst/>
          </a:prstGeom>
        </p:spPr>
      </p:pic>
      <p:cxnSp>
        <p:nvCxnSpPr>
          <p:cNvPr id="5" name="Straight Connector 4">
            <a:extLst>
              <a:ext uri="{FF2B5EF4-FFF2-40B4-BE49-F238E27FC236}">
                <a16:creationId xmlns:a16="http://schemas.microsoft.com/office/drawing/2014/main" id="{FB9D8C4E-C789-45FB-9C19-076ACF3E10E7}"/>
              </a:ext>
              <a:ext uri="{C183D7F6-B498-43B3-948B-1728B52AA6E4}">
                <adec:decorative xmlns:adec="http://schemas.microsoft.com/office/drawing/2017/decorative" val="1"/>
              </a:ext>
            </a:extLst>
          </p:cNvPr>
          <p:cNvCxnSpPr>
            <a:cxnSpLocks/>
          </p:cNvCxnSpPr>
          <p:nvPr/>
        </p:nvCxnSpPr>
        <p:spPr>
          <a:xfrm>
            <a:off x="1" y="1692177"/>
            <a:ext cx="12192000"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CBA54EB-AF5B-43E9-8760-D160707187F1}"/>
              </a:ext>
            </a:extLst>
          </p:cNvPr>
          <p:cNvSpPr txBox="1"/>
          <p:nvPr/>
        </p:nvSpPr>
        <p:spPr>
          <a:xfrm>
            <a:off x="461019" y="4057379"/>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Triggers</a:t>
            </a:r>
          </a:p>
        </p:txBody>
      </p:sp>
      <p:sp>
        <p:nvSpPr>
          <p:cNvPr id="33" name="TextBox 32">
            <a:extLst>
              <a:ext uri="{FF2B5EF4-FFF2-40B4-BE49-F238E27FC236}">
                <a16:creationId xmlns:a16="http://schemas.microsoft.com/office/drawing/2014/main" id="{430060D4-85B9-46C1-86D4-D7C30D901E3A}"/>
              </a:ext>
            </a:extLst>
          </p:cNvPr>
          <p:cNvSpPr txBox="1"/>
          <p:nvPr/>
        </p:nvSpPr>
        <p:spPr>
          <a:xfrm>
            <a:off x="1817803" y="3625998"/>
            <a:ext cx="4213197" cy="799575"/>
          </a:xfrm>
          <a:prstGeom prst="rect">
            <a:avLst/>
          </a:prstGeom>
          <a:noFill/>
        </p:spPr>
        <p:txBody>
          <a:bodyPr wrap="square" rtlCol="0">
            <a:spAutoFit/>
          </a:bodyPr>
          <a:lstStyle/>
          <a:p>
            <a:pPr defTabSz="448193">
              <a:spcAft>
                <a:spcPts val="294"/>
              </a:spcAft>
              <a:defRPr/>
            </a:pPr>
            <a:r>
              <a:rPr lang="en-US" sz="1372">
                <a:latin typeface="Segoe UI Semilight" panose="020B0402040204020203" pitchFamily="34" charset="0"/>
                <a:cs typeface="Segoe UI Semilight" panose="020B0402040204020203" pitchFamily="34" charset="0"/>
              </a:rPr>
              <a:t>Use triggers to define how functions are invoked</a:t>
            </a:r>
          </a:p>
          <a:p>
            <a:pPr defTabSz="448193">
              <a:spcAft>
                <a:spcPts val="294"/>
              </a:spcAft>
              <a:defRPr/>
            </a:pPr>
            <a:r>
              <a:rPr lang="en-US" sz="1372">
                <a:latin typeface="Segoe UI Semilight" panose="020B0402040204020203" pitchFamily="34" charset="0"/>
                <a:cs typeface="Segoe UI Semilight" panose="020B0402040204020203" pitchFamily="34" charset="0"/>
              </a:rPr>
              <a:t>Avoid hardcoding with preconfigured JSON files</a:t>
            </a:r>
          </a:p>
          <a:p>
            <a:pPr defTabSz="448193">
              <a:spcAft>
                <a:spcPts val="294"/>
              </a:spcAft>
              <a:defRPr/>
            </a:pPr>
            <a:r>
              <a:rPr lang="en-US" sz="1372">
                <a:latin typeface="Segoe UI Semilight" panose="020B0402040204020203" pitchFamily="34" charset="0"/>
                <a:cs typeface="Segoe UI Semilight" panose="020B0402040204020203" pitchFamily="34" charset="0"/>
              </a:rPr>
              <a:t>Build serverless APIs using HTTP triggers</a:t>
            </a:r>
          </a:p>
        </p:txBody>
      </p:sp>
      <p:sp>
        <p:nvSpPr>
          <p:cNvPr id="90" name="TextBox 89">
            <a:extLst>
              <a:ext uri="{FF2B5EF4-FFF2-40B4-BE49-F238E27FC236}">
                <a16:creationId xmlns:a16="http://schemas.microsoft.com/office/drawing/2014/main" id="{77A8363D-D790-459A-9EE7-BF9BE4056E39}"/>
              </a:ext>
            </a:extLst>
          </p:cNvPr>
          <p:cNvSpPr txBox="1"/>
          <p:nvPr/>
        </p:nvSpPr>
        <p:spPr>
          <a:xfrm>
            <a:off x="461019" y="5746938"/>
            <a:ext cx="1231641"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CI/CD</a:t>
            </a:r>
          </a:p>
        </p:txBody>
      </p:sp>
      <p:sp>
        <p:nvSpPr>
          <p:cNvPr id="88" name="TextBox 87">
            <a:extLst>
              <a:ext uri="{FF2B5EF4-FFF2-40B4-BE49-F238E27FC236}">
                <a16:creationId xmlns:a16="http://schemas.microsoft.com/office/drawing/2014/main" id="{87E322A9-D253-46C2-9536-C59F3BF61317}"/>
              </a:ext>
            </a:extLst>
          </p:cNvPr>
          <p:cNvSpPr txBox="1"/>
          <p:nvPr/>
        </p:nvSpPr>
        <p:spPr>
          <a:xfrm>
            <a:off x="1850947" y="5319223"/>
            <a:ext cx="4213197" cy="799575"/>
          </a:xfrm>
          <a:prstGeom prst="rect">
            <a:avLst/>
          </a:prstGeom>
          <a:noFill/>
        </p:spPr>
        <p:txBody>
          <a:bodyPr wrap="square" rtlCol="0">
            <a:spAutoFit/>
          </a:bodyPr>
          <a:lstStyle/>
          <a:p>
            <a:pPr defTabSz="448193">
              <a:spcAft>
                <a:spcPts val="294"/>
              </a:spcAft>
              <a:defRPr/>
            </a:pPr>
            <a:r>
              <a:rPr lang="en-US" sz="1372">
                <a:latin typeface="Segoe UI Semilight" panose="020B0402040204020203" pitchFamily="34" charset="0"/>
                <a:cs typeface="Segoe UI Semilight" panose="020B0402040204020203" pitchFamily="34" charset="0"/>
              </a:rPr>
              <a:t>Save time with built-in DevOps</a:t>
            </a:r>
          </a:p>
          <a:p>
            <a:pPr defTabSz="448193">
              <a:spcAft>
                <a:spcPts val="294"/>
              </a:spcAft>
              <a:defRPr/>
            </a:pPr>
            <a:r>
              <a:rPr lang="en-US" sz="1372">
                <a:latin typeface="Segoe UI Semilight" panose="020B0402040204020203" pitchFamily="34" charset="0"/>
                <a:cs typeface="Segoe UI Semilight" panose="020B0402040204020203" pitchFamily="34" charset="0"/>
              </a:rPr>
              <a:t>Deploy functions using App Service for CI</a:t>
            </a:r>
          </a:p>
          <a:p>
            <a:pPr defTabSz="448193">
              <a:spcAft>
                <a:spcPts val="294"/>
              </a:spcAft>
              <a:defRPr/>
            </a:pPr>
            <a:r>
              <a:rPr lang="en-US" sz="1372">
                <a:latin typeface="Segoe UI Semilight" panose="020B0402040204020203" pitchFamily="34" charset="0"/>
                <a:cs typeface="Segoe UI Semilight" panose="020B0402040204020203" pitchFamily="34" charset="0"/>
              </a:rPr>
              <a:t>Leverage Microsoft, partner services for CD</a:t>
            </a:r>
          </a:p>
        </p:txBody>
      </p:sp>
      <p:sp>
        <p:nvSpPr>
          <p:cNvPr id="48" name="TextBox 47">
            <a:extLst>
              <a:ext uri="{FF2B5EF4-FFF2-40B4-BE49-F238E27FC236}">
                <a16:creationId xmlns:a16="http://schemas.microsoft.com/office/drawing/2014/main" id="{ACAFBC05-9884-4606-A674-872A0C8ED183}"/>
              </a:ext>
            </a:extLst>
          </p:cNvPr>
          <p:cNvSpPr txBox="1"/>
          <p:nvPr/>
        </p:nvSpPr>
        <p:spPr>
          <a:xfrm>
            <a:off x="6361021" y="3460593"/>
            <a:ext cx="1165352"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Bindings</a:t>
            </a:r>
          </a:p>
        </p:txBody>
      </p:sp>
      <p:sp>
        <p:nvSpPr>
          <p:cNvPr id="41" name="TextBox 40">
            <a:extLst>
              <a:ext uri="{FF2B5EF4-FFF2-40B4-BE49-F238E27FC236}">
                <a16:creationId xmlns:a16="http://schemas.microsoft.com/office/drawing/2014/main" id="{BA9FCC21-7484-407B-9C59-D6A22D412E06}"/>
              </a:ext>
            </a:extLst>
          </p:cNvPr>
          <p:cNvSpPr txBox="1"/>
          <p:nvPr/>
        </p:nvSpPr>
        <p:spPr>
          <a:xfrm>
            <a:off x="7717804" y="3029212"/>
            <a:ext cx="4213197" cy="799575"/>
          </a:xfrm>
          <a:prstGeom prst="rect">
            <a:avLst/>
          </a:prstGeom>
          <a:noFill/>
        </p:spPr>
        <p:txBody>
          <a:bodyPr wrap="square" rtlCol="0">
            <a:spAutoFit/>
          </a:bodyPr>
          <a:lstStyle/>
          <a:p>
            <a:pPr defTabSz="448193">
              <a:spcAft>
                <a:spcPts val="294"/>
              </a:spcAft>
              <a:defRPr/>
            </a:pPr>
            <a:r>
              <a:rPr lang="en-US" sz="1372">
                <a:latin typeface="Segoe UI Semilight" panose="020B0402040204020203" pitchFamily="34" charset="0"/>
                <a:cs typeface="Segoe UI Semilight" panose="020B0402040204020203" pitchFamily="34" charset="0"/>
              </a:rPr>
              <a:t>Connect to data with input and output bindings</a:t>
            </a:r>
          </a:p>
          <a:p>
            <a:pPr defTabSz="448193">
              <a:spcAft>
                <a:spcPts val="294"/>
              </a:spcAft>
              <a:defRPr/>
            </a:pPr>
            <a:r>
              <a:rPr lang="en-US" sz="1372">
                <a:latin typeface="Segoe UI Semilight" panose="020B0402040204020203" pitchFamily="34" charset="0"/>
                <a:cs typeface="Segoe UI Semilight" panose="020B0402040204020203" pitchFamily="34" charset="0"/>
              </a:rPr>
              <a:t>Bind to Azure solutions and third-party services</a:t>
            </a:r>
          </a:p>
          <a:p>
            <a:pPr defTabSz="448193">
              <a:spcAft>
                <a:spcPts val="294"/>
              </a:spcAft>
              <a:defRPr/>
            </a:pPr>
            <a:r>
              <a:rPr lang="en-US" sz="1372">
                <a:latin typeface="Segoe UI Semilight" panose="020B0402040204020203" pitchFamily="34" charset="0"/>
                <a:cs typeface="Segoe UI Semilight" panose="020B0402040204020203" pitchFamily="34" charset="0"/>
              </a:rPr>
              <a:t>Use HTTP bindings in tandem with HTTP triggers</a:t>
            </a:r>
          </a:p>
        </p:txBody>
      </p:sp>
      <p:sp>
        <p:nvSpPr>
          <p:cNvPr id="44" name="TextBox 43">
            <a:extLst>
              <a:ext uri="{FF2B5EF4-FFF2-40B4-BE49-F238E27FC236}">
                <a16:creationId xmlns:a16="http://schemas.microsoft.com/office/drawing/2014/main" id="{577CD68C-DAD2-41B6-89C2-42520F7F6CF4}"/>
              </a:ext>
            </a:extLst>
          </p:cNvPr>
          <p:cNvSpPr txBox="1"/>
          <p:nvPr/>
        </p:nvSpPr>
        <p:spPr>
          <a:xfrm>
            <a:off x="6336414" y="4522933"/>
            <a:ext cx="1214566" cy="476728"/>
          </a:xfrm>
          <a:prstGeom prst="rect">
            <a:avLst/>
          </a:prstGeom>
          <a:noFill/>
        </p:spPr>
        <p:txBody>
          <a:bodyPr wrap="square" rtlCol="0">
            <a:spAutoFit/>
          </a:bodyPr>
          <a:lstStyle/>
          <a:p>
            <a:pPr algn="ctr" defTabSz="448193">
              <a:lnSpc>
                <a:spcPct val="80000"/>
              </a:lnSpc>
              <a:defRPr/>
            </a:pPr>
            <a:r>
              <a:rPr lang="en-US" sz="1568">
                <a:solidFill>
                  <a:srgbClr val="0078D7"/>
                </a:solidFill>
                <a:latin typeface="Segoe UI Semibold" panose="020B0702040204020203" pitchFamily="34" charset="0"/>
                <a:cs typeface="Segoe UI Semibold" panose="020B0702040204020203" pitchFamily="34" charset="0"/>
              </a:rPr>
              <a:t>Local debugging</a:t>
            </a:r>
          </a:p>
        </p:txBody>
      </p:sp>
      <p:sp>
        <p:nvSpPr>
          <p:cNvPr id="40" name="TextBox 39">
            <a:extLst>
              <a:ext uri="{FF2B5EF4-FFF2-40B4-BE49-F238E27FC236}">
                <a16:creationId xmlns:a16="http://schemas.microsoft.com/office/drawing/2014/main" id="{7141E27D-64FE-4EBF-8E9E-E410D31F9AA9}"/>
              </a:ext>
            </a:extLst>
          </p:cNvPr>
          <p:cNvSpPr txBox="1"/>
          <p:nvPr/>
        </p:nvSpPr>
        <p:spPr>
          <a:xfrm>
            <a:off x="7717804" y="4166175"/>
            <a:ext cx="4213197" cy="764248"/>
          </a:xfrm>
          <a:prstGeom prst="rect">
            <a:avLst/>
          </a:prstGeom>
          <a:noFill/>
        </p:spPr>
        <p:txBody>
          <a:bodyPr wrap="square" rtlCol="0">
            <a:spAutoFit/>
          </a:bodyPr>
          <a:lstStyle>
            <a:defPPr>
              <a:defRPr lang="en-US"/>
            </a:defPPr>
            <a:lvl1pPr>
              <a:spcAft>
                <a:spcPts val="300"/>
              </a:spcAft>
              <a:defRPr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defTabSz="448193">
              <a:spcAft>
                <a:spcPts val="294"/>
              </a:spcAft>
              <a:defRPr/>
            </a:pPr>
            <a:r>
              <a:rPr lang="en-US" sz="1372">
                <a:solidFill>
                  <a:schemeClr val="tx1"/>
                </a:solidFill>
              </a:rPr>
              <a:t>Debug C# and JavaScript functions locally</a:t>
            </a:r>
          </a:p>
          <a:p>
            <a:pPr defTabSz="448193">
              <a:spcAft>
                <a:spcPts val="294"/>
              </a:spcAft>
              <a:defRPr/>
            </a:pPr>
            <a:r>
              <a:rPr lang="en-US" sz="1372">
                <a:solidFill>
                  <a:schemeClr val="tx1"/>
                </a:solidFill>
              </a:rPr>
              <a:t>Use debugging tools in Azure portal, VS, and VS Code</a:t>
            </a:r>
          </a:p>
        </p:txBody>
      </p:sp>
      <p:sp>
        <p:nvSpPr>
          <p:cNvPr id="82" name="TextBox 81">
            <a:extLst>
              <a:ext uri="{FF2B5EF4-FFF2-40B4-BE49-F238E27FC236}">
                <a16:creationId xmlns:a16="http://schemas.microsoft.com/office/drawing/2014/main" id="{2D5CE8E3-9BD1-4D86-B323-690FD8336BD6}"/>
              </a:ext>
            </a:extLst>
          </p:cNvPr>
          <p:cNvSpPr txBox="1"/>
          <p:nvPr/>
        </p:nvSpPr>
        <p:spPr>
          <a:xfrm>
            <a:off x="6327877" y="5746938"/>
            <a:ext cx="1231641" cy="331899"/>
          </a:xfrm>
          <a:prstGeom prst="rect">
            <a:avLst/>
          </a:prstGeom>
          <a:noFill/>
        </p:spPr>
        <p:txBody>
          <a:bodyPr wrap="square" rtlCol="0">
            <a:spAutoFit/>
          </a:bodyPr>
          <a:lstStyle/>
          <a:p>
            <a:pPr algn="ctr" defTabSz="448193">
              <a:defRPr/>
            </a:pPr>
            <a:r>
              <a:rPr lang="en-US" sz="1568">
                <a:gradFill>
                  <a:gsLst>
                    <a:gs pos="1250">
                      <a:srgbClr val="0078D7"/>
                    </a:gs>
                    <a:gs pos="100000">
                      <a:srgbClr val="0078D7"/>
                    </a:gs>
                  </a:gsLst>
                  <a:lin ang="5400000" scaled="0"/>
                </a:gradFill>
                <a:latin typeface="Segoe UI Semibold" panose="020B0702040204020203" pitchFamily="34" charset="0"/>
                <a:cs typeface="Segoe UI Semibold" panose="020B0702040204020203" pitchFamily="34" charset="0"/>
              </a:rPr>
              <a:t>Monitoring</a:t>
            </a:r>
          </a:p>
        </p:txBody>
      </p:sp>
      <p:sp>
        <p:nvSpPr>
          <p:cNvPr id="80" name="TextBox 79">
            <a:extLst>
              <a:ext uri="{FF2B5EF4-FFF2-40B4-BE49-F238E27FC236}">
                <a16:creationId xmlns:a16="http://schemas.microsoft.com/office/drawing/2014/main" id="{32572E4D-7C96-4877-A841-E6522E975EE7}"/>
              </a:ext>
            </a:extLst>
          </p:cNvPr>
          <p:cNvSpPr txBox="1"/>
          <p:nvPr/>
        </p:nvSpPr>
        <p:spPr>
          <a:xfrm>
            <a:off x="7717805" y="5315558"/>
            <a:ext cx="4213197" cy="799575"/>
          </a:xfrm>
          <a:prstGeom prst="rect">
            <a:avLst/>
          </a:prstGeom>
          <a:noFill/>
        </p:spPr>
        <p:txBody>
          <a:bodyPr wrap="square" rtlCol="0">
            <a:spAutoFit/>
          </a:bodyPr>
          <a:lstStyle/>
          <a:p>
            <a:pPr defTabSz="448193">
              <a:spcAft>
                <a:spcPts val="294"/>
              </a:spcAft>
              <a:defRPr/>
            </a:pPr>
            <a:r>
              <a:rPr lang="en-US" sz="1372">
                <a:latin typeface="Segoe UI Semilight" panose="020B0402040204020203" pitchFamily="34" charset="0"/>
                <a:cs typeface="Segoe UI Semilight" panose="020B0402040204020203" pitchFamily="34" charset="0"/>
              </a:rPr>
              <a:t>Integrate with Azure Application Insights</a:t>
            </a:r>
          </a:p>
          <a:p>
            <a:pPr defTabSz="448193">
              <a:spcAft>
                <a:spcPts val="294"/>
              </a:spcAft>
              <a:defRPr/>
            </a:pPr>
            <a:r>
              <a:rPr lang="en-US" sz="1372">
                <a:latin typeface="Segoe UI Semilight" panose="020B0402040204020203" pitchFamily="34" charset="0"/>
                <a:cs typeface="Segoe UI Semilight" panose="020B0402040204020203" pitchFamily="34" charset="0"/>
              </a:rPr>
              <a:t>Get near real-time details about function apps</a:t>
            </a:r>
          </a:p>
          <a:p>
            <a:pPr defTabSz="448193">
              <a:spcAft>
                <a:spcPts val="294"/>
              </a:spcAft>
              <a:defRPr/>
            </a:pPr>
            <a:r>
              <a:rPr lang="en-US" sz="1372">
                <a:latin typeface="Segoe UI Semilight" panose="020B0402040204020203" pitchFamily="34" charset="0"/>
                <a:cs typeface="Segoe UI Semilight" panose="020B0402040204020203" pitchFamily="34" charset="0"/>
              </a:rPr>
              <a:t>See metrics around failures, executions, etc.</a:t>
            </a:r>
          </a:p>
        </p:txBody>
      </p:sp>
    </p:spTree>
    <p:extLst>
      <p:ext uri="{BB962C8B-B14F-4D97-AF65-F5344CB8AC3E}">
        <p14:creationId xmlns:p14="http://schemas.microsoft.com/office/powerpoint/2010/main" val="185836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rver 2">
            <a:extLst>
              <a:ext uri="{FF2B5EF4-FFF2-40B4-BE49-F238E27FC236}">
                <a16:creationId xmlns:a16="http://schemas.microsoft.com/office/drawing/2014/main" id="{EC515E7C-FB68-48B1-AE42-A80701867178}"/>
              </a:ext>
              <a:ext uri="{C183D7F6-B498-43B3-948B-1728B52AA6E4}">
                <adec:decorative xmlns:adec="http://schemas.microsoft.com/office/drawing/2017/decorative" val="1"/>
              </a:ext>
            </a:extLst>
          </p:cNvPr>
          <p:cNvGrpSpPr>
            <a:grpSpLocks noChangeAspect="1"/>
          </p:cNvGrpSpPr>
          <p:nvPr/>
        </p:nvGrpSpPr>
        <p:grpSpPr bwMode="auto">
          <a:xfrm>
            <a:off x="1712359" y="4295729"/>
            <a:ext cx="957993" cy="853005"/>
            <a:chOff x="1608" y="1359"/>
            <a:chExt cx="292" cy="260"/>
          </a:xfrm>
        </p:grpSpPr>
        <p:sp>
          <p:nvSpPr>
            <p:cNvPr id="29" name="AutoShape 11">
              <a:extLst>
                <a:ext uri="{FF2B5EF4-FFF2-40B4-BE49-F238E27FC236}">
                  <a16:creationId xmlns:a16="http://schemas.microsoft.com/office/drawing/2014/main" id="{0B9940CC-CA84-48D8-AA4C-FF78EE075930}"/>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3">
              <a:extLst>
                <a:ext uri="{FF2B5EF4-FFF2-40B4-BE49-F238E27FC236}">
                  <a16:creationId xmlns:a16="http://schemas.microsoft.com/office/drawing/2014/main" id="{F58BB952-1618-4C30-9DE4-46713D34BCB4}"/>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4">
              <a:extLst>
                <a:ext uri="{FF2B5EF4-FFF2-40B4-BE49-F238E27FC236}">
                  <a16:creationId xmlns:a16="http://schemas.microsoft.com/office/drawing/2014/main" id="{9E88453F-9B9F-456B-B876-CA3FB3BAEC58}"/>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5">
              <a:extLst>
                <a:ext uri="{FF2B5EF4-FFF2-40B4-BE49-F238E27FC236}">
                  <a16:creationId xmlns:a16="http://schemas.microsoft.com/office/drawing/2014/main" id="{B5F0A43D-5AD6-4AE5-957C-E9747E91AE98}"/>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6">
              <a:extLst>
                <a:ext uri="{FF2B5EF4-FFF2-40B4-BE49-F238E27FC236}">
                  <a16:creationId xmlns:a16="http://schemas.microsoft.com/office/drawing/2014/main" id="{A78C2E0A-F5E4-40A7-82D3-D3BD9B6A6010}"/>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7">
              <a:extLst>
                <a:ext uri="{FF2B5EF4-FFF2-40B4-BE49-F238E27FC236}">
                  <a16:creationId xmlns:a16="http://schemas.microsoft.com/office/drawing/2014/main" id="{EF2EA14D-24E7-48D3-A372-9F91F669C23D}"/>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8">
              <a:extLst>
                <a:ext uri="{FF2B5EF4-FFF2-40B4-BE49-F238E27FC236}">
                  <a16:creationId xmlns:a16="http://schemas.microsoft.com/office/drawing/2014/main" id="{4586C2F0-8391-458E-A98D-0D464460A185}"/>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9">
              <a:extLst>
                <a:ext uri="{FF2B5EF4-FFF2-40B4-BE49-F238E27FC236}">
                  <a16:creationId xmlns:a16="http://schemas.microsoft.com/office/drawing/2014/main" id="{2D9A86C4-1A8A-4825-9BD8-0D65723F1D26}"/>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20">
              <a:extLst>
                <a:ext uri="{FF2B5EF4-FFF2-40B4-BE49-F238E27FC236}">
                  <a16:creationId xmlns:a16="http://schemas.microsoft.com/office/drawing/2014/main" id="{A3D2EE0B-C1E3-4002-97D0-67E3097BF348}"/>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1">
              <a:extLst>
                <a:ext uri="{FF2B5EF4-FFF2-40B4-BE49-F238E27FC236}">
                  <a16:creationId xmlns:a16="http://schemas.microsoft.com/office/drawing/2014/main" id="{74C050EE-D53A-4E3F-871C-8EA58B7990D9}"/>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2">
              <a:extLst>
                <a:ext uri="{FF2B5EF4-FFF2-40B4-BE49-F238E27FC236}">
                  <a16:creationId xmlns:a16="http://schemas.microsoft.com/office/drawing/2014/main" id="{A8A7E61B-1F22-4782-9386-B58E3AF9F940}"/>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23">
              <a:extLst>
                <a:ext uri="{FF2B5EF4-FFF2-40B4-BE49-F238E27FC236}">
                  <a16:creationId xmlns:a16="http://schemas.microsoft.com/office/drawing/2014/main" id="{6FF28AC0-D9F9-4454-8DF9-D089D1260040}"/>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24">
              <a:extLst>
                <a:ext uri="{FF2B5EF4-FFF2-40B4-BE49-F238E27FC236}">
                  <a16:creationId xmlns:a16="http://schemas.microsoft.com/office/drawing/2014/main" id="{E2617119-27D5-4FF0-B4AB-D7AE77F97F64}"/>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virtual private cloud">
            <a:extLst>
              <a:ext uri="{FF2B5EF4-FFF2-40B4-BE49-F238E27FC236}">
                <a16:creationId xmlns:a16="http://schemas.microsoft.com/office/drawing/2014/main" id="{70CB63DD-E542-4FCB-AF01-337AE7CE878C}"/>
              </a:ext>
              <a:ext uri="{C183D7F6-B498-43B3-948B-1728B52AA6E4}">
                <adec:decorative xmlns:adec="http://schemas.microsoft.com/office/drawing/2017/decorative" val="1"/>
              </a:ext>
            </a:extLst>
          </p:cNvPr>
          <p:cNvGrpSpPr/>
          <p:nvPr/>
        </p:nvGrpSpPr>
        <p:grpSpPr>
          <a:xfrm>
            <a:off x="3681110" y="3452336"/>
            <a:ext cx="964768" cy="957998"/>
            <a:chOff x="5422250" y="1211581"/>
            <a:chExt cx="404036" cy="401200"/>
          </a:xfrm>
        </p:grpSpPr>
        <p:sp>
          <p:nvSpPr>
            <p:cNvPr id="43" name="Oval 519">
              <a:extLst>
                <a:ext uri="{FF2B5EF4-FFF2-40B4-BE49-F238E27FC236}">
                  <a16:creationId xmlns:a16="http://schemas.microsoft.com/office/drawing/2014/main" id="{856768DA-52FB-4399-A26F-9DCE41B8571E}"/>
                </a:ext>
              </a:extLst>
            </p:cNvPr>
            <p:cNvSpPr>
              <a:spLocks noChangeArrowheads="1"/>
            </p:cNvSpPr>
            <p:nvPr/>
          </p:nvSpPr>
          <p:spPr bwMode="auto">
            <a:xfrm>
              <a:off x="5422250" y="1211581"/>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4" name="Oval 520">
              <a:extLst>
                <a:ext uri="{FF2B5EF4-FFF2-40B4-BE49-F238E27FC236}">
                  <a16:creationId xmlns:a16="http://schemas.microsoft.com/office/drawing/2014/main" id="{359A3B8F-969F-41C5-9E63-31765ADF8FFA}"/>
                </a:ext>
              </a:extLst>
            </p:cNvPr>
            <p:cNvSpPr>
              <a:spLocks noChangeArrowheads="1"/>
            </p:cNvSpPr>
            <p:nvPr/>
          </p:nvSpPr>
          <p:spPr bwMode="auto">
            <a:xfrm>
              <a:off x="5528576" y="1211581"/>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5" name="Oval 521">
              <a:extLst>
                <a:ext uri="{FF2B5EF4-FFF2-40B4-BE49-F238E27FC236}">
                  <a16:creationId xmlns:a16="http://schemas.microsoft.com/office/drawing/2014/main" id="{779FF80D-CAB1-431C-95D0-FF68EA4DFA7A}"/>
                </a:ext>
              </a:extLst>
            </p:cNvPr>
            <p:cNvSpPr>
              <a:spLocks noChangeArrowheads="1"/>
            </p:cNvSpPr>
            <p:nvPr/>
          </p:nvSpPr>
          <p:spPr bwMode="auto">
            <a:xfrm>
              <a:off x="5634900" y="1211581"/>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6" name="Oval 522">
              <a:extLst>
                <a:ext uri="{FF2B5EF4-FFF2-40B4-BE49-F238E27FC236}">
                  <a16:creationId xmlns:a16="http://schemas.microsoft.com/office/drawing/2014/main" id="{9CB0D491-E0D4-4038-9C63-51C52DC4B416}"/>
                </a:ext>
              </a:extLst>
            </p:cNvPr>
            <p:cNvSpPr>
              <a:spLocks noChangeArrowheads="1"/>
            </p:cNvSpPr>
            <p:nvPr/>
          </p:nvSpPr>
          <p:spPr bwMode="auto">
            <a:xfrm>
              <a:off x="5741226" y="1211581"/>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7" name="Oval 523">
              <a:extLst>
                <a:ext uri="{FF2B5EF4-FFF2-40B4-BE49-F238E27FC236}">
                  <a16:creationId xmlns:a16="http://schemas.microsoft.com/office/drawing/2014/main" id="{5826B8EA-5F00-4102-8962-F59D0BB262E3}"/>
                </a:ext>
              </a:extLst>
            </p:cNvPr>
            <p:cNvSpPr>
              <a:spLocks noChangeArrowheads="1"/>
            </p:cNvSpPr>
            <p:nvPr/>
          </p:nvSpPr>
          <p:spPr bwMode="auto">
            <a:xfrm>
              <a:off x="5422250" y="1316488"/>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8" name="Oval 524">
              <a:extLst>
                <a:ext uri="{FF2B5EF4-FFF2-40B4-BE49-F238E27FC236}">
                  <a16:creationId xmlns:a16="http://schemas.microsoft.com/office/drawing/2014/main" id="{6DBD31B7-20DA-4FF0-8802-DA84DFFB3A1C}"/>
                </a:ext>
              </a:extLst>
            </p:cNvPr>
            <p:cNvSpPr>
              <a:spLocks noChangeArrowheads="1"/>
            </p:cNvSpPr>
            <p:nvPr/>
          </p:nvSpPr>
          <p:spPr bwMode="auto">
            <a:xfrm>
              <a:off x="5422250" y="1422814"/>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9" name="Oval 525">
              <a:extLst>
                <a:ext uri="{FF2B5EF4-FFF2-40B4-BE49-F238E27FC236}">
                  <a16:creationId xmlns:a16="http://schemas.microsoft.com/office/drawing/2014/main" id="{ABF313B3-9F2F-4656-AE4F-82339A508CD3}"/>
                </a:ext>
              </a:extLst>
            </p:cNvPr>
            <p:cNvSpPr>
              <a:spLocks noChangeArrowheads="1"/>
            </p:cNvSpPr>
            <p:nvPr/>
          </p:nvSpPr>
          <p:spPr bwMode="auto">
            <a:xfrm>
              <a:off x="5422250" y="1529138"/>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0" name="Oval 526">
              <a:extLst>
                <a:ext uri="{FF2B5EF4-FFF2-40B4-BE49-F238E27FC236}">
                  <a16:creationId xmlns:a16="http://schemas.microsoft.com/office/drawing/2014/main" id="{2F8675C5-4651-4493-BF69-9330B88A98CA}"/>
                </a:ext>
              </a:extLst>
            </p:cNvPr>
            <p:cNvSpPr>
              <a:spLocks noChangeArrowheads="1"/>
            </p:cNvSpPr>
            <p:nvPr/>
          </p:nvSpPr>
          <p:spPr bwMode="auto">
            <a:xfrm>
              <a:off x="5528576" y="1529138"/>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1" name="Oval 527">
              <a:extLst>
                <a:ext uri="{FF2B5EF4-FFF2-40B4-BE49-F238E27FC236}">
                  <a16:creationId xmlns:a16="http://schemas.microsoft.com/office/drawing/2014/main" id="{DA5DD7C2-292E-40BA-85BC-DD7EF194D041}"/>
                </a:ext>
              </a:extLst>
            </p:cNvPr>
            <p:cNvSpPr>
              <a:spLocks noChangeArrowheads="1"/>
            </p:cNvSpPr>
            <p:nvPr/>
          </p:nvSpPr>
          <p:spPr bwMode="auto">
            <a:xfrm>
              <a:off x="5634900" y="1529138"/>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2" name="Oval 528">
              <a:extLst>
                <a:ext uri="{FF2B5EF4-FFF2-40B4-BE49-F238E27FC236}">
                  <a16:creationId xmlns:a16="http://schemas.microsoft.com/office/drawing/2014/main" id="{E8101A83-A2D9-4984-9D6B-8EEB4A44F579}"/>
                </a:ext>
              </a:extLst>
            </p:cNvPr>
            <p:cNvSpPr>
              <a:spLocks noChangeArrowheads="1"/>
            </p:cNvSpPr>
            <p:nvPr/>
          </p:nvSpPr>
          <p:spPr bwMode="auto">
            <a:xfrm>
              <a:off x="5741226" y="1529138"/>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3" name="Oval 529">
              <a:extLst>
                <a:ext uri="{FF2B5EF4-FFF2-40B4-BE49-F238E27FC236}">
                  <a16:creationId xmlns:a16="http://schemas.microsoft.com/office/drawing/2014/main" id="{FE2B474B-EB91-48BB-9286-1BA2718E868A}"/>
                </a:ext>
              </a:extLst>
            </p:cNvPr>
            <p:cNvSpPr>
              <a:spLocks noChangeArrowheads="1"/>
            </p:cNvSpPr>
            <p:nvPr/>
          </p:nvSpPr>
          <p:spPr bwMode="auto">
            <a:xfrm>
              <a:off x="5741226" y="1422814"/>
              <a:ext cx="85060" cy="836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4" name="Oval 530">
              <a:extLst>
                <a:ext uri="{FF2B5EF4-FFF2-40B4-BE49-F238E27FC236}">
                  <a16:creationId xmlns:a16="http://schemas.microsoft.com/office/drawing/2014/main" id="{DD2A51BD-2D83-4279-A242-E3566B2A5E97}"/>
                </a:ext>
              </a:extLst>
            </p:cNvPr>
            <p:cNvSpPr>
              <a:spLocks noChangeArrowheads="1"/>
            </p:cNvSpPr>
            <p:nvPr/>
          </p:nvSpPr>
          <p:spPr bwMode="auto">
            <a:xfrm>
              <a:off x="5741226" y="1316488"/>
              <a:ext cx="85060" cy="850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55" name="Oval 531">
              <a:extLst>
                <a:ext uri="{FF2B5EF4-FFF2-40B4-BE49-F238E27FC236}">
                  <a16:creationId xmlns:a16="http://schemas.microsoft.com/office/drawing/2014/main" id="{D7E15ADD-7F6C-480B-9769-05E4C33F4059}"/>
                </a:ext>
              </a:extLst>
            </p:cNvPr>
            <p:cNvSpPr>
              <a:spLocks noChangeArrowheads="1"/>
            </p:cNvSpPr>
            <p:nvPr/>
          </p:nvSpPr>
          <p:spPr bwMode="auto">
            <a:xfrm>
              <a:off x="5528576" y="1316488"/>
              <a:ext cx="191386" cy="18996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56" name="chip 1">
            <a:extLst>
              <a:ext uri="{FF2B5EF4-FFF2-40B4-BE49-F238E27FC236}">
                <a16:creationId xmlns:a16="http://schemas.microsoft.com/office/drawing/2014/main" id="{5F2C2722-38D7-4535-ABC8-01238245980E}"/>
              </a:ext>
              <a:ext uri="{C183D7F6-B498-43B3-948B-1728B52AA6E4}">
                <adec:decorative xmlns:adec="http://schemas.microsoft.com/office/drawing/2017/decorative" val="1"/>
              </a:ext>
            </a:extLst>
          </p:cNvPr>
          <p:cNvGrpSpPr/>
          <p:nvPr/>
        </p:nvGrpSpPr>
        <p:grpSpPr>
          <a:xfrm>
            <a:off x="7625391" y="2106036"/>
            <a:ext cx="957997" cy="957997"/>
            <a:chOff x="3478894" y="5699187"/>
            <a:chExt cx="519802" cy="519802"/>
          </a:xfrm>
        </p:grpSpPr>
        <p:sp>
          <p:nvSpPr>
            <p:cNvPr id="57" name="Freeform: Shape 56">
              <a:extLst>
                <a:ext uri="{FF2B5EF4-FFF2-40B4-BE49-F238E27FC236}">
                  <a16:creationId xmlns:a16="http://schemas.microsoft.com/office/drawing/2014/main" id="{B70F1541-C738-4B38-83FC-522978AEDEE0}"/>
                </a:ext>
              </a:extLst>
            </p:cNvPr>
            <p:cNvSpPr/>
            <p:nvPr/>
          </p:nvSpPr>
          <p:spPr>
            <a:xfrm>
              <a:off x="3480179" y="5697996"/>
              <a:ext cx="514443" cy="514443"/>
            </a:xfrm>
            <a:custGeom>
              <a:avLst/>
              <a:gdLst>
                <a:gd name="connsiteX0" fmla="*/ 516591 w 514443"/>
                <a:gd name="connsiteY0" fmla="*/ 163971 h 514443"/>
                <a:gd name="connsiteX1" fmla="*/ 516591 w 514443"/>
                <a:gd name="connsiteY1" fmla="*/ 110992 h 514443"/>
                <a:gd name="connsiteX2" fmla="*/ 490958 w 514443"/>
                <a:gd name="connsiteY2" fmla="*/ 110992 h 514443"/>
                <a:gd name="connsiteX3" fmla="*/ 490958 w 514443"/>
                <a:gd name="connsiteY3" fmla="*/ 27508 h 514443"/>
                <a:gd name="connsiteX4" fmla="*/ 408377 w 514443"/>
                <a:gd name="connsiteY4" fmla="*/ 27508 h 514443"/>
                <a:gd name="connsiteX5" fmla="*/ 408377 w 514443"/>
                <a:gd name="connsiteY5" fmla="*/ 2237 h 514443"/>
                <a:gd name="connsiteX6" fmla="*/ 354045 w 514443"/>
                <a:gd name="connsiteY6" fmla="*/ 2237 h 514443"/>
                <a:gd name="connsiteX7" fmla="*/ 354045 w 514443"/>
                <a:gd name="connsiteY7" fmla="*/ 27508 h 514443"/>
                <a:gd name="connsiteX8" fmla="*/ 286445 w 514443"/>
                <a:gd name="connsiteY8" fmla="*/ 27508 h 514443"/>
                <a:gd name="connsiteX9" fmla="*/ 286445 w 514443"/>
                <a:gd name="connsiteY9" fmla="*/ 2237 h 514443"/>
                <a:gd name="connsiteX10" fmla="*/ 232383 w 514443"/>
                <a:gd name="connsiteY10" fmla="*/ 2237 h 514443"/>
                <a:gd name="connsiteX11" fmla="*/ 232383 w 514443"/>
                <a:gd name="connsiteY11" fmla="*/ 27508 h 514443"/>
                <a:gd name="connsiteX12" fmla="*/ 164784 w 514443"/>
                <a:gd name="connsiteY12" fmla="*/ 27508 h 514443"/>
                <a:gd name="connsiteX13" fmla="*/ 164784 w 514443"/>
                <a:gd name="connsiteY13" fmla="*/ 2237 h 514443"/>
                <a:gd name="connsiteX14" fmla="*/ 110722 w 514443"/>
                <a:gd name="connsiteY14" fmla="*/ 2237 h 514443"/>
                <a:gd name="connsiteX15" fmla="*/ 110722 w 514443"/>
                <a:gd name="connsiteY15" fmla="*/ 27508 h 514443"/>
                <a:gd name="connsiteX16" fmla="*/ 27960 w 514443"/>
                <a:gd name="connsiteY16" fmla="*/ 27508 h 514443"/>
                <a:gd name="connsiteX17" fmla="*/ 27960 w 514443"/>
                <a:gd name="connsiteY17" fmla="*/ 110361 h 514443"/>
                <a:gd name="connsiteX18" fmla="*/ 2689 w 514443"/>
                <a:gd name="connsiteY18" fmla="*/ 110361 h 514443"/>
                <a:gd name="connsiteX19" fmla="*/ 2689 w 514443"/>
                <a:gd name="connsiteY19" fmla="*/ 164423 h 514443"/>
                <a:gd name="connsiteX20" fmla="*/ 27960 w 514443"/>
                <a:gd name="connsiteY20" fmla="*/ 164423 h 514443"/>
                <a:gd name="connsiteX21" fmla="*/ 27960 w 514443"/>
                <a:gd name="connsiteY21" fmla="*/ 232022 h 514443"/>
                <a:gd name="connsiteX22" fmla="*/ 2237 w 514443"/>
                <a:gd name="connsiteY22" fmla="*/ 232022 h 514443"/>
                <a:gd name="connsiteX23" fmla="*/ 2237 w 514443"/>
                <a:gd name="connsiteY23" fmla="*/ 286084 h 514443"/>
                <a:gd name="connsiteX24" fmla="*/ 27960 w 514443"/>
                <a:gd name="connsiteY24" fmla="*/ 286084 h 514443"/>
                <a:gd name="connsiteX25" fmla="*/ 27960 w 514443"/>
                <a:gd name="connsiteY25" fmla="*/ 353684 h 514443"/>
                <a:gd name="connsiteX26" fmla="*/ 2237 w 514443"/>
                <a:gd name="connsiteY26" fmla="*/ 353684 h 514443"/>
                <a:gd name="connsiteX27" fmla="*/ 2237 w 514443"/>
                <a:gd name="connsiteY27" fmla="*/ 408377 h 514443"/>
                <a:gd name="connsiteX28" fmla="*/ 27960 w 514443"/>
                <a:gd name="connsiteY28" fmla="*/ 408377 h 514443"/>
                <a:gd name="connsiteX29" fmla="*/ 27960 w 514443"/>
                <a:gd name="connsiteY29" fmla="*/ 490507 h 514443"/>
                <a:gd name="connsiteX30" fmla="*/ 110542 w 514443"/>
                <a:gd name="connsiteY30" fmla="*/ 490507 h 514443"/>
                <a:gd name="connsiteX31" fmla="*/ 110542 w 514443"/>
                <a:gd name="connsiteY31" fmla="*/ 516681 h 514443"/>
                <a:gd name="connsiteX32" fmla="*/ 164874 w 514443"/>
                <a:gd name="connsiteY32" fmla="*/ 516681 h 514443"/>
                <a:gd name="connsiteX33" fmla="*/ 164874 w 514443"/>
                <a:gd name="connsiteY33" fmla="*/ 490507 h 514443"/>
                <a:gd name="connsiteX34" fmla="*/ 232473 w 514443"/>
                <a:gd name="connsiteY34" fmla="*/ 490507 h 514443"/>
                <a:gd name="connsiteX35" fmla="*/ 232473 w 514443"/>
                <a:gd name="connsiteY35" fmla="*/ 516681 h 514443"/>
                <a:gd name="connsiteX36" fmla="*/ 286535 w 514443"/>
                <a:gd name="connsiteY36" fmla="*/ 516681 h 514443"/>
                <a:gd name="connsiteX37" fmla="*/ 286535 w 514443"/>
                <a:gd name="connsiteY37" fmla="*/ 490507 h 514443"/>
                <a:gd name="connsiteX38" fmla="*/ 354135 w 514443"/>
                <a:gd name="connsiteY38" fmla="*/ 490507 h 514443"/>
                <a:gd name="connsiteX39" fmla="*/ 354135 w 514443"/>
                <a:gd name="connsiteY39" fmla="*/ 516681 h 514443"/>
                <a:gd name="connsiteX40" fmla="*/ 408196 w 514443"/>
                <a:gd name="connsiteY40" fmla="*/ 516681 h 514443"/>
                <a:gd name="connsiteX41" fmla="*/ 408196 w 514443"/>
                <a:gd name="connsiteY41" fmla="*/ 490507 h 514443"/>
                <a:gd name="connsiteX42" fmla="*/ 491049 w 514443"/>
                <a:gd name="connsiteY42" fmla="*/ 490507 h 514443"/>
                <a:gd name="connsiteX43" fmla="*/ 491049 w 514443"/>
                <a:gd name="connsiteY43" fmla="*/ 408286 h 514443"/>
                <a:gd name="connsiteX44" fmla="*/ 516681 w 514443"/>
                <a:gd name="connsiteY44" fmla="*/ 408286 h 514443"/>
                <a:gd name="connsiteX45" fmla="*/ 516681 w 514443"/>
                <a:gd name="connsiteY45" fmla="*/ 354225 h 514443"/>
                <a:gd name="connsiteX46" fmla="*/ 491049 w 514443"/>
                <a:gd name="connsiteY46" fmla="*/ 354225 h 514443"/>
                <a:gd name="connsiteX47" fmla="*/ 491049 w 514443"/>
                <a:gd name="connsiteY47" fmla="*/ 286445 h 514443"/>
                <a:gd name="connsiteX48" fmla="*/ 516681 w 514443"/>
                <a:gd name="connsiteY48" fmla="*/ 286445 h 514443"/>
                <a:gd name="connsiteX49" fmla="*/ 516681 w 514443"/>
                <a:gd name="connsiteY49" fmla="*/ 232383 h 514443"/>
                <a:gd name="connsiteX50" fmla="*/ 491049 w 514443"/>
                <a:gd name="connsiteY50" fmla="*/ 232383 h 514443"/>
                <a:gd name="connsiteX51" fmla="*/ 491049 w 514443"/>
                <a:gd name="connsiteY51" fmla="*/ 163971 h 514443"/>
                <a:gd name="connsiteX52" fmla="*/ 516591 w 514443"/>
                <a:gd name="connsiteY52" fmla="*/ 163971 h 514443"/>
                <a:gd name="connsiteX53" fmla="*/ 462619 w 514443"/>
                <a:gd name="connsiteY53" fmla="*/ 462528 h 514443"/>
                <a:gd name="connsiteX54" fmla="*/ 56389 w 514443"/>
                <a:gd name="connsiteY54" fmla="*/ 462528 h 514443"/>
                <a:gd name="connsiteX55" fmla="*/ 56389 w 514443"/>
                <a:gd name="connsiteY55" fmla="*/ 56389 h 514443"/>
                <a:gd name="connsiteX56" fmla="*/ 462619 w 514443"/>
                <a:gd name="connsiteY56" fmla="*/ 56389 h 514443"/>
                <a:gd name="connsiteX57" fmla="*/ 462619 w 514443"/>
                <a:gd name="connsiteY57" fmla="*/ 462528 h 51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14443" h="514443">
                  <a:moveTo>
                    <a:pt x="516591" y="163971"/>
                  </a:moveTo>
                  <a:lnTo>
                    <a:pt x="516591" y="110992"/>
                  </a:lnTo>
                  <a:lnTo>
                    <a:pt x="490958" y="110992"/>
                  </a:lnTo>
                  <a:lnTo>
                    <a:pt x="490958" y="27508"/>
                  </a:lnTo>
                  <a:lnTo>
                    <a:pt x="408377" y="27508"/>
                  </a:lnTo>
                  <a:lnTo>
                    <a:pt x="408377" y="2237"/>
                  </a:lnTo>
                  <a:lnTo>
                    <a:pt x="354045" y="2237"/>
                  </a:lnTo>
                  <a:lnTo>
                    <a:pt x="354045" y="27508"/>
                  </a:lnTo>
                  <a:lnTo>
                    <a:pt x="286445" y="27508"/>
                  </a:lnTo>
                  <a:lnTo>
                    <a:pt x="286445" y="2237"/>
                  </a:lnTo>
                  <a:lnTo>
                    <a:pt x="232383" y="2237"/>
                  </a:lnTo>
                  <a:lnTo>
                    <a:pt x="232383" y="27508"/>
                  </a:lnTo>
                  <a:lnTo>
                    <a:pt x="164784" y="27508"/>
                  </a:lnTo>
                  <a:lnTo>
                    <a:pt x="164784" y="2237"/>
                  </a:lnTo>
                  <a:lnTo>
                    <a:pt x="110722" y="2237"/>
                  </a:lnTo>
                  <a:lnTo>
                    <a:pt x="110722" y="27508"/>
                  </a:lnTo>
                  <a:lnTo>
                    <a:pt x="27960" y="27508"/>
                  </a:lnTo>
                  <a:lnTo>
                    <a:pt x="27960" y="110361"/>
                  </a:lnTo>
                  <a:lnTo>
                    <a:pt x="2689" y="110361"/>
                  </a:lnTo>
                  <a:lnTo>
                    <a:pt x="2689" y="164423"/>
                  </a:lnTo>
                  <a:lnTo>
                    <a:pt x="27960" y="164423"/>
                  </a:lnTo>
                  <a:lnTo>
                    <a:pt x="27960" y="232022"/>
                  </a:lnTo>
                  <a:lnTo>
                    <a:pt x="2237" y="232022"/>
                  </a:lnTo>
                  <a:lnTo>
                    <a:pt x="2237" y="286084"/>
                  </a:lnTo>
                  <a:lnTo>
                    <a:pt x="27960" y="286084"/>
                  </a:lnTo>
                  <a:lnTo>
                    <a:pt x="27960" y="353684"/>
                  </a:lnTo>
                  <a:lnTo>
                    <a:pt x="2237" y="353684"/>
                  </a:lnTo>
                  <a:lnTo>
                    <a:pt x="2237" y="408377"/>
                  </a:lnTo>
                  <a:lnTo>
                    <a:pt x="27960" y="408377"/>
                  </a:lnTo>
                  <a:lnTo>
                    <a:pt x="27960" y="490507"/>
                  </a:lnTo>
                  <a:lnTo>
                    <a:pt x="110542" y="490507"/>
                  </a:lnTo>
                  <a:lnTo>
                    <a:pt x="110542" y="516681"/>
                  </a:lnTo>
                  <a:lnTo>
                    <a:pt x="164874" y="516681"/>
                  </a:lnTo>
                  <a:lnTo>
                    <a:pt x="164874" y="490507"/>
                  </a:lnTo>
                  <a:lnTo>
                    <a:pt x="232473" y="490507"/>
                  </a:lnTo>
                  <a:lnTo>
                    <a:pt x="232473" y="516681"/>
                  </a:lnTo>
                  <a:lnTo>
                    <a:pt x="286535" y="516681"/>
                  </a:lnTo>
                  <a:lnTo>
                    <a:pt x="286535" y="490507"/>
                  </a:lnTo>
                  <a:lnTo>
                    <a:pt x="354135" y="490507"/>
                  </a:lnTo>
                  <a:lnTo>
                    <a:pt x="354135" y="516681"/>
                  </a:lnTo>
                  <a:lnTo>
                    <a:pt x="408196" y="516681"/>
                  </a:lnTo>
                  <a:lnTo>
                    <a:pt x="408196" y="490507"/>
                  </a:lnTo>
                  <a:lnTo>
                    <a:pt x="491049" y="490507"/>
                  </a:lnTo>
                  <a:lnTo>
                    <a:pt x="491049" y="408286"/>
                  </a:lnTo>
                  <a:lnTo>
                    <a:pt x="516681" y="408286"/>
                  </a:lnTo>
                  <a:lnTo>
                    <a:pt x="516681" y="354225"/>
                  </a:lnTo>
                  <a:lnTo>
                    <a:pt x="491049" y="354225"/>
                  </a:lnTo>
                  <a:lnTo>
                    <a:pt x="491049" y="286445"/>
                  </a:lnTo>
                  <a:lnTo>
                    <a:pt x="516681" y="286445"/>
                  </a:lnTo>
                  <a:lnTo>
                    <a:pt x="516681" y="232383"/>
                  </a:lnTo>
                  <a:lnTo>
                    <a:pt x="491049" y="232383"/>
                  </a:lnTo>
                  <a:lnTo>
                    <a:pt x="491049" y="163971"/>
                  </a:lnTo>
                  <a:lnTo>
                    <a:pt x="516591" y="163971"/>
                  </a:lnTo>
                  <a:close/>
                  <a:moveTo>
                    <a:pt x="462619" y="462528"/>
                  </a:moveTo>
                  <a:lnTo>
                    <a:pt x="56389" y="462528"/>
                  </a:lnTo>
                  <a:lnTo>
                    <a:pt x="56389" y="56389"/>
                  </a:lnTo>
                  <a:lnTo>
                    <a:pt x="462619" y="56389"/>
                  </a:lnTo>
                  <a:lnTo>
                    <a:pt x="462619" y="462528"/>
                  </a:lnTo>
                  <a:close/>
                </a:path>
              </a:pathLst>
            </a:custGeom>
            <a:solidFill>
              <a:srgbClr val="50E6FF"/>
            </a:solidFill>
            <a:ln w="5303"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548F345-7529-4A7C-A299-B778D7A02CED}"/>
                </a:ext>
              </a:extLst>
            </p:cNvPr>
            <p:cNvSpPr/>
            <p:nvPr/>
          </p:nvSpPr>
          <p:spPr>
            <a:xfrm>
              <a:off x="3661768" y="5768037"/>
              <a:ext cx="262580" cy="262580"/>
            </a:xfrm>
            <a:custGeom>
              <a:avLst/>
              <a:gdLst>
                <a:gd name="connsiteX0" fmla="*/ 265596 w 262580"/>
                <a:gd name="connsiteY0" fmla="*/ 147726 h 262580"/>
                <a:gd name="connsiteX1" fmla="*/ 265596 w 262580"/>
                <a:gd name="connsiteY1" fmla="*/ 120018 h 262580"/>
                <a:gd name="connsiteX2" fmla="*/ 236986 w 262580"/>
                <a:gd name="connsiteY2" fmla="*/ 120018 h 262580"/>
                <a:gd name="connsiteX3" fmla="*/ 216589 w 262580"/>
                <a:gd name="connsiteY3" fmla="*/ 70830 h 262580"/>
                <a:gd name="connsiteX4" fmla="*/ 236895 w 262580"/>
                <a:gd name="connsiteY4" fmla="*/ 50523 h 262580"/>
                <a:gd name="connsiteX5" fmla="*/ 217311 w 262580"/>
                <a:gd name="connsiteY5" fmla="*/ 30938 h 262580"/>
                <a:gd name="connsiteX6" fmla="*/ 197004 w 262580"/>
                <a:gd name="connsiteY6" fmla="*/ 51245 h 262580"/>
                <a:gd name="connsiteX7" fmla="*/ 147816 w 262580"/>
                <a:gd name="connsiteY7" fmla="*/ 30848 h 262580"/>
                <a:gd name="connsiteX8" fmla="*/ 147816 w 262580"/>
                <a:gd name="connsiteY8" fmla="*/ 2237 h 262580"/>
                <a:gd name="connsiteX9" fmla="*/ 120108 w 262580"/>
                <a:gd name="connsiteY9" fmla="*/ 2237 h 262580"/>
                <a:gd name="connsiteX10" fmla="*/ 120108 w 262580"/>
                <a:gd name="connsiteY10" fmla="*/ 30848 h 262580"/>
                <a:gd name="connsiteX11" fmla="*/ 70920 w 262580"/>
                <a:gd name="connsiteY11" fmla="*/ 51245 h 262580"/>
                <a:gd name="connsiteX12" fmla="*/ 50613 w 262580"/>
                <a:gd name="connsiteY12" fmla="*/ 30938 h 262580"/>
                <a:gd name="connsiteX13" fmla="*/ 30937 w 262580"/>
                <a:gd name="connsiteY13" fmla="*/ 50523 h 262580"/>
                <a:gd name="connsiteX14" fmla="*/ 51245 w 262580"/>
                <a:gd name="connsiteY14" fmla="*/ 70830 h 262580"/>
                <a:gd name="connsiteX15" fmla="*/ 30847 w 262580"/>
                <a:gd name="connsiteY15" fmla="*/ 120018 h 262580"/>
                <a:gd name="connsiteX16" fmla="*/ 2237 w 262580"/>
                <a:gd name="connsiteY16" fmla="*/ 120018 h 262580"/>
                <a:gd name="connsiteX17" fmla="*/ 2237 w 262580"/>
                <a:gd name="connsiteY17" fmla="*/ 147726 h 262580"/>
                <a:gd name="connsiteX18" fmla="*/ 30847 w 262580"/>
                <a:gd name="connsiteY18" fmla="*/ 147726 h 262580"/>
                <a:gd name="connsiteX19" fmla="*/ 51245 w 262580"/>
                <a:gd name="connsiteY19" fmla="*/ 196913 h 262580"/>
                <a:gd name="connsiteX20" fmla="*/ 30937 w 262580"/>
                <a:gd name="connsiteY20" fmla="*/ 217221 h 262580"/>
                <a:gd name="connsiteX21" fmla="*/ 50523 w 262580"/>
                <a:gd name="connsiteY21" fmla="*/ 236806 h 262580"/>
                <a:gd name="connsiteX22" fmla="*/ 70830 w 262580"/>
                <a:gd name="connsiteY22" fmla="*/ 216499 h 262580"/>
                <a:gd name="connsiteX23" fmla="*/ 120018 w 262580"/>
                <a:gd name="connsiteY23" fmla="*/ 236896 h 262580"/>
                <a:gd name="connsiteX24" fmla="*/ 120018 w 262580"/>
                <a:gd name="connsiteY24" fmla="*/ 265506 h 262580"/>
                <a:gd name="connsiteX25" fmla="*/ 147725 w 262580"/>
                <a:gd name="connsiteY25" fmla="*/ 265506 h 262580"/>
                <a:gd name="connsiteX26" fmla="*/ 147725 w 262580"/>
                <a:gd name="connsiteY26" fmla="*/ 236896 h 262580"/>
                <a:gd name="connsiteX27" fmla="*/ 196913 w 262580"/>
                <a:gd name="connsiteY27" fmla="*/ 216499 h 262580"/>
                <a:gd name="connsiteX28" fmla="*/ 217221 w 262580"/>
                <a:gd name="connsiteY28" fmla="*/ 236806 h 262580"/>
                <a:gd name="connsiteX29" fmla="*/ 236805 w 262580"/>
                <a:gd name="connsiteY29" fmla="*/ 217221 h 262580"/>
                <a:gd name="connsiteX30" fmla="*/ 216498 w 262580"/>
                <a:gd name="connsiteY30" fmla="*/ 196913 h 262580"/>
                <a:gd name="connsiteX31" fmla="*/ 236895 w 262580"/>
                <a:gd name="connsiteY31" fmla="*/ 147726 h 262580"/>
                <a:gd name="connsiteX32" fmla="*/ 265596 w 262580"/>
                <a:gd name="connsiteY32" fmla="*/ 147726 h 262580"/>
                <a:gd name="connsiteX33" fmla="*/ 133917 w 262580"/>
                <a:gd name="connsiteY33" fmla="*/ 183827 h 262580"/>
                <a:gd name="connsiteX34" fmla="*/ 84007 w 262580"/>
                <a:gd name="connsiteY34" fmla="*/ 133917 h 262580"/>
                <a:gd name="connsiteX35" fmla="*/ 133917 w 262580"/>
                <a:gd name="connsiteY35" fmla="*/ 84007 h 262580"/>
                <a:gd name="connsiteX36" fmla="*/ 183827 w 262580"/>
                <a:gd name="connsiteY36" fmla="*/ 133917 h 262580"/>
                <a:gd name="connsiteX37" fmla="*/ 133917 w 262580"/>
                <a:gd name="connsiteY37" fmla="*/ 183827 h 26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2580" h="262580">
                  <a:moveTo>
                    <a:pt x="265596" y="147726"/>
                  </a:moveTo>
                  <a:lnTo>
                    <a:pt x="265596" y="120018"/>
                  </a:lnTo>
                  <a:lnTo>
                    <a:pt x="236986" y="120018"/>
                  </a:lnTo>
                  <a:cubicBezTo>
                    <a:pt x="234549" y="101696"/>
                    <a:pt x="227329" y="84820"/>
                    <a:pt x="216589" y="70830"/>
                  </a:cubicBezTo>
                  <a:lnTo>
                    <a:pt x="236895" y="50523"/>
                  </a:lnTo>
                  <a:lnTo>
                    <a:pt x="217311" y="30938"/>
                  </a:lnTo>
                  <a:lnTo>
                    <a:pt x="197004" y="51245"/>
                  </a:lnTo>
                  <a:cubicBezTo>
                    <a:pt x="183014" y="40505"/>
                    <a:pt x="166137" y="33285"/>
                    <a:pt x="147816" y="30848"/>
                  </a:cubicBezTo>
                  <a:lnTo>
                    <a:pt x="147816" y="2237"/>
                  </a:lnTo>
                  <a:lnTo>
                    <a:pt x="120108" y="2237"/>
                  </a:lnTo>
                  <a:lnTo>
                    <a:pt x="120108" y="30848"/>
                  </a:lnTo>
                  <a:cubicBezTo>
                    <a:pt x="101786" y="33285"/>
                    <a:pt x="84909" y="40505"/>
                    <a:pt x="70920" y="51245"/>
                  </a:cubicBezTo>
                  <a:lnTo>
                    <a:pt x="50613" y="30938"/>
                  </a:lnTo>
                  <a:lnTo>
                    <a:pt x="30937" y="50523"/>
                  </a:lnTo>
                  <a:lnTo>
                    <a:pt x="51245" y="70830"/>
                  </a:lnTo>
                  <a:cubicBezTo>
                    <a:pt x="40505" y="84820"/>
                    <a:pt x="33284" y="101696"/>
                    <a:pt x="30847" y="120018"/>
                  </a:cubicBezTo>
                  <a:lnTo>
                    <a:pt x="2237" y="120018"/>
                  </a:lnTo>
                  <a:lnTo>
                    <a:pt x="2237" y="147726"/>
                  </a:lnTo>
                  <a:lnTo>
                    <a:pt x="30847" y="147726"/>
                  </a:lnTo>
                  <a:cubicBezTo>
                    <a:pt x="33284" y="166047"/>
                    <a:pt x="40505" y="182924"/>
                    <a:pt x="51245" y="196913"/>
                  </a:cubicBezTo>
                  <a:lnTo>
                    <a:pt x="30937" y="217221"/>
                  </a:lnTo>
                  <a:lnTo>
                    <a:pt x="50523" y="236806"/>
                  </a:lnTo>
                  <a:lnTo>
                    <a:pt x="70830" y="216499"/>
                  </a:lnTo>
                  <a:cubicBezTo>
                    <a:pt x="84819" y="227239"/>
                    <a:pt x="101696" y="234459"/>
                    <a:pt x="120018" y="236896"/>
                  </a:cubicBezTo>
                  <a:lnTo>
                    <a:pt x="120018" y="265506"/>
                  </a:lnTo>
                  <a:lnTo>
                    <a:pt x="147725" y="265506"/>
                  </a:lnTo>
                  <a:lnTo>
                    <a:pt x="147725" y="236896"/>
                  </a:lnTo>
                  <a:cubicBezTo>
                    <a:pt x="166047" y="234459"/>
                    <a:pt x="182924" y="227239"/>
                    <a:pt x="196913" y="216499"/>
                  </a:cubicBezTo>
                  <a:lnTo>
                    <a:pt x="217221" y="236806"/>
                  </a:lnTo>
                  <a:lnTo>
                    <a:pt x="236805" y="217221"/>
                  </a:lnTo>
                  <a:lnTo>
                    <a:pt x="216498" y="196913"/>
                  </a:lnTo>
                  <a:cubicBezTo>
                    <a:pt x="227238" y="182924"/>
                    <a:pt x="234459" y="166047"/>
                    <a:pt x="236895" y="147726"/>
                  </a:cubicBezTo>
                  <a:lnTo>
                    <a:pt x="265596" y="147726"/>
                  </a:lnTo>
                  <a:close/>
                  <a:moveTo>
                    <a:pt x="133917" y="183827"/>
                  </a:moveTo>
                  <a:cubicBezTo>
                    <a:pt x="106389" y="183827"/>
                    <a:pt x="84007" y="161444"/>
                    <a:pt x="84007" y="133917"/>
                  </a:cubicBezTo>
                  <a:cubicBezTo>
                    <a:pt x="84007" y="106390"/>
                    <a:pt x="106389" y="84007"/>
                    <a:pt x="133917" y="84007"/>
                  </a:cubicBezTo>
                  <a:cubicBezTo>
                    <a:pt x="161444" y="84007"/>
                    <a:pt x="183827" y="106390"/>
                    <a:pt x="183827" y="133917"/>
                  </a:cubicBezTo>
                  <a:cubicBezTo>
                    <a:pt x="183827" y="161444"/>
                    <a:pt x="161444" y="183827"/>
                    <a:pt x="133917" y="183827"/>
                  </a:cubicBezTo>
                  <a:close/>
                </a:path>
              </a:pathLst>
            </a:custGeom>
            <a:solidFill>
              <a:srgbClr val="0078D4"/>
            </a:solidFill>
            <a:ln w="5303"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3243869-7644-4068-ACB7-D63D1290980C}"/>
                </a:ext>
              </a:extLst>
            </p:cNvPr>
            <p:cNvSpPr/>
            <p:nvPr/>
          </p:nvSpPr>
          <p:spPr>
            <a:xfrm>
              <a:off x="3546606" y="5984273"/>
              <a:ext cx="166122" cy="166122"/>
            </a:xfrm>
            <a:custGeom>
              <a:avLst/>
              <a:gdLst>
                <a:gd name="connsiteX0" fmla="*/ 164603 w 166122"/>
                <a:gd name="connsiteY0" fmla="*/ 96823 h 166122"/>
                <a:gd name="connsiteX1" fmla="*/ 164603 w 166122"/>
                <a:gd name="connsiteY1" fmla="*/ 69837 h 166122"/>
                <a:gd name="connsiteX2" fmla="*/ 135812 w 166122"/>
                <a:gd name="connsiteY2" fmla="*/ 69837 h 166122"/>
                <a:gd name="connsiteX3" fmla="*/ 130036 w 166122"/>
                <a:gd name="connsiteY3" fmla="*/ 55848 h 166122"/>
                <a:gd name="connsiteX4" fmla="*/ 150434 w 166122"/>
                <a:gd name="connsiteY4" fmla="*/ 35451 h 166122"/>
                <a:gd name="connsiteX5" fmla="*/ 131299 w 166122"/>
                <a:gd name="connsiteY5" fmla="*/ 16317 h 166122"/>
                <a:gd name="connsiteX6" fmla="*/ 110902 w 166122"/>
                <a:gd name="connsiteY6" fmla="*/ 36804 h 166122"/>
                <a:gd name="connsiteX7" fmla="*/ 96913 w 166122"/>
                <a:gd name="connsiteY7" fmla="*/ 31028 h 166122"/>
                <a:gd name="connsiteX8" fmla="*/ 96913 w 166122"/>
                <a:gd name="connsiteY8" fmla="*/ 2237 h 166122"/>
                <a:gd name="connsiteX9" fmla="*/ 69927 w 166122"/>
                <a:gd name="connsiteY9" fmla="*/ 2237 h 166122"/>
                <a:gd name="connsiteX10" fmla="*/ 69927 w 166122"/>
                <a:gd name="connsiteY10" fmla="*/ 31119 h 166122"/>
                <a:gd name="connsiteX11" fmla="*/ 56028 w 166122"/>
                <a:gd name="connsiteY11" fmla="*/ 36895 h 166122"/>
                <a:gd name="connsiteX12" fmla="*/ 35631 w 166122"/>
                <a:gd name="connsiteY12" fmla="*/ 16497 h 166122"/>
                <a:gd name="connsiteX13" fmla="*/ 16498 w 166122"/>
                <a:gd name="connsiteY13" fmla="*/ 35451 h 166122"/>
                <a:gd name="connsiteX14" fmla="*/ 36895 w 166122"/>
                <a:gd name="connsiteY14" fmla="*/ 55848 h 166122"/>
                <a:gd name="connsiteX15" fmla="*/ 31119 w 166122"/>
                <a:gd name="connsiteY15" fmla="*/ 69747 h 166122"/>
                <a:gd name="connsiteX16" fmla="*/ 2237 w 166122"/>
                <a:gd name="connsiteY16" fmla="*/ 69747 h 166122"/>
                <a:gd name="connsiteX17" fmla="*/ 2237 w 166122"/>
                <a:gd name="connsiteY17" fmla="*/ 96823 h 166122"/>
                <a:gd name="connsiteX18" fmla="*/ 31119 w 166122"/>
                <a:gd name="connsiteY18" fmla="*/ 96823 h 166122"/>
                <a:gd name="connsiteX19" fmla="*/ 36895 w 166122"/>
                <a:gd name="connsiteY19" fmla="*/ 110722 h 166122"/>
                <a:gd name="connsiteX20" fmla="*/ 16498 w 166122"/>
                <a:gd name="connsiteY20" fmla="*/ 131119 h 166122"/>
                <a:gd name="connsiteX21" fmla="*/ 35631 w 166122"/>
                <a:gd name="connsiteY21" fmla="*/ 150252 h 166122"/>
                <a:gd name="connsiteX22" fmla="*/ 56028 w 166122"/>
                <a:gd name="connsiteY22" fmla="*/ 129855 h 166122"/>
                <a:gd name="connsiteX23" fmla="*/ 69927 w 166122"/>
                <a:gd name="connsiteY23" fmla="*/ 135632 h 166122"/>
                <a:gd name="connsiteX24" fmla="*/ 69927 w 166122"/>
                <a:gd name="connsiteY24" fmla="*/ 164513 h 166122"/>
                <a:gd name="connsiteX25" fmla="*/ 96913 w 166122"/>
                <a:gd name="connsiteY25" fmla="*/ 164513 h 166122"/>
                <a:gd name="connsiteX26" fmla="*/ 96913 w 166122"/>
                <a:gd name="connsiteY26" fmla="*/ 135722 h 166122"/>
                <a:gd name="connsiteX27" fmla="*/ 110902 w 166122"/>
                <a:gd name="connsiteY27" fmla="*/ 129946 h 166122"/>
                <a:gd name="connsiteX28" fmla="*/ 131299 w 166122"/>
                <a:gd name="connsiteY28" fmla="*/ 150343 h 166122"/>
                <a:gd name="connsiteX29" fmla="*/ 150434 w 166122"/>
                <a:gd name="connsiteY29" fmla="*/ 131209 h 166122"/>
                <a:gd name="connsiteX30" fmla="*/ 130036 w 166122"/>
                <a:gd name="connsiteY30" fmla="*/ 110812 h 166122"/>
                <a:gd name="connsiteX31" fmla="*/ 135812 w 166122"/>
                <a:gd name="connsiteY31" fmla="*/ 96823 h 166122"/>
                <a:gd name="connsiteX32" fmla="*/ 164603 w 166122"/>
                <a:gd name="connsiteY32" fmla="*/ 96823 h 166122"/>
                <a:gd name="connsiteX33" fmla="*/ 83465 w 166122"/>
                <a:gd name="connsiteY33" fmla="*/ 110361 h 166122"/>
                <a:gd name="connsiteX34" fmla="*/ 56480 w 166122"/>
                <a:gd name="connsiteY34" fmla="*/ 83375 h 166122"/>
                <a:gd name="connsiteX35" fmla="*/ 83465 w 166122"/>
                <a:gd name="connsiteY35" fmla="*/ 56390 h 166122"/>
                <a:gd name="connsiteX36" fmla="*/ 110451 w 166122"/>
                <a:gd name="connsiteY36" fmla="*/ 83375 h 166122"/>
                <a:gd name="connsiteX37" fmla="*/ 83465 w 166122"/>
                <a:gd name="connsiteY37" fmla="*/ 110361 h 16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6122" h="166122">
                  <a:moveTo>
                    <a:pt x="164603" y="96823"/>
                  </a:moveTo>
                  <a:lnTo>
                    <a:pt x="164603" y="69837"/>
                  </a:lnTo>
                  <a:lnTo>
                    <a:pt x="135812" y="69837"/>
                  </a:lnTo>
                  <a:cubicBezTo>
                    <a:pt x="134548" y="64873"/>
                    <a:pt x="132563" y="60180"/>
                    <a:pt x="130036" y="55848"/>
                  </a:cubicBezTo>
                  <a:lnTo>
                    <a:pt x="150434" y="35451"/>
                  </a:lnTo>
                  <a:lnTo>
                    <a:pt x="131299" y="16317"/>
                  </a:lnTo>
                  <a:lnTo>
                    <a:pt x="110902" y="36804"/>
                  </a:lnTo>
                  <a:cubicBezTo>
                    <a:pt x="106570" y="34277"/>
                    <a:pt x="101877" y="32292"/>
                    <a:pt x="96913" y="31028"/>
                  </a:cubicBezTo>
                  <a:lnTo>
                    <a:pt x="96913" y="2237"/>
                  </a:lnTo>
                  <a:lnTo>
                    <a:pt x="69927" y="2237"/>
                  </a:lnTo>
                  <a:lnTo>
                    <a:pt x="69927" y="31119"/>
                  </a:lnTo>
                  <a:cubicBezTo>
                    <a:pt x="64964" y="32382"/>
                    <a:pt x="60270" y="34368"/>
                    <a:pt x="56028" y="36895"/>
                  </a:cubicBezTo>
                  <a:lnTo>
                    <a:pt x="35631" y="16497"/>
                  </a:lnTo>
                  <a:lnTo>
                    <a:pt x="16498" y="35451"/>
                  </a:lnTo>
                  <a:lnTo>
                    <a:pt x="36895" y="55848"/>
                  </a:lnTo>
                  <a:cubicBezTo>
                    <a:pt x="34368" y="60180"/>
                    <a:pt x="32382" y="64783"/>
                    <a:pt x="31119" y="69747"/>
                  </a:cubicBezTo>
                  <a:lnTo>
                    <a:pt x="2237" y="69747"/>
                  </a:lnTo>
                  <a:lnTo>
                    <a:pt x="2237" y="96823"/>
                  </a:lnTo>
                  <a:lnTo>
                    <a:pt x="31119" y="96823"/>
                  </a:lnTo>
                  <a:cubicBezTo>
                    <a:pt x="32382" y="101786"/>
                    <a:pt x="34368" y="106480"/>
                    <a:pt x="36895" y="110722"/>
                  </a:cubicBezTo>
                  <a:lnTo>
                    <a:pt x="16498" y="131119"/>
                  </a:lnTo>
                  <a:lnTo>
                    <a:pt x="35631" y="150252"/>
                  </a:lnTo>
                  <a:lnTo>
                    <a:pt x="56028" y="129855"/>
                  </a:lnTo>
                  <a:cubicBezTo>
                    <a:pt x="60360" y="132382"/>
                    <a:pt x="64964" y="134368"/>
                    <a:pt x="69927" y="135632"/>
                  </a:cubicBezTo>
                  <a:lnTo>
                    <a:pt x="69927" y="164513"/>
                  </a:lnTo>
                  <a:lnTo>
                    <a:pt x="96913" y="164513"/>
                  </a:lnTo>
                  <a:lnTo>
                    <a:pt x="96913" y="135722"/>
                  </a:lnTo>
                  <a:cubicBezTo>
                    <a:pt x="101877" y="134458"/>
                    <a:pt x="106570" y="132473"/>
                    <a:pt x="110902" y="129946"/>
                  </a:cubicBezTo>
                  <a:lnTo>
                    <a:pt x="131299" y="150343"/>
                  </a:lnTo>
                  <a:lnTo>
                    <a:pt x="150434" y="131209"/>
                  </a:lnTo>
                  <a:lnTo>
                    <a:pt x="130036" y="110812"/>
                  </a:lnTo>
                  <a:cubicBezTo>
                    <a:pt x="132563" y="106480"/>
                    <a:pt x="134548" y="101786"/>
                    <a:pt x="135812" y="96823"/>
                  </a:cubicBezTo>
                  <a:lnTo>
                    <a:pt x="164603" y="96823"/>
                  </a:lnTo>
                  <a:close/>
                  <a:moveTo>
                    <a:pt x="83465" y="110361"/>
                  </a:moveTo>
                  <a:cubicBezTo>
                    <a:pt x="68574" y="110361"/>
                    <a:pt x="56480" y="98267"/>
                    <a:pt x="56480" y="83375"/>
                  </a:cubicBezTo>
                  <a:cubicBezTo>
                    <a:pt x="56480" y="68483"/>
                    <a:pt x="68574" y="56390"/>
                    <a:pt x="83465" y="56390"/>
                  </a:cubicBezTo>
                  <a:cubicBezTo>
                    <a:pt x="98357" y="56390"/>
                    <a:pt x="110451" y="68483"/>
                    <a:pt x="110451" y="83375"/>
                  </a:cubicBezTo>
                  <a:cubicBezTo>
                    <a:pt x="110542" y="98267"/>
                    <a:pt x="98357" y="110361"/>
                    <a:pt x="83465" y="110361"/>
                  </a:cubicBezTo>
                  <a:close/>
                </a:path>
              </a:pathLst>
            </a:custGeom>
            <a:solidFill>
              <a:srgbClr val="0078D4"/>
            </a:solidFill>
            <a:ln w="5303" cap="flat">
              <a:noFill/>
              <a:prstDash val="solid"/>
              <a:miter/>
            </a:ln>
          </p:spPr>
          <p:txBody>
            <a:bodyPr rtlCol="0" anchor="ctr"/>
            <a:lstStyle/>
            <a:p>
              <a:endParaRPr lang="en-US"/>
            </a:p>
          </p:txBody>
        </p:sp>
      </p:grpSp>
      <p:grpSp>
        <p:nvGrpSpPr>
          <p:cNvPr id="60" name="serverless">
            <a:extLst>
              <a:ext uri="{FF2B5EF4-FFF2-40B4-BE49-F238E27FC236}">
                <a16:creationId xmlns:a16="http://schemas.microsoft.com/office/drawing/2014/main" id="{6F50263D-D434-48B2-8C3E-8F3D7FA9B610}"/>
              </a:ext>
              <a:ext uri="{C183D7F6-B498-43B3-948B-1728B52AA6E4}">
                <adec:decorative xmlns:adec="http://schemas.microsoft.com/office/drawing/2017/decorative" val="1"/>
              </a:ext>
            </a:extLst>
          </p:cNvPr>
          <p:cNvGrpSpPr/>
          <p:nvPr/>
        </p:nvGrpSpPr>
        <p:grpSpPr>
          <a:xfrm>
            <a:off x="9594145" y="1427049"/>
            <a:ext cx="962207" cy="962202"/>
            <a:chOff x="2577128" y="2114551"/>
            <a:chExt cx="440844" cy="440842"/>
          </a:xfrm>
        </p:grpSpPr>
        <p:sp>
          <p:nvSpPr>
            <p:cNvPr id="61" name="Freeform: Shape 60">
              <a:extLst>
                <a:ext uri="{FF2B5EF4-FFF2-40B4-BE49-F238E27FC236}">
                  <a16:creationId xmlns:a16="http://schemas.microsoft.com/office/drawing/2014/main" id="{B2571D37-7FF8-42F3-BAC3-D9D8AE46E7C6}"/>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4212D36-DA7F-407F-B455-7E5AB4DB7BC3}"/>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94326E9F-BBE2-49FE-89FE-E21E8BF49CDD}"/>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0F2DDA2-C54A-4BD2-99B9-9790517395C8}"/>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34D6DBC-F47A-4AB1-87BA-28EB7BE8C400}"/>
                </a:ext>
              </a:extLst>
            </p:cNvPr>
            <p:cNvSpPr/>
            <p:nvPr/>
          </p:nvSpPr>
          <p:spPr>
            <a:xfrm>
              <a:off x="2716515" y="2253698"/>
              <a:ext cx="163612" cy="90895"/>
            </a:xfrm>
            <a:custGeom>
              <a:avLst/>
              <a:gdLst>
                <a:gd name="connsiteX0" fmla="*/ 142585 w 163612"/>
                <a:gd name="connsiteY0" fmla="*/ 51743 h 90895"/>
                <a:gd name="connsiteX1" fmla="*/ 137075 w 163612"/>
                <a:gd name="connsiteY1" fmla="*/ 51743 h 90895"/>
                <a:gd name="connsiteX2" fmla="*/ 106999 w 163612"/>
                <a:gd name="connsiteY2" fmla="*/ 21667 h 90895"/>
                <a:gd name="connsiteX3" fmla="*/ 99958 w 163612"/>
                <a:gd name="connsiteY3" fmla="*/ 22509 h 90895"/>
                <a:gd name="connsiteX4" fmla="*/ 61846 w 163612"/>
                <a:gd name="connsiteY4" fmla="*/ 1616 h 90895"/>
                <a:gd name="connsiteX5" fmla="*/ 16693 w 163612"/>
                <a:gd name="connsiteY5" fmla="*/ 46769 h 90895"/>
                <a:gd name="connsiteX6" fmla="*/ 16999 w 163612"/>
                <a:gd name="connsiteY6" fmla="*/ 52279 h 90895"/>
                <a:gd name="connsiteX7" fmla="*/ 1616 w 163612"/>
                <a:gd name="connsiteY7" fmla="*/ 71412 h 90895"/>
                <a:gd name="connsiteX8" fmla="*/ 1616 w 163612"/>
                <a:gd name="connsiteY8" fmla="*/ 72407 h 90895"/>
                <a:gd name="connsiteX9" fmla="*/ 21208 w 163612"/>
                <a:gd name="connsiteY9" fmla="*/ 91998 h 90895"/>
                <a:gd name="connsiteX10" fmla="*/ 142585 w 163612"/>
                <a:gd name="connsiteY10" fmla="*/ 91998 h 90895"/>
                <a:gd name="connsiteX11" fmla="*/ 162177 w 163612"/>
                <a:gd name="connsiteY11" fmla="*/ 72407 h 90895"/>
                <a:gd name="connsiteX12" fmla="*/ 162177 w 163612"/>
                <a:gd name="connsiteY12" fmla="*/ 71412 h 90895"/>
                <a:gd name="connsiteX13" fmla="*/ 142585 w 163612"/>
                <a:gd name="connsiteY13" fmla="*/ 51743 h 9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612" h="90895">
                  <a:moveTo>
                    <a:pt x="142585" y="51743"/>
                  </a:moveTo>
                  <a:lnTo>
                    <a:pt x="137075" y="51743"/>
                  </a:lnTo>
                  <a:cubicBezTo>
                    <a:pt x="137075" y="35136"/>
                    <a:pt x="123606" y="21667"/>
                    <a:pt x="106999" y="21667"/>
                  </a:cubicBezTo>
                  <a:cubicBezTo>
                    <a:pt x="104550" y="21667"/>
                    <a:pt x="102177" y="21973"/>
                    <a:pt x="99958" y="22509"/>
                  </a:cubicBezTo>
                  <a:cubicBezTo>
                    <a:pt x="91922" y="9958"/>
                    <a:pt x="77917" y="1616"/>
                    <a:pt x="61846" y="1616"/>
                  </a:cubicBezTo>
                  <a:cubicBezTo>
                    <a:pt x="36897" y="1616"/>
                    <a:pt x="16693" y="21820"/>
                    <a:pt x="16693" y="46769"/>
                  </a:cubicBezTo>
                  <a:cubicBezTo>
                    <a:pt x="16693" y="48606"/>
                    <a:pt x="16846" y="50442"/>
                    <a:pt x="16999" y="52279"/>
                  </a:cubicBezTo>
                  <a:cubicBezTo>
                    <a:pt x="8198" y="54193"/>
                    <a:pt x="1616" y="61998"/>
                    <a:pt x="1616" y="71412"/>
                  </a:cubicBezTo>
                  <a:lnTo>
                    <a:pt x="1616" y="72407"/>
                  </a:lnTo>
                  <a:cubicBezTo>
                    <a:pt x="1616" y="83197"/>
                    <a:pt x="10417" y="91998"/>
                    <a:pt x="21208" y="91998"/>
                  </a:cubicBezTo>
                  <a:lnTo>
                    <a:pt x="142585" y="91998"/>
                  </a:lnTo>
                  <a:cubicBezTo>
                    <a:pt x="153376" y="91998"/>
                    <a:pt x="162177" y="83197"/>
                    <a:pt x="162177" y="72407"/>
                  </a:cubicBezTo>
                  <a:lnTo>
                    <a:pt x="162177" y="71412"/>
                  </a:lnTo>
                  <a:cubicBezTo>
                    <a:pt x="162177" y="60468"/>
                    <a:pt x="153376" y="51743"/>
                    <a:pt x="142585" y="51743"/>
                  </a:cubicBezTo>
                  <a:close/>
                </a:path>
              </a:pathLst>
            </a:custGeom>
            <a:solidFill>
              <a:srgbClr val="FFFFFF"/>
            </a:solidFill>
            <a:ln w="4517" cap="flat">
              <a:noFill/>
              <a:prstDash val="solid"/>
              <a:miter/>
            </a:ln>
          </p:spPr>
          <p:txBody>
            <a:bodyPr rtlCol="0" anchor="ctr"/>
            <a:lstStyle/>
            <a:p>
              <a:endParaRPr lang="en-US"/>
            </a:p>
          </p:txBody>
        </p:sp>
      </p:grpSp>
      <p:cxnSp>
        <p:nvCxnSpPr>
          <p:cNvPr id="8" name="Straight Arrow Connector 7">
            <a:extLst>
              <a:ext uri="{FF2B5EF4-FFF2-40B4-BE49-F238E27FC236}">
                <a16:creationId xmlns:a16="http://schemas.microsoft.com/office/drawing/2014/main" id="{2C637EF7-04FB-443D-BCF1-80ABB5685708}"/>
              </a:ext>
              <a:ext uri="{C183D7F6-B498-43B3-948B-1728B52AA6E4}">
                <adec:decorative xmlns:adec="http://schemas.microsoft.com/office/drawing/2017/decorative" val="1"/>
              </a:ext>
            </a:extLst>
          </p:cNvPr>
          <p:cNvCxnSpPr>
            <a:cxnSpLocks/>
          </p:cNvCxnSpPr>
          <p:nvPr/>
        </p:nvCxnSpPr>
        <p:spPr>
          <a:xfrm flipV="1">
            <a:off x="1236663" y="1557173"/>
            <a:ext cx="0" cy="4239538"/>
          </a:xfrm>
          <a:prstGeom prst="straightConnector1">
            <a:avLst/>
          </a:prstGeom>
          <a:ln w="19050">
            <a:headEnd type="none" w="lg" len="med"/>
            <a:tailEnd type="arrow" w="lg" len="med"/>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D8610DA4-C622-4798-8333-0AE1754E46CE}"/>
              </a:ext>
              <a:ext uri="{C183D7F6-B498-43B3-948B-1728B52AA6E4}">
                <adec:decorative xmlns:adec="http://schemas.microsoft.com/office/drawing/2017/decorative" val="1"/>
              </a:ext>
            </a:extLst>
          </p:cNvPr>
          <p:cNvCxnSpPr>
            <a:cxnSpLocks/>
          </p:cNvCxnSpPr>
          <p:nvPr/>
        </p:nvCxnSpPr>
        <p:spPr>
          <a:xfrm>
            <a:off x="1236663" y="5784991"/>
            <a:ext cx="9717087" cy="0"/>
          </a:xfrm>
          <a:prstGeom prst="straightConnector1">
            <a:avLst/>
          </a:prstGeom>
          <a:ln w="19050">
            <a:headEnd type="none" w="lg" len="med"/>
            <a:tailEnd type="arrow" w="lg" len="med"/>
          </a:ln>
        </p:spPr>
        <p:style>
          <a:lnRef idx="1">
            <a:schemeClr val="accent2"/>
          </a:lnRef>
          <a:fillRef idx="0">
            <a:schemeClr val="accent2"/>
          </a:fillRef>
          <a:effectRef idx="0">
            <a:schemeClr val="accent2"/>
          </a:effectRef>
          <a:fontRef idx="minor">
            <a:schemeClr val="tx1"/>
          </a:fontRef>
        </p:style>
      </p:cxnSp>
      <p:pic>
        <p:nvPicPr>
          <p:cNvPr id="67" name="Picture 66">
            <a:extLst>
              <a:ext uri="{FF2B5EF4-FFF2-40B4-BE49-F238E27FC236}">
                <a16:creationId xmlns:a16="http://schemas.microsoft.com/office/drawing/2014/main" id="{2BB737E5-43B3-4B1F-B620-23ADCBE6621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56635" y="2778060"/>
            <a:ext cx="957998" cy="957998"/>
          </a:xfrm>
          <a:prstGeom prst="rect">
            <a:avLst/>
          </a:prstGeom>
        </p:spPr>
      </p:pic>
      <p:sp>
        <p:nvSpPr>
          <p:cNvPr id="69" name="Tech intensity">
            <a:extLst>
              <a:ext uri="{FF2B5EF4-FFF2-40B4-BE49-F238E27FC236}">
                <a16:creationId xmlns:a16="http://schemas.microsoft.com/office/drawing/2014/main" id="{CB9C30AB-23F5-4020-9C79-B083F48BCD8F}"/>
              </a:ext>
            </a:extLst>
          </p:cNvPr>
          <p:cNvSpPr txBox="1">
            <a:spLocks noGrp="1"/>
          </p:cNvSpPr>
          <p:nvPr>
            <p:ph type="title" idx="4294967295"/>
          </p:nvPr>
        </p:nvSpPr>
        <p:spPr bwMode="auto">
          <a:xfrm>
            <a:off x="1415143" y="591195"/>
            <a:ext cx="9361714"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Evolution of computing</a:t>
            </a:r>
            <a:endParaRPr kumimoji="0" lang="en-US" sz="4800" b="0" i="0" u="none" strike="noStrike" kern="1200" cap="none" spc="-50" normalizeH="0" baseline="0" noProof="0">
              <a:ln w="3175">
                <a:noFill/>
              </a:ln>
              <a:gradFill flip="none" rotWithShape="1">
                <a:gsLst>
                  <a:gs pos="0">
                    <a:srgbClr val="0078D4"/>
                  </a:gs>
                  <a:gs pos="100000">
                    <a:srgbClr val="FFB900"/>
                  </a:gs>
                </a:gsLst>
                <a:lin ang="2700000" scaled="1"/>
                <a:tileRect/>
              </a:gradFill>
              <a:effectLst/>
              <a:uLnTx/>
              <a:uFillTx/>
              <a:latin typeface="Segoe UI Semibold"/>
              <a:ea typeface="Segoe UI" pitchFamily="34" charset="0"/>
              <a:cs typeface="Segoe UI" pitchFamily="34" charset="0"/>
            </a:endParaRPr>
          </a:p>
        </p:txBody>
      </p:sp>
      <p:sp>
        <p:nvSpPr>
          <p:cNvPr id="11" name="TextBox 10">
            <a:extLst>
              <a:ext uri="{FF2B5EF4-FFF2-40B4-BE49-F238E27FC236}">
                <a16:creationId xmlns:a16="http://schemas.microsoft.com/office/drawing/2014/main" id="{1CF698BF-DB73-4B29-AAE4-655270B122EE}"/>
              </a:ext>
            </a:extLst>
          </p:cNvPr>
          <p:cNvSpPr txBox="1"/>
          <p:nvPr/>
        </p:nvSpPr>
        <p:spPr>
          <a:xfrm rot="16200000">
            <a:off x="-633610" y="3492276"/>
            <a:ext cx="3185730" cy="369332"/>
          </a:xfrm>
          <a:prstGeom prst="rect">
            <a:avLst/>
          </a:prstGeom>
          <a:noFill/>
        </p:spPr>
        <p:txBody>
          <a:bodyPr wrap="square">
            <a:spAutoFit/>
          </a:bodyPr>
          <a:lstStyle/>
          <a:p>
            <a:pPr algn="ctr" defTabSz="448193"/>
            <a:r>
              <a:rPr lang="en-US" sz="1800">
                <a:solidFill>
                  <a:prstClr val="white"/>
                </a:solidFill>
                <a:latin typeface="+mj-lt"/>
              </a:rPr>
              <a:t>Level of abstraction</a:t>
            </a:r>
          </a:p>
        </p:txBody>
      </p:sp>
      <p:sp>
        <p:nvSpPr>
          <p:cNvPr id="12" name="TextBox 11">
            <a:extLst>
              <a:ext uri="{FF2B5EF4-FFF2-40B4-BE49-F238E27FC236}">
                <a16:creationId xmlns:a16="http://schemas.microsoft.com/office/drawing/2014/main" id="{06AF3946-96A1-465C-B13B-65FD74D47B1C}"/>
              </a:ext>
            </a:extLst>
          </p:cNvPr>
          <p:cNvSpPr txBox="1"/>
          <p:nvPr/>
        </p:nvSpPr>
        <p:spPr>
          <a:xfrm>
            <a:off x="3495200" y="5905092"/>
            <a:ext cx="5200012" cy="369332"/>
          </a:xfrm>
          <a:prstGeom prst="rect">
            <a:avLst/>
          </a:prstGeom>
          <a:noFill/>
        </p:spPr>
        <p:txBody>
          <a:bodyPr wrap="square">
            <a:spAutoFit/>
          </a:bodyPr>
          <a:lstStyle/>
          <a:p>
            <a:pPr algn="ctr" defTabSz="448193"/>
            <a:r>
              <a:rPr lang="en-US" sz="1800">
                <a:solidFill>
                  <a:prstClr val="white"/>
                </a:solidFill>
                <a:latin typeface="+mj-lt"/>
              </a:rPr>
              <a:t>Focus on business logic</a:t>
            </a:r>
          </a:p>
        </p:txBody>
      </p:sp>
      <p:sp>
        <p:nvSpPr>
          <p:cNvPr id="22" name="TextBox 21">
            <a:extLst>
              <a:ext uri="{FF2B5EF4-FFF2-40B4-BE49-F238E27FC236}">
                <a16:creationId xmlns:a16="http://schemas.microsoft.com/office/drawing/2014/main" id="{CC9EFB1E-B205-4257-AA6D-90DA5164DF4F}"/>
              </a:ext>
            </a:extLst>
          </p:cNvPr>
          <p:cNvSpPr txBox="1"/>
          <p:nvPr/>
        </p:nvSpPr>
        <p:spPr>
          <a:xfrm>
            <a:off x="1358960" y="5236774"/>
            <a:ext cx="1664789" cy="338554"/>
          </a:xfrm>
          <a:prstGeom prst="rect">
            <a:avLst/>
          </a:prstGeom>
          <a:noFill/>
        </p:spPr>
        <p:txBody>
          <a:bodyPr wrap="square">
            <a:spAutoFit/>
          </a:bodyPr>
          <a:lstStyle/>
          <a:p>
            <a:pPr algn="ctr" defTabSz="448193"/>
            <a:r>
              <a:rPr lang="en-US" sz="1600">
                <a:solidFill>
                  <a:prstClr val="white"/>
                </a:solidFill>
              </a:rPr>
              <a:t>Physical server</a:t>
            </a:r>
          </a:p>
        </p:txBody>
      </p:sp>
      <p:sp>
        <p:nvSpPr>
          <p:cNvPr id="20" name="TextBox 19">
            <a:extLst>
              <a:ext uri="{FF2B5EF4-FFF2-40B4-BE49-F238E27FC236}">
                <a16:creationId xmlns:a16="http://schemas.microsoft.com/office/drawing/2014/main" id="{C933DBF9-DECF-4EDE-A3E0-1310F680562D}"/>
              </a:ext>
            </a:extLst>
          </p:cNvPr>
          <p:cNvSpPr txBox="1"/>
          <p:nvPr/>
        </p:nvSpPr>
        <p:spPr>
          <a:xfrm>
            <a:off x="3329459" y="4516638"/>
            <a:ext cx="1664789" cy="338554"/>
          </a:xfrm>
          <a:prstGeom prst="rect">
            <a:avLst/>
          </a:prstGeom>
          <a:noFill/>
        </p:spPr>
        <p:txBody>
          <a:bodyPr wrap="square">
            <a:spAutoFit/>
          </a:bodyPr>
          <a:lstStyle/>
          <a:p>
            <a:pPr algn="ctr" defTabSz="448193"/>
            <a:r>
              <a:rPr lang="en-US" sz="1600">
                <a:solidFill>
                  <a:prstClr val="white"/>
                </a:solidFill>
              </a:rPr>
              <a:t>Virtual machine</a:t>
            </a:r>
          </a:p>
        </p:txBody>
      </p:sp>
      <p:sp>
        <p:nvSpPr>
          <p:cNvPr id="68" name="TextBox 67">
            <a:extLst>
              <a:ext uri="{FF2B5EF4-FFF2-40B4-BE49-F238E27FC236}">
                <a16:creationId xmlns:a16="http://schemas.microsoft.com/office/drawing/2014/main" id="{A1119A5B-CE8B-48A9-87CE-FE819C800219}"/>
              </a:ext>
            </a:extLst>
          </p:cNvPr>
          <p:cNvSpPr txBox="1"/>
          <p:nvPr/>
        </p:nvSpPr>
        <p:spPr>
          <a:xfrm>
            <a:off x="5196538" y="3820252"/>
            <a:ext cx="1868753" cy="338554"/>
          </a:xfrm>
          <a:prstGeom prst="rect">
            <a:avLst/>
          </a:prstGeom>
          <a:noFill/>
        </p:spPr>
        <p:txBody>
          <a:bodyPr wrap="square">
            <a:spAutoFit/>
          </a:bodyPr>
          <a:lstStyle/>
          <a:p>
            <a:pPr algn="ctr" defTabSz="448193"/>
            <a:r>
              <a:rPr lang="en-US" sz="1600">
                <a:solidFill>
                  <a:prstClr val="white"/>
                </a:solidFill>
              </a:rPr>
              <a:t>PaaS</a:t>
            </a:r>
          </a:p>
        </p:txBody>
      </p:sp>
      <p:sp>
        <p:nvSpPr>
          <p:cNvPr id="26" name="TextBox 25">
            <a:extLst>
              <a:ext uri="{FF2B5EF4-FFF2-40B4-BE49-F238E27FC236}">
                <a16:creationId xmlns:a16="http://schemas.microsoft.com/office/drawing/2014/main" id="{F1D9409A-ADC4-4A49-9A62-30921BFD86C5}"/>
              </a:ext>
            </a:extLst>
          </p:cNvPr>
          <p:cNvSpPr txBox="1"/>
          <p:nvPr/>
        </p:nvSpPr>
        <p:spPr>
          <a:xfrm>
            <a:off x="7167442" y="3164419"/>
            <a:ext cx="1868753" cy="338554"/>
          </a:xfrm>
          <a:prstGeom prst="rect">
            <a:avLst/>
          </a:prstGeom>
          <a:noFill/>
        </p:spPr>
        <p:txBody>
          <a:bodyPr wrap="square">
            <a:spAutoFit/>
          </a:bodyPr>
          <a:lstStyle/>
          <a:p>
            <a:pPr algn="ctr" defTabSz="448193"/>
            <a:r>
              <a:rPr lang="en-US" sz="1600">
                <a:solidFill>
                  <a:prstClr val="white"/>
                </a:solidFill>
              </a:rPr>
              <a:t>Containerization</a:t>
            </a:r>
          </a:p>
        </p:txBody>
      </p:sp>
      <p:sp>
        <p:nvSpPr>
          <p:cNvPr id="2" name="TextBox 1">
            <a:extLst>
              <a:ext uri="{FF2B5EF4-FFF2-40B4-BE49-F238E27FC236}">
                <a16:creationId xmlns:a16="http://schemas.microsoft.com/office/drawing/2014/main" id="{EE0DE0E1-4F61-49A1-9F92-A0E13568BB6C}"/>
              </a:ext>
            </a:extLst>
          </p:cNvPr>
          <p:cNvSpPr txBox="1"/>
          <p:nvPr/>
        </p:nvSpPr>
        <p:spPr>
          <a:xfrm>
            <a:off x="9487707" y="2482538"/>
            <a:ext cx="1175085" cy="338554"/>
          </a:xfrm>
          <a:prstGeom prst="rect">
            <a:avLst/>
          </a:prstGeom>
          <a:noFill/>
        </p:spPr>
        <p:txBody>
          <a:bodyPr wrap="square">
            <a:spAutoFit/>
          </a:bodyPr>
          <a:lstStyle/>
          <a:p>
            <a:pPr algn="ctr" defTabSz="448193"/>
            <a:r>
              <a:rPr lang="en-US" sz="1600">
                <a:solidFill>
                  <a:prstClr val="white"/>
                </a:solidFill>
              </a:rPr>
              <a:t>Serverless</a:t>
            </a:r>
          </a:p>
        </p:txBody>
      </p:sp>
    </p:spTree>
    <p:extLst>
      <p:ext uri="{BB962C8B-B14F-4D97-AF65-F5344CB8AC3E}">
        <p14:creationId xmlns:p14="http://schemas.microsoft.com/office/powerpoint/2010/main" val="128861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3.09028E-6 -1.11111E-6 L -3.09028E-6 0.03492 " pathEditMode="relative" rAng="0" ptsTypes="AA">
                                      <p:cBhvr>
                                        <p:cTn id="9" dur="500" spd="-100000" fill="hold"/>
                                        <p:tgtEl>
                                          <p:spTgt spid="11"/>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3.09028E-6 -1.11111E-6 L -3.09028E-6 0.03492 " pathEditMode="relative" rAng="0" ptsTypes="AA">
                                      <p:cBhvr>
                                        <p:cTn id="14" dur="500" spd="-100000" fill="hold"/>
                                        <p:tgtEl>
                                          <p:spTgt spid="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2.08333E-7 -2.96296E-6 L -0.01823 -2.96296E-6 " pathEditMode="relative" rAng="0" ptsTypes="AA">
                                      <p:cBhvr>
                                        <p:cTn id="19" dur="500" spd="-100000" fill="hold"/>
                                        <p:tgtEl>
                                          <p:spTgt spid="12"/>
                                        </p:tgtEl>
                                        <p:attrNameLst>
                                          <p:attrName>ppt_x</p:attrName>
                                          <p:attrName>ppt_y</p:attrName>
                                        </p:attrNameLst>
                                      </p:cBhvr>
                                      <p:rCtr x="-911" y="0"/>
                                    </p:animMotion>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0"/>
                                  </p:stCondLst>
                                  <p:childTnLst>
                                    <p:animMotion origin="layout" path="M 2.08333E-7 -2.96296E-6 L -0.01823 -2.96296E-6 " pathEditMode="relative" rAng="0" ptsTypes="AA">
                                      <p:cBhvr>
                                        <p:cTn id="24" dur="500" spd="-100000" fill="hold"/>
                                        <p:tgtEl>
                                          <p:spTgt spid="10"/>
                                        </p:tgtEl>
                                        <p:attrNameLst>
                                          <p:attrName>ppt_x</p:attrName>
                                          <p:attrName>ppt_y</p:attrName>
                                        </p:attrNameLst>
                                      </p:cBhvr>
                                      <p:rCtr x="-911" y="0"/>
                                    </p:animMotion>
                                  </p:childTnLst>
                                </p:cTn>
                              </p:par>
                              <p:par>
                                <p:cTn id="25" presetID="10" presetClass="entr" presetSubtype="0" fill="hold" grpId="0" nodeType="withEffect">
                                  <p:stCondLst>
                                    <p:cond delay="1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100"/>
                                  </p:stCondLst>
                                  <p:childTnLst>
                                    <p:animMotion origin="layout" path="M -3.95833E-6 7.40741E-7 L -3.95833E-6 0.03495 " pathEditMode="relative" rAng="0" ptsTypes="AA">
                                      <p:cBhvr>
                                        <p:cTn id="29" dur="500" spd="-100000" fill="hold"/>
                                        <p:tgtEl>
                                          <p:spTgt spid="22"/>
                                        </p:tgtEl>
                                        <p:attrNameLst>
                                          <p:attrName>ppt_x</p:attrName>
                                          <p:attrName>ppt_y</p:attrName>
                                        </p:attrNameLst>
                                      </p:cBhvr>
                                      <p:rCtr x="0" y="1736"/>
                                    </p:animMotion>
                                  </p:childTnLst>
                                </p:cTn>
                              </p:par>
                              <p:par>
                                <p:cTn id="30" presetID="10" presetClass="entr" presetSubtype="0" fill="hold" nodeType="withEffect">
                                  <p:stCondLst>
                                    <p:cond delay="1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nodeType="withEffect">
                                  <p:stCondLst>
                                    <p:cond delay="100"/>
                                  </p:stCondLst>
                                  <p:childTnLst>
                                    <p:animMotion origin="layout" path="M -3.95833E-6 7.40741E-7 L -3.95833E-6 0.03495 " pathEditMode="relative" rAng="0" ptsTypes="AA">
                                      <p:cBhvr>
                                        <p:cTn id="34" dur="500" spd="-100000" fill="hold"/>
                                        <p:tgtEl>
                                          <p:spTgt spid="28"/>
                                        </p:tgtEl>
                                        <p:attrNameLst>
                                          <p:attrName>ppt_x</p:attrName>
                                          <p:attrName>ppt_y</p:attrName>
                                        </p:attrNameLst>
                                      </p:cBhvr>
                                      <p:rCtr x="0" y="1736"/>
                                    </p:animMotion>
                                  </p:childTnLst>
                                </p:cTn>
                              </p:par>
                              <p:par>
                                <p:cTn id="35" presetID="10" presetClass="entr" presetSubtype="0" fill="hold" nodeType="withEffect">
                                  <p:stCondLst>
                                    <p:cond delay="20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42" presetClass="path" presetSubtype="0" decel="100000" fill="hold" nodeType="withEffect">
                                  <p:stCondLst>
                                    <p:cond delay="200"/>
                                  </p:stCondLst>
                                  <p:childTnLst>
                                    <p:animMotion origin="layout" path="M 4.58333E-6 7.40741E-7 L 4.58333E-6 0.03495 " pathEditMode="relative" rAng="0" ptsTypes="AA">
                                      <p:cBhvr>
                                        <p:cTn id="39" dur="500" spd="-100000" fill="hold"/>
                                        <p:tgtEl>
                                          <p:spTgt spid="42"/>
                                        </p:tgtEl>
                                        <p:attrNameLst>
                                          <p:attrName>ppt_x</p:attrName>
                                          <p:attrName>ppt_y</p:attrName>
                                        </p:attrNameLst>
                                      </p:cBhvr>
                                      <p:rCtr x="0" y="1736"/>
                                    </p:animMotion>
                                  </p:childTnLst>
                                </p:cTn>
                              </p:par>
                              <p:par>
                                <p:cTn id="40" presetID="10" presetClass="entr" presetSubtype="0"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200"/>
                                  </p:stCondLst>
                                  <p:childTnLst>
                                    <p:animMotion origin="layout" path="M 4.58333E-6 7.40741E-7 L 4.58333E-6 0.03495 " pathEditMode="relative" rAng="0" ptsTypes="AA">
                                      <p:cBhvr>
                                        <p:cTn id="44" dur="500" spd="-100000" fill="hold"/>
                                        <p:tgtEl>
                                          <p:spTgt spid="20"/>
                                        </p:tgtEl>
                                        <p:attrNameLst>
                                          <p:attrName>ppt_x</p:attrName>
                                          <p:attrName>ppt_y</p:attrName>
                                        </p:attrNameLst>
                                      </p:cBhvr>
                                      <p:rCtr x="0" y="1736"/>
                                    </p:animMotion>
                                  </p:childTnLst>
                                </p:cTn>
                              </p:par>
                              <p:par>
                                <p:cTn id="45" presetID="10" presetClass="entr" presetSubtype="0" fill="hold" nodeType="withEffect">
                                  <p:stCondLst>
                                    <p:cond delay="30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42" presetClass="path" presetSubtype="0" decel="100000" fill="hold" nodeType="withEffect">
                                  <p:stCondLst>
                                    <p:cond delay="300"/>
                                  </p:stCondLst>
                                  <p:childTnLst>
                                    <p:animMotion origin="layout" path="M 3.125E-6 7.40741E-7 L 3.125E-6 0.03495 " pathEditMode="relative" rAng="0" ptsTypes="AA">
                                      <p:cBhvr>
                                        <p:cTn id="49" dur="500" spd="-100000" fill="hold"/>
                                        <p:tgtEl>
                                          <p:spTgt spid="67"/>
                                        </p:tgtEl>
                                        <p:attrNameLst>
                                          <p:attrName>ppt_x</p:attrName>
                                          <p:attrName>ppt_y</p:attrName>
                                        </p:attrNameLst>
                                      </p:cBhvr>
                                      <p:rCtr x="0" y="1736"/>
                                    </p:animMotion>
                                  </p:childTnLst>
                                </p:cTn>
                              </p:par>
                              <p:par>
                                <p:cTn id="50" presetID="10" presetClass="entr" presetSubtype="0" fill="hold" grpId="0" nodeType="withEffect">
                                  <p:stCondLst>
                                    <p:cond delay="30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42" presetClass="path" presetSubtype="0" decel="100000" fill="hold" grpId="1" nodeType="withEffect">
                                  <p:stCondLst>
                                    <p:cond delay="300"/>
                                  </p:stCondLst>
                                  <p:childTnLst>
                                    <p:animMotion origin="layout" path="M 3.125E-6 7.40741E-7 L 3.125E-6 0.03495 " pathEditMode="relative" rAng="0" ptsTypes="AA">
                                      <p:cBhvr>
                                        <p:cTn id="54" dur="500" spd="-100000" fill="hold"/>
                                        <p:tgtEl>
                                          <p:spTgt spid="68"/>
                                        </p:tgtEl>
                                        <p:attrNameLst>
                                          <p:attrName>ppt_x</p:attrName>
                                          <p:attrName>ppt_y</p:attrName>
                                        </p:attrNameLst>
                                      </p:cBhvr>
                                      <p:rCtr x="0" y="1736"/>
                                    </p:animMotion>
                                  </p:childTnLst>
                                </p:cTn>
                              </p:par>
                              <p:par>
                                <p:cTn id="55" presetID="10" presetClass="entr" presetSubtype="0" fill="hold" nodeType="withEffect">
                                  <p:stCondLst>
                                    <p:cond delay="40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42" presetClass="path" presetSubtype="0" decel="100000" fill="hold" nodeType="withEffect">
                                  <p:stCondLst>
                                    <p:cond delay="400"/>
                                  </p:stCondLst>
                                  <p:childTnLst>
                                    <p:animMotion origin="layout" path="M 1.66667E-6 7.40741E-7 L 1.66667E-6 0.03495 " pathEditMode="relative" rAng="0" ptsTypes="AA">
                                      <p:cBhvr>
                                        <p:cTn id="59" dur="500" spd="-100000" fill="hold"/>
                                        <p:tgtEl>
                                          <p:spTgt spid="56"/>
                                        </p:tgtEl>
                                        <p:attrNameLst>
                                          <p:attrName>ppt_x</p:attrName>
                                          <p:attrName>ppt_y</p:attrName>
                                        </p:attrNameLst>
                                      </p:cBhvr>
                                      <p:rCtr x="0" y="1736"/>
                                    </p:animMotion>
                                  </p:childTnLst>
                                </p:cTn>
                              </p:par>
                              <p:par>
                                <p:cTn id="60" presetID="10" presetClass="entr" presetSubtype="0" fill="hold" grpId="0" nodeType="withEffect">
                                  <p:stCondLst>
                                    <p:cond delay="4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42" presetClass="path" presetSubtype="0" decel="100000" fill="hold" grpId="1" nodeType="withEffect">
                                  <p:stCondLst>
                                    <p:cond delay="400"/>
                                  </p:stCondLst>
                                  <p:childTnLst>
                                    <p:animMotion origin="layout" path="M 1.66667E-6 7.40741E-7 L 1.66667E-6 0.03495 " pathEditMode="relative" rAng="0" ptsTypes="AA">
                                      <p:cBhvr>
                                        <p:cTn id="64" dur="500" spd="-100000" fill="hold"/>
                                        <p:tgtEl>
                                          <p:spTgt spid="26"/>
                                        </p:tgtEl>
                                        <p:attrNameLst>
                                          <p:attrName>ppt_x</p:attrName>
                                          <p:attrName>ppt_y</p:attrName>
                                        </p:attrNameLst>
                                      </p:cBhvr>
                                      <p:rCtr x="0" y="1736"/>
                                    </p:animMotion>
                                  </p:childTnLst>
                                </p:cTn>
                              </p:par>
                              <p:par>
                                <p:cTn id="65" presetID="10" presetClass="entr" presetSubtype="0" fill="hold" nodeType="withEffect">
                                  <p:stCondLst>
                                    <p:cond delay="5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42" presetClass="path" presetSubtype="0" decel="100000" fill="hold" nodeType="withEffect">
                                  <p:stCondLst>
                                    <p:cond delay="500"/>
                                  </p:stCondLst>
                                  <p:childTnLst>
                                    <p:animMotion origin="layout" path="M 2.08333E-7 7.40741E-7 L 2.08333E-7 0.03495 " pathEditMode="relative" rAng="0" ptsTypes="AA">
                                      <p:cBhvr>
                                        <p:cTn id="69" dur="500" spd="-100000" fill="hold"/>
                                        <p:tgtEl>
                                          <p:spTgt spid="60"/>
                                        </p:tgtEl>
                                        <p:attrNameLst>
                                          <p:attrName>ppt_x</p:attrName>
                                          <p:attrName>ppt_y</p:attrName>
                                        </p:attrNameLst>
                                      </p:cBhvr>
                                      <p:rCtr x="0" y="1736"/>
                                    </p:animMotion>
                                  </p:childTnLst>
                                </p:cTn>
                              </p:par>
                              <p:par>
                                <p:cTn id="70" presetID="10" presetClass="entr" presetSubtype="0" fill="hold" grpId="0" nodeType="withEffect">
                                  <p:stCondLst>
                                    <p:cond delay="500"/>
                                  </p:stCondLst>
                                  <p:childTnLst>
                                    <p:set>
                                      <p:cBhvr>
                                        <p:cTn id="71" dur="1" fill="hold">
                                          <p:stCondLst>
                                            <p:cond delay="0"/>
                                          </p:stCondLst>
                                        </p:cTn>
                                        <p:tgtEl>
                                          <p:spTgt spid="2"/>
                                        </p:tgtEl>
                                        <p:attrNameLst>
                                          <p:attrName>style.visibility</p:attrName>
                                        </p:attrNameLst>
                                      </p:cBhvr>
                                      <p:to>
                                        <p:strVal val="visible"/>
                                      </p:to>
                                    </p:set>
                                    <p:animEffect transition="in" filter="fade">
                                      <p:cBhvr>
                                        <p:cTn id="72" dur="500"/>
                                        <p:tgtEl>
                                          <p:spTgt spid="2"/>
                                        </p:tgtEl>
                                      </p:cBhvr>
                                    </p:animEffect>
                                  </p:childTnLst>
                                </p:cTn>
                              </p:par>
                              <p:par>
                                <p:cTn id="73" presetID="42" presetClass="path" presetSubtype="0" decel="100000" fill="hold" grpId="1" nodeType="withEffect">
                                  <p:stCondLst>
                                    <p:cond delay="500"/>
                                  </p:stCondLst>
                                  <p:childTnLst>
                                    <p:animMotion origin="layout" path="M 2.08333E-7 7.40741E-7 L 2.08333E-7 0.03495 " pathEditMode="relative" rAng="0" ptsTypes="AA">
                                      <p:cBhvr>
                                        <p:cTn id="74" dur="500" spd="-100000" fill="hold"/>
                                        <p:tgtEl>
                                          <p:spTgt spid="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22" grpId="0"/>
      <p:bldP spid="22" grpId="1"/>
      <p:bldP spid="20" grpId="0"/>
      <p:bldP spid="20" grpId="1"/>
      <p:bldP spid="68" grpId="0"/>
      <p:bldP spid="68" grpId="1"/>
      <p:bldP spid="26" grpId="0"/>
      <p:bldP spid="26"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modular 2">
            <a:extLst>
              <a:ext uri="{FF2B5EF4-FFF2-40B4-BE49-F238E27FC236}">
                <a16:creationId xmlns:a16="http://schemas.microsoft.com/office/drawing/2014/main" id="{19DF43FF-447B-406F-8A83-66350BC5FF12}"/>
              </a:ext>
              <a:ext uri="{C183D7F6-B498-43B3-948B-1728B52AA6E4}">
                <adec:decorative xmlns:adec="http://schemas.microsoft.com/office/drawing/2017/decorative" val="1"/>
              </a:ext>
            </a:extLst>
          </p:cNvPr>
          <p:cNvGrpSpPr/>
          <p:nvPr/>
        </p:nvGrpSpPr>
        <p:grpSpPr>
          <a:xfrm>
            <a:off x="2701926" y="2138285"/>
            <a:ext cx="841374" cy="838144"/>
            <a:chOff x="4512043" y="2202660"/>
            <a:chExt cx="364758" cy="363358"/>
          </a:xfrm>
        </p:grpSpPr>
        <p:sp>
          <p:nvSpPr>
            <p:cNvPr id="13" name="Rectangle 466">
              <a:extLst>
                <a:ext uri="{FF2B5EF4-FFF2-40B4-BE49-F238E27FC236}">
                  <a16:creationId xmlns:a16="http://schemas.microsoft.com/office/drawing/2014/main" id="{004501EB-ACD4-4469-9549-758CEA5F2638}"/>
                </a:ext>
              </a:extLst>
            </p:cNvPr>
            <p:cNvSpPr>
              <a:spLocks noChangeArrowheads="1"/>
            </p:cNvSpPr>
            <p:nvPr/>
          </p:nvSpPr>
          <p:spPr bwMode="auto">
            <a:xfrm>
              <a:off x="4512043" y="2202660"/>
              <a:ext cx="37734" cy="922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 name="Rectangle 467">
              <a:extLst>
                <a:ext uri="{FF2B5EF4-FFF2-40B4-BE49-F238E27FC236}">
                  <a16:creationId xmlns:a16="http://schemas.microsoft.com/office/drawing/2014/main" id="{A3464EF3-B453-46E1-9E35-60B47D996A8C}"/>
                </a:ext>
              </a:extLst>
            </p:cNvPr>
            <p:cNvSpPr>
              <a:spLocks noChangeArrowheads="1"/>
            </p:cNvSpPr>
            <p:nvPr/>
          </p:nvSpPr>
          <p:spPr bwMode="auto">
            <a:xfrm>
              <a:off x="4566547" y="2202660"/>
              <a:ext cx="37734" cy="20124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 name="Rectangle 468">
              <a:extLst>
                <a:ext uri="{FF2B5EF4-FFF2-40B4-BE49-F238E27FC236}">
                  <a16:creationId xmlns:a16="http://schemas.microsoft.com/office/drawing/2014/main" id="{784E4B5F-F23B-4240-9B2C-64AA74832716}"/>
                </a:ext>
              </a:extLst>
            </p:cNvPr>
            <p:cNvSpPr>
              <a:spLocks noChangeArrowheads="1"/>
            </p:cNvSpPr>
            <p:nvPr/>
          </p:nvSpPr>
          <p:spPr bwMode="auto">
            <a:xfrm>
              <a:off x="4619654" y="2202660"/>
              <a:ext cx="93636" cy="922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 name="Rectangle 469">
              <a:extLst>
                <a:ext uri="{FF2B5EF4-FFF2-40B4-BE49-F238E27FC236}">
                  <a16:creationId xmlns:a16="http://schemas.microsoft.com/office/drawing/2014/main" id="{5380054F-7769-4FBA-8198-3489FE320761}"/>
                </a:ext>
              </a:extLst>
            </p:cNvPr>
            <p:cNvSpPr>
              <a:spLocks noChangeArrowheads="1"/>
            </p:cNvSpPr>
            <p:nvPr/>
          </p:nvSpPr>
          <p:spPr bwMode="auto">
            <a:xfrm>
              <a:off x="4730059" y="2310270"/>
              <a:ext cx="37734" cy="2026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 name="Rectangle 470">
              <a:extLst>
                <a:ext uri="{FF2B5EF4-FFF2-40B4-BE49-F238E27FC236}">
                  <a16:creationId xmlns:a16="http://schemas.microsoft.com/office/drawing/2014/main" id="{DA0BB451-4ECA-4ED1-82CB-5CB63ED15A35}"/>
                </a:ext>
              </a:extLst>
            </p:cNvPr>
            <p:cNvSpPr>
              <a:spLocks noChangeArrowheads="1"/>
            </p:cNvSpPr>
            <p:nvPr/>
          </p:nvSpPr>
          <p:spPr bwMode="auto">
            <a:xfrm>
              <a:off x="4730059" y="2202660"/>
              <a:ext cx="37734" cy="922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 name="Rectangle 471">
              <a:extLst>
                <a:ext uri="{FF2B5EF4-FFF2-40B4-BE49-F238E27FC236}">
                  <a16:creationId xmlns:a16="http://schemas.microsoft.com/office/drawing/2014/main" id="{295D1B3E-5E71-4E10-A89D-2E9A4E5A61C9}"/>
                </a:ext>
              </a:extLst>
            </p:cNvPr>
            <p:cNvSpPr>
              <a:spLocks noChangeArrowheads="1"/>
            </p:cNvSpPr>
            <p:nvPr/>
          </p:nvSpPr>
          <p:spPr bwMode="auto">
            <a:xfrm>
              <a:off x="4784563" y="2202660"/>
              <a:ext cx="92238" cy="377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 name="Rectangle 472">
              <a:extLst>
                <a:ext uri="{FF2B5EF4-FFF2-40B4-BE49-F238E27FC236}">
                  <a16:creationId xmlns:a16="http://schemas.microsoft.com/office/drawing/2014/main" id="{C84B2626-8302-41DB-8939-DC3D1AD4D4D2}"/>
                </a:ext>
              </a:extLst>
            </p:cNvPr>
            <p:cNvSpPr>
              <a:spLocks noChangeArrowheads="1"/>
            </p:cNvSpPr>
            <p:nvPr/>
          </p:nvSpPr>
          <p:spPr bwMode="auto">
            <a:xfrm>
              <a:off x="4784563" y="2255766"/>
              <a:ext cx="37734" cy="1481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Rectangle 473">
              <a:extLst>
                <a:ext uri="{FF2B5EF4-FFF2-40B4-BE49-F238E27FC236}">
                  <a16:creationId xmlns:a16="http://schemas.microsoft.com/office/drawing/2014/main" id="{BCC236E7-9B4D-4319-9EF3-905E2AF5BA94}"/>
                </a:ext>
              </a:extLst>
            </p:cNvPr>
            <p:cNvSpPr>
              <a:spLocks noChangeArrowheads="1"/>
            </p:cNvSpPr>
            <p:nvPr/>
          </p:nvSpPr>
          <p:spPr bwMode="auto">
            <a:xfrm>
              <a:off x="4839067" y="2255766"/>
              <a:ext cx="37734" cy="1481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Rectangle 474">
              <a:extLst>
                <a:ext uri="{FF2B5EF4-FFF2-40B4-BE49-F238E27FC236}">
                  <a16:creationId xmlns:a16="http://schemas.microsoft.com/office/drawing/2014/main" id="{D2E38C39-A19A-4E50-B189-2C35DF893BA9}"/>
                </a:ext>
              </a:extLst>
            </p:cNvPr>
            <p:cNvSpPr>
              <a:spLocks noChangeArrowheads="1"/>
            </p:cNvSpPr>
            <p:nvPr/>
          </p:nvSpPr>
          <p:spPr bwMode="auto">
            <a:xfrm>
              <a:off x="4619654" y="2310270"/>
              <a:ext cx="93636" cy="3913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Rectangle 475">
              <a:extLst>
                <a:ext uri="{FF2B5EF4-FFF2-40B4-BE49-F238E27FC236}">
                  <a16:creationId xmlns:a16="http://schemas.microsoft.com/office/drawing/2014/main" id="{EC0A2936-923E-4A55-A367-8E0B10ABD190}"/>
                </a:ext>
              </a:extLst>
            </p:cNvPr>
            <p:cNvSpPr>
              <a:spLocks noChangeArrowheads="1"/>
            </p:cNvSpPr>
            <p:nvPr/>
          </p:nvSpPr>
          <p:spPr bwMode="auto">
            <a:xfrm>
              <a:off x="4619654" y="2364773"/>
              <a:ext cx="39131" cy="1481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4" name="Rectangle 476">
              <a:extLst>
                <a:ext uri="{FF2B5EF4-FFF2-40B4-BE49-F238E27FC236}">
                  <a16:creationId xmlns:a16="http://schemas.microsoft.com/office/drawing/2014/main" id="{569B6C06-ECA0-4BCA-AE31-B93FA1C7FC17}"/>
                </a:ext>
              </a:extLst>
            </p:cNvPr>
            <p:cNvSpPr>
              <a:spLocks noChangeArrowheads="1"/>
            </p:cNvSpPr>
            <p:nvPr/>
          </p:nvSpPr>
          <p:spPr bwMode="auto">
            <a:xfrm>
              <a:off x="4675555" y="2364773"/>
              <a:ext cx="37734" cy="93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5" name="Rectangle 477">
              <a:extLst>
                <a:ext uri="{FF2B5EF4-FFF2-40B4-BE49-F238E27FC236}">
                  <a16:creationId xmlns:a16="http://schemas.microsoft.com/office/drawing/2014/main" id="{EBB7448F-2086-44C4-8CAB-2BC4764B9F53}"/>
                </a:ext>
              </a:extLst>
            </p:cNvPr>
            <p:cNvSpPr>
              <a:spLocks noChangeArrowheads="1"/>
            </p:cNvSpPr>
            <p:nvPr/>
          </p:nvSpPr>
          <p:spPr bwMode="auto">
            <a:xfrm>
              <a:off x="4675555" y="2473780"/>
              <a:ext cx="37734" cy="922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6" name="Rectangle 478">
              <a:extLst>
                <a:ext uri="{FF2B5EF4-FFF2-40B4-BE49-F238E27FC236}">
                  <a16:creationId xmlns:a16="http://schemas.microsoft.com/office/drawing/2014/main" id="{3B67BF81-B3C7-4999-8DAF-AD0EC006E225}"/>
                </a:ext>
              </a:extLst>
            </p:cNvPr>
            <p:cNvSpPr>
              <a:spLocks noChangeArrowheads="1"/>
            </p:cNvSpPr>
            <p:nvPr/>
          </p:nvSpPr>
          <p:spPr bwMode="auto">
            <a:xfrm>
              <a:off x="4512043" y="2419277"/>
              <a:ext cx="92238" cy="1467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7" name="Rectangle 479">
              <a:extLst>
                <a:ext uri="{FF2B5EF4-FFF2-40B4-BE49-F238E27FC236}">
                  <a16:creationId xmlns:a16="http://schemas.microsoft.com/office/drawing/2014/main" id="{5805C475-67FE-4114-BC9A-2D366FA95E0A}"/>
                </a:ext>
              </a:extLst>
            </p:cNvPr>
            <p:cNvSpPr>
              <a:spLocks noChangeArrowheads="1"/>
            </p:cNvSpPr>
            <p:nvPr/>
          </p:nvSpPr>
          <p:spPr bwMode="auto">
            <a:xfrm>
              <a:off x="4512043" y="2310270"/>
              <a:ext cx="37734" cy="93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480">
              <a:extLst>
                <a:ext uri="{FF2B5EF4-FFF2-40B4-BE49-F238E27FC236}">
                  <a16:creationId xmlns:a16="http://schemas.microsoft.com/office/drawing/2014/main" id="{9EE3C23F-AE26-4010-92E3-0B7135D7FBC7}"/>
                </a:ext>
              </a:extLst>
            </p:cNvPr>
            <p:cNvSpPr>
              <a:spLocks noChangeArrowheads="1"/>
            </p:cNvSpPr>
            <p:nvPr/>
          </p:nvSpPr>
          <p:spPr bwMode="auto">
            <a:xfrm>
              <a:off x="4784563" y="2419277"/>
              <a:ext cx="92238" cy="93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Rectangle 481">
              <a:extLst>
                <a:ext uri="{FF2B5EF4-FFF2-40B4-BE49-F238E27FC236}">
                  <a16:creationId xmlns:a16="http://schemas.microsoft.com/office/drawing/2014/main" id="{49CF5816-51D1-4CB5-8C00-7A467173B26C}"/>
                </a:ext>
              </a:extLst>
            </p:cNvPr>
            <p:cNvSpPr>
              <a:spLocks noChangeArrowheads="1"/>
            </p:cNvSpPr>
            <p:nvPr/>
          </p:nvSpPr>
          <p:spPr bwMode="auto">
            <a:xfrm>
              <a:off x="4730059" y="2528284"/>
              <a:ext cx="146742" cy="377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Rectangle 482">
              <a:extLst>
                <a:ext uri="{FF2B5EF4-FFF2-40B4-BE49-F238E27FC236}">
                  <a16:creationId xmlns:a16="http://schemas.microsoft.com/office/drawing/2014/main" id="{A74E2E32-26C0-4E5D-9040-97EF4754239C}"/>
                </a:ext>
              </a:extLst>
            </p:cNvPr>
            <p:cNvSpPr>
              <a:spLocks noChangeArrowheads="1"/>
            </p:cNvSpPr>
            <p:nvPr/>
          </p:nvSpPr>
          <p:spPr bwMode="auto">
            <a:xfrm>
              <a:off x="4619654" y="2528284"/>
              <a:ext cx="39131" cy="377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31" name="lightning">
            <a:extLst>
              <a:ext uri="{FF2B5EF4-FFF2-40B4-BE49-F238E27FC236}">
                <a16:creationId xmlns:a16="http://schemas.microsoft.com/office/drawing/2014/main" id="{181668FE-BA9C-4293-98CA-E0FADA2260F1}"/>
              </a:ext>
              <a:ext uri="{C183D7F6-B498-43B3-948B-1728B52AA6E4}">
                <adec:decorative xmlns:adec="http://schemas.microsoft.com/office/drawing/2017/decorative" val="1"/>
              </a:ext>
            </a:extLst>
          </p:cNvPr>
          <p:cNvGrpSpPr/>
          <p:nvPr/>
        </p:nvGrpSpPr>
        <p:grpSpPr>
          <a:xfrm>
            <a:off x="5888066" y="2123088"/>
            <a:ext cx="415868" cy="806655"/>
            <a:chOff x="3404177" y="1724129"/>
            <a:chExt cx="544355" cy="1055884"/>
          </a:xfrm>
        </p:grpSpPr>
        <p:sp>
          <p:nvSpPr>
            <p:cNvPr id="32" name="Freeform: Shape 31">
              <a:extLst>
                <a:ext uri="{FF2B5EF4-FFF2-40B4-BE49-F238E27FC236}">
                  <a16:creationId xmlns:a16="http://schemas.microsoft.com/office/drawing/2014/main" id="{E17E3575-7BAB-4499-B9A1-C29CAD46C4A9}"/>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9212044-55E7-4668-B8F0-8C6C6FE25BBA}"/>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p>
              <a:endParaRPr lang="en-US"/>
            </a:p>
          </p:txBody>
        </p:sp>
      </p:grpSp>
      <p:grpSp>
        <p:nvGrpSpPr>
          <p:cNvPr id="34" name="profit margin 1">
            <a:extLst>
              <a:ext uri="{FF2B5EF4-FFF2-40B4-BE49-F238E27FC236}">
                <a16:creationId xmlns:a16="http://schemas.microsoft.com/office/drawing/2014/main" id="{5CF5026F-5710-40A5-AB43-B2A7E92B3B29}"/>
              </a:ext>
              <a:ext uri="{C183D7F6-B498-43B3-948B-1728B52AA6E4}">
                <adec:decorative xmlns:adec="http://schemas.microsoft.com/office/drawing/2017/decorative" val="1"/>
              </a:ext>
            </a:extLst>
          </p:cNvPr>
          <p:cNvGrpSpPr/>
          <p:nvPr/>
        </p:nvGrpSpPr>
        <p:grpSpPr>
          <a:xfrm>
            <a:off x="8625179" y="2074964"/>
            <a:ext cx="914370" cy="914370"/>
            <a:chOff x="689193" y="3013983"/>
            <a:chExt cx="411480" cy="411480"/>
          </a:xfrm>
        </p:grpSpPr>
        <p:sp>
          <p:nvSpPr>
            <p:cNvPr id="35" name="Freeform: Shape 34">
              <a:extLst>
                <a:ext uri="{FF2B5EF4-FFF2-40B4-BE49-F238E27FC236}">
                  <a16:creationId xmlns:a16="http://schemas.microsoft.com/office/drawing/2014/main" id="{85455324-0BBB-49BD-ABB1-3097B991116B}"/>
                </a:ext>
              </a:extLst>
            </p:cNvPr>
            <p:cNvSpPr/>
            <p:nvPr/>
          </p:nvSpPr>
          <p:spPr>
            <a:xfrm>
              <a:off x="689291" y="3014694"/>
              <a:ext cx="203619" cy="305428"/>
            </a:xfrm>
            <a:custGeom>
              <a:avLst/>
              <a:gdLst>
                <a:gd name="connsiteX0" fmla="*/ 39589 w 203618"/>
                <a:gd name="connsiteY0" fmla="*/ 204181 h 305428"/>
                <a:gd name="connsiteX1" fmla="*/ 204605 w 203618"/>
                <a:gd name="connsiteY1" fmla="*/ 39589 h 305428"/>
                <a:gd name="connsiteX2" fmla="*/ 205029 w 203618"/>
                <a:gd name="connsiteY2" fmla="*/ 39589 h 305428"/>
                <a:gd name="connsiteX3" fmla="*/ 205029 w 203618"/>
                <a:gd name="connsiteY3" fmla="*/ 1410 h 305428"/>
                <a:gd name="connsiteX4" fmla="*/ 29408 w 203618"/>
                <a:gd name="connsiteY4" fmla="*/ 102796 h 305428"/>
                <a:gd name="connsiteX5" fmla="*/ 29408 w 203618"/>
                <a:gd name="connsiteY5" fmla="*/ 305566 h 305428"/>
                <a:gd name="connsiteX6" fmla="*/ 61648 w 203618"/>
                <a:gd name="connsiteY6" fmla="*/ 286901 h 305428"/>
                <a:gd name="connsiteX7" fmla="*/ 39589 w 203618"/>
                <a:gd name="connsiteY7" fmla="*/ 204181 h 30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18" h="305428">
                  <a:moveTo>
                    <a:pt x="39589" y="204181"/>
                  </a:moveTo>
                  <a:cubicBezTo>
                    <a:pt x="39589" y="113401"/>
                    <a:pt x="113401" y="39589"/>
                    <a:pt x="204605" y="39589"/>
                  </a:cubicBezTo>
                  <a:lnTo>
                    <a:pt x="205029" y="39589"/>
                  </a:lnTo>
                  <a:lnTo>
                    <a:pt x="205029" y="1410"/>
                  </a:lnTo>
                  <a:cubicBezTo>
                    <a:pt x="130369" y="1410"/>
                    <a:pt x="66738" y="38316"/>
                    <a:pt x="29408" y="102796"/>
                  </a:cubicBezTo>
                  <a:cubicBezTo>
                    <a:pt x="-7922" y="167275"/>
                    <a:pt x="-7922" y="241087"/>
                    <a:pt x="29408" y="305566"/>
                  </a:cubicBezTo>
                  <a:lnTo>
                    <a:pt x="61648" y="286901"/>
                  </a:lnTo>
                  <a:cubicBezTo>
                    <a:pt x="47649" y="262721"/>
                    <a:pt x="39589" y="234300"/>
                    <a:pt x="39589" y="204181"/>
                  </a:cubicBezTo>
                  <a:close/>
                </a:path>
              </a:pathLst>
            </a:custGeom>
            <a:solidFill>
              <a:srgbClr val="50E6FF"/>
            </a:solidFill>
            <a:ln w="422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D0B45DA-3CA9-43F9-AE3A-B261DD8D83E6}"/>
                </a:ext>
              </a:extLst>
            </p:cNvPr>
            <p:cNvSpPr/>
            <p:nvPr/>
          </p:nvSpPr>
          <p:spPr>
            <a:xfrm>
              <a:off x="717709" y="3014694"/>
              <a:ext cx="377544" cy="407238"/>
            </a:xfrm>
            <a:custGeom>
              <a:avLst/>
              <a:gdLst>
                <a:gd name="connsiteX0" fmla="*/ 176608 w 377543"/>
                <a:gd name="connsiteY0" fmla="*/ 1410 h 407237"/>
                <a:gd name="connsiteX1" fmla="*/ 176608 w 377543"/>
                <a:gd name="connsiteY1" fmla="*/ 39589 h 407237"/>
                <a:gd name="connsiteX2" fmla="*/ 341200 w 377543"/>
                <a:gd name="connsiteY2" fmla="*/ 204605 h 407237"/>
                <a:gd name="connsiteX3" fmla="*/ 176183 w 377543"/>
                <a:gd name="connsiteY3" fmla="*/ 369621 h 407237"/>
                <a:gd name="connsiteX4" fmla="*/ 33650 w 377543"/>
                <a:gd name="connsiteY4" fmla="*/ 287325 h 407237"/>
                <a:gd name="connsiteX5" fmla="*/ 1410 w 377543"/>
                <a:gd name="connsiteY5" fmla="*/ 305990 h 407237"/>
                <a:gd name="connsiteX6" fmla="*/ 176608 w 377543"/>
                <a:gd name="connsiteY6" fmla="*/ 407376 h 407237"/>
                <a:gd name="connsiteX7" fmla="*/ 378954 w 377543"/>
                <a:gd name="connsiteY7" fmla="*/ 204605 h 407237"/>
                <a:gd name="connsiteX8" fmla="*/ 176608 w 377543"/>
                <a:gd name="connsiteY8" fmla="*/ 1410 h 40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543" h="407237">
                  <a:moveTo>
                    <a:pt x="176608" y="1410"/>
                  </a:moveTo>
                  <a:lnTo>
                    <a:pt x="176608" y="39589"/>
                  </a:lnTo>
                  <a:cubicBezTo>
                    <a:pt x="267388" y="39589"/>
                    <a:pt x="341200" y="113401"/>
                    <a:pt x="341200" y="204605"/>
                  </a:cubicBezTo>
                  <a:cubicBezTo>
                    <a:pt x="341200" y="295809"/>
                    <a:pt x="267388" y="369621"/>
                    <a:pt x="176183" y="369621"/>
                  </a:cubicBezTo>
                  <a:cubicBezTo>
                    <a:pt x="115098" y="369621"/>
                    <a:pt x="62072" y="336533"/>
                    <a:pt x="33650" y="287325"/>
                  </a:cubicBezTo>
                  <a:lnTo>
                    <a:pt x="1410" y="305990"/>
                  </a:lnTo>
                  <a:cubicBezTo>
                    <a:pt x="38316" y="370470"/>
                    <a:pt x="101947" y="407376"/>
                    <a:pt x="176608" y="407376"/>
                  </a:cubicBezTo>
                  <a:cubicBezTo>
                    <a:pt x="288598" y="407376"/>
                    <a:pt x="378954" y="316596"/>
                    <a:pt x="378954" y="204605"/>
                  </a:cubicBezTo>
                  <a:cubicBezTo>
                    <a:pt x="378954" y="92191"/>
                    <a:pt x="288174" y="1410"/>
                    <a:pt x="176608" y="1410"/>
                  </a:cubicBezTo>
                  <a:close/>
                </a:path>
              </a:pathLst>
            </a:custGeom>
            <a:solidFill>
              <a:srgbClr val="0078D4"/>
            </a:solidFill>
            <a:ln w="422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823CBDB-05FB-49D5-94C7-E97FA7AE9162}"/>
                </a:ext>
              </a:extLst>
            </p:cNvPr>
            <p:cNvSpPr/>
            <p:nvPr/>
          </p:nvSpPr>
          <p:spPr>
            <a:xfrm>
              <a:off x="717287" y="3300188"/>
              <a:ext cx="33936" cy="21210"/>
            </a:xfrm>
            <a:custGeom>
              <a:avLst/>
              <a:gdLst>
                <a:gd name="connsiteX0" fmla="*/ 34074 w 33936"/>
                <a:gd name="connsiteY0" fmla="*/ 1410 h 21210"/>
                <a:gd name="connsiteX1" fmla="*/ 1410 w 33936"/>
                <a:gd name="connsiteY1" fmla="*/ 20075 h 21210"/>
                <a:gd name="connsiteX2" fmla="*/ 34074 w 33936"/>
                <a:gd name="connsiteY2" fmla="*/ 1410 h 21210"/>
              </a:gdLst>
              <a:ahLst/>
              <a:cxnLst>
                <a:cxn ang="0">
                  <a:pos x="connsiteX0" y="connsiteY0"/>
                </a:cxn>
                <a:cxn ang="0">
                  <a:pos x="connsiteX1" y="connsiteY1"/>
                </a:cxn>
                <a:cxn ang="0">
                  <a:pos x="connsiteX2" y="connsiteY2"/>
                </a:cxn>
              </a:cxnLst>
              <a:rect l="l" t="t" r="r" b="b"/>
              <a:pathLst>
                <a:path w="33936" h="21210">
                  <a:moveTo>
                    <a:pt x="34074" y="1410"/>
                  </a:moveTo>
                  <a:lnTo>
                    <a:pt x="1410" y="20075"/>
                  </a:lnTo>
                  <a:lnTo>
                    <a:pt x="34074" y="1410"/>
                  </a:lnTo>
                  <a:close/>
                </a:path>
              </a:pathLst>
            </a:custGeom>
            <a:solidFill>
              <a:srgbClr val="0078D4"/>
            </a:solidFill>
            <a:ln w="422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850B97E-4D4E-4C77-92AC-7AEF062B528F}"/>
                </a:ext>
              </a:extLst>
            </p:cNvPr>
            <p:cNvSpPr/>
            <p:nvPr/>
          </p:nvSpPr>
          <p:spPr>
            <a:xfrm>
              <a:off x="841578" y="3120745"/>
              <a:ext cx="101809" cy="195135"/>
            </a:xfrm>
            <a:custGeom>
              <a:avLst/>
              <a:gdLst>
                <a:gd name="connsiteX0" fmla="*/ 74798 w 101809"/>
                <a:gd name="connsiteY0" fmla="*/ 132066 h 195134"/>
                <a:gd name="connsiteX1" fmla="*/ 59527 w 101809"/>
                <a:gd name="connsiteY1" fmla="*/ 115098 h 195134"/>
                <a:gd name="connsiteX2" fmla="*/ 59527 w 101809"/>
                <a:gd name="connsiteY2" fmla="*/ 146913 h 195134"/>
                <a:gd name="connsiteX3" fmla="*/ 74798 w 101809"/>
                <a:gd name="connsiteY3" fmla="*/ 132066 h 195134"/>
                <a:gd name="connsiteX4" fmla="*/ 44255 w 101809"/>
                <a:gd name="connsiteY4" fmla="*/ 79464 h 195134"/>
                <a:gd name="connsiteX5" fmla="*/ 44255 w 101809"/>
                <a:gd name="connsiteY5" fmla="*/ 45952 h 195134"/>
                <a:gd name="connsiteX6" fmla="*/ 29408 w 101809"/>
                <a:gd name="connsiteY6" fmla="*/ 61223 h 195134"/>
                <a:gd name="connsiteX7" fmla="*/ 44255 w 101809"/>
                <a:gd name="connsiteY7" fmla="*/ 79464 h 195134"/>
                <a:gd name="connsiteX8" fmla="*/ 102796 w 101809"/>
                <a:gd name="connsiteY8" fmla="*/ 130793 h 195134"/>
                <a:gd name="connsiteX9" fmla="*/ 91766 w 101809"/>
                <a:gd name="connsiteY9" fmla="*/ 159215 h 195134"/>
                <a:gd name="connsiteX10" fmla="*/ 59527 w 101809"/>
                <a:gd name="connsiteY10" fmla="*/ 172365 h 195134"/>
                <a:gd name="connsiteX11" fmla="*/ 59527 w 101809"/>
                <a:gd name="connsiteY11" fmla="*/ 195273 h 195134"/>
                <a:gd name="connsiteX12" fmla="*/ 44255 w 101809"/>
                <a:gd name="connsiteY12" fmla="*/ 195273 h 195134"/>
                <a:gd name="connsiteX13" fmla="*/ 44255 w 101809"/>
                <a:gd name="connsiteY13" fmla="*/ 172790 h 195134"/>
                <a:gd name="connsiteX14" fmla="*/ 4380 w 101809"/>
                <a:gd name="connsiteY14" fmla="*/ 163033 h 195134"/>
                <a:gd name="connsiteX15" fmla="*/ 4380 w 101809"/>
                <a:gd name="connsiteY15" fmla="*/ 133763 h 195134"/>
                <a:gd name="connsiteX16" fmla="*/ 22621 w 101809"/>
                <a:gd name="connsiteY16" fmla="*/ 142671 h 195134"/>
                <a:gd name="connsiteX17" fmla="*/ 44255 w 101809"/>
                <a:gd name="connsiteY17" fmla="*/ 147762 h 195134"/>
                <a:gd name="connsiteX18" fmla="*/ 44255 w 101809"/>
                <a:gd name="connsiteY18" fmla="*/ 109159 h 195134"/>
                <a:gd name="connsiteX19" fmla="*/ 11167 w 101809"/>
                <a:gd name="connsiteY19" fmla="*/ 90069 h 195134"/>
                <a:gd name="connsiteX20" fmla="*/ 1410 w 101809"/>
                <a:gd name="connsiteY20" fmla="*/ 62920 h 195134"/>
                <a:gd name="connsiteX21" fmla="*/ 13288 w 101809"/>
                <a:gd name="connsiteY21" fmla="*/ 34498 h 195134"/>
                <a:gd name="connsiteX22" fmla="*/ 44255 w 101809"/>
                <a:gd name="connsiteY22" fmla="*/ 20924 h 195134"/>
                <a:gd name="connsiteX23" fmla="*/ 44255 w 101809"/>
                <a:gd name="connsiteY23" fmla="*/ 1410 h 195134"/>
                <a:gd name="connsiteX24" fmla="*/ 59527 w 101809"/>
                <a:gd name="connsiteY24" fmla="*/ 1410 h 195134"/>
                <a:gd name="connsiteX25" fmla="*/ 59527 w 101809"/>
                <a:gd name="connsiteY25" fmla="*/ 20500 h 195134"/>
                <a:gd name="connsiteX26" fmla="*/ 92615 w 101809"/>
                <a:gd name="connsiteY26" fmla="*/ 27711 h 195134"/>
                <a:gd name="connsiteX27" fmla="*/ 92615 w 101809"/>
                <a:gd name="connsiteY27" fmla="*/ 56557 h 195134"/>
                <a:gd name="connsiteX28" fmla="*/ 59527 w 101809"/>
                <a:gd name="connsiteY28" fmla="*/ 45528 h 195134"/>
                <a:gd name="connsiteX29" fmla="*/ 59527 w 101809"/>
                <a:gd name="connsiteY29" fmla="*/ 85403 h 195134"/>
                <a:gd name="connsiteX30" fmla="*/ 92615 w 101809"/>
                <a:gd name="connsiteY30" fmla="*/ 104492 h 195134"/>
                <a:gd name="connsiteX31" fmla="*/ 102796 w 101809"/>
                <a:gd name="connsiteY31" fmla="*/ 130793 h 19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5134">
                  <a:moveTo>
                    <a:pt x="74798" y="132066"/>
                  </a:moveTo>
                  <a:cubicBezTo>
                    <a:pt x="74798" y="125279"/>
                    <a:pt x="69708" y="119764"/>
                    <a:pt x="59527" y="115098"/>
                  </a:cubicBezTo>
                  <a:lnTo>
                    <a:pt x="59527" y="146913"/>
                  </a:lnTo>
                  <a:cubicBezTo>
                    <a:pt x="69708" y="145640"/>
                    <a:pt x="74798" y="140550"/>
                    <a:pt x="74798" y="132066"/>
                  </a:cubicBezTo>
                  <a:close/>
                  <a:moveTo>
                    <a:pt x="44255" y="79464"/>
                  </a:moveTo>
                  <a:lnTo>
                    <a:pt x="44255" y="45952"/>
                  </a:lnTo>
                  <a:cubicBezTo>
                    <a:pt x="34498" y="47649"/>
                    <a:pt x="29408" y="52739"/>
                    <a:pt x="29408" y="61223"/>
                  </a:cubicBezTo>
                  <a:cubicBezTo>
                    <a:pt x="29408" y="68859"/>
                    <a:pt x="34498" y="74798"/>
                    <a:pt x="44255" y="79464"/>
                  </a:cubicBezTo>
                  <a:close/>
                  <a:moveTo>
                    <a:pt x="102796" y="130793"/>
                  </a:moveTo>
                  <a:cubicBezTo>
                    <a:pt x="102796" y="142671"/>
                    <a:pt x="98978" y="152004"/>
                    <a:pt x="91766" y="159215"/>
                  </a:cubicBezTo>
                  <a:cubicBezTo>
                    <a:pt x="84555" y="166427"/>
                    <a:pt x="73525" y="170669"/>
                    <a:pt x="59527" y="172365"/>
                  </a:cubicBezTo>
                  <a:lnTo>
                    <a:pt x="59527" y="195273"/>
                  </a:lnTo>
                  <a:lnTo>
                    <a:pt x="44255" y="195273"/>
                  </a:lnTo>
                  <a:lnTo>
                    <a:pt x="44255" y="172790"/>
                  </a:lnTo>
                  <a:cubicBezTo>
                    <a:pt x="29832" y="172790"/>
                    <a:pt x="16258" y="169396"/>
                    <a:pt x="4380" y="163033"/>
                  </a:cubicBezTo>
                  <a:lnTo>
                    <a:pt x="4380" y="133763"/>
                  </a:lnTo>
                  <a:cubicBezTo>
                    <a:pt x="8198" y="136732"/>
                    <a:pt x="14137" y="139702"/>
                    <a:pt x="22621" y="142671"/>
                  </a:cubicBezTo>
                  <a:cubicBezTo>
                    <a:pt x="31105" y="145640"/>
                    <a:pt x="38316" y="147337"/>
                    <a:pt x="44255" y="147762"/>
                  </a:cubicBezTo>
                  <a:lnTo>
                    <a:pt x="44255" y="109159"/>
                  </a:lnTo>
                  <a:cubicBezTo>
                    <a:pt x="28560" y="103220"/>
                    <a:pt x="17530" y="96857"/>
                    <a:pt x="11167" y="90069"/>
                  </a:cubicBezTo>
                  <a:cubicBezTo>
                    <a:pt x="4804" y="83282"/>
                    <a:pt x="1410" y="74374"/>
                    <a:pt x="1410" y="62920"/>
                  </a:cubicBezTo>
                  <a:cubicBezTo>
                    <a:pt x="1410" y="51891"/>
                    <a:pt x="5228" y="42134"/>
                    <a:pt x="13288" y="34498"/>
                  </a:cubicBezTo>
                  <a:cubicBezTo>
                    <a:pt x="21348" y="26863"/>
                    <a:pt x="31529" y="22196"/>
                    <a:pt x="44255" y="20924"/>
                  </a:cubicBezTo>
                  <a:lnTo>
                    <a:pt x="44255" y="1410"/>
                  </a:lnTo>
                  <a:lnTo>
                    <a:pt x="59527" y="1410"/>
                  </a:lnTo>
                  <a:lnTo>
                    <a:pt x="59527" y="20500"/>
                  </a:lnTo>
                  <a:cubicBezTo>
                    <a:pt x="74374" y="21348"/>
                    <a:pt x="85403" y="23469"/>
                    <a:pt x="92615" y="27711"/>
                  </a:cubicBezTo>
                  <a:lnTo>
                    <a:pt x="92615" y="56557"/>
                  </a:lnTo>
                  <a:cubicBezTo>
                    <a:pt x="82858" y="50618"/>
                    <a:pt x="71829" y="46800"/>
                    <a:pt x="59527" y="45528"/>
                  </a:cubicBezTo>
                  <a:lnTo>
                    <a:pt x="59527" y="85403"/>
                  </a:lnTo>
                  <a:cubicBezTo>
                    <a:pt x="75222" y="90918"/>
                    <a:pt x="86252" y="97281"/>
                    <a:pt x="92615" y="104492"/>
                  </a:cubicBezTo>
                  <a:cubicBezTo>
                    <a:pt x="99826" y="111704"/>
                    <a:pt x="102796" y="120188"/>
                    <a:pt x="102796" y="130793"/>
                  </a:cubicBezTo>
                  <a:close/>
                </a:path>
              </a:pathLst>
            </a:custGeom>
            <a:solidFill>
              <a:srgbClr val="0078D4"/>
            </a:solidFill>
            <a:ln w="4222" cap="flat">
              <a:noFill/>
              <a:prstDash val="solid"/>
              <a:miter/>
            </a:ln>
          </p:spPr>
          <p:txBody>
            <a:bodyPr rtlCol="0" anchor="ctr"/>
            <a:lstStyle/>
            <a:p>
              <a:endParaRPr lang="en-US"/>
            </a:p>
          </p:txBody>
        </p:sp>
      </p:grpSp>
      <p:sp>
        <p:nvSpPr>
          <p:cNvPr id="39" name="Tech intensity">
            <a:extLst>
              <a:ext uri="{FF2B5EF4-FFF2-40B4-BE49-F238E27FC236}">
                <a16:creationId xmlns:a16="http://schemas.microsoft.com/office/drawing/2014/main" id="{1A7D29E3-A225-4CB5-8AE7-090FCD219A12}"/>
              </a:ext>
            </a:extLst>
          </p:cNvPr>
          <p:cNvSpPr txBox="1">
            <a:spLocks noGrp="1"/>
          </p:cNvSpPr>
          <p:nvPr>
            <p:ph type="title" idx="4294967295"/>
          </p:nvPr>
        </p:nvSpPr>
        <p:spPr bwMode="auto">
          <a:xfrm>
            <a:off x="1415143" y="591195"/>
            <a:ext cx="9361714"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What is serverless?</a:t>
            </a:r>
            <a:endParaRPr kumimoji="0" lang="en-US" sz="4800" b="0" i="0" u="none" strike="noStrike" kern="1200" cap="none" spc="-50" normalizeH="0" baseline="0" noProof="0">
              <a:ln w="3175">
                <a:noFill/>
              </a:ln>
              <a:gradFill flip="none" rotWithShape="1">
                <a:gsLst>
                  <a:gs pos="0">
                    <a:srgbClr val="0078D4"/>
                  </a:gs>
                  <a:gs pos="100000">
                    <a:srgbClr val="FFB900"/>
                  </a:gs>
                </a:gsLst>
                <a:lin ang="2700000" scaled="1"/>
                <a:tileRect/>
              </a:gradFill>
              <a:effectLst/>
              <a:uLnTx/>
              <a:uFillTx/>
              <a:latin typeface="Segoe UI Semibold"/>
              <a:ea typeface="Segoe UI" pitchFamily="34" charset="0"/>
              <a:cs typeface="Segoe UI" pitchFamily="34" charset="0"/>
            </a:endParaRPr>
          </a:p>
        </p:txBody>
      </p:sp>
      <p:sp>
        <p:nvSpPr>
          <p:cNvPr id="3" name="Rectangle 2">
            <a:extLst>
              <a:ext uri="{FF2B5EF4-FFF2-40B4-BE49-F238E27FC236}">
                <a16:creationId xmlns:a16="http://schemas.microsoft.com/office/drawing/2014/main" id="{8611D55F-6705-4E58-95B0-E0BBD404A53F}"/>
              </a:ext>
            </a:extLst>
          </p:cNvPr>
          <p:cNvSpPr/>
          <p:nvPr/>
        </p:nvSpPr>
        <p:spPr bwMode="auto">
          <a:xfrm>
            <a:off x="1850492" y="3200984"/>
            <a:ext cx="2465823" cy="1631216"/>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2000" kern="0">
                <a:solidFill>
                  <a:srgbClr val="50E6FF"/>
                </a:solidFill>
                <a:latin typeface="Segoe UI Semibold"/>
                <a:cs typeface="Segoe UI Semibold"/>
              </a:rPr>
              <a:t>No infrastructure management</a:t>
            </a:r>
            <a:endParaRPr lang="en-US" sz="1600" kern="0">
              <a:gradFill>
                <a:gsLst>
                  <a:gs pos="2917">
                    <a:srgbClr val="FFFFFF"/>
                  </a:gs>
                  <a:gs pos="100000">
                    <a:srgbClr val="FFFFFF"/>
                  </a:gs>
                </a:gsLst>
                <a:lin ang="5400000" scaled="0"/>
              </a:gradFill>
              <a:latin typeface="Segoe UI Semibold"/>
            </a:endParaRPr>
          </a:p>
          <a:p>
            <a:pPr algn="ctr" defTabSz="932293">
              <a:defRPr/>
            </a:pPr>
            <a:endParaRPr lang="en-US" sz="1400" kern="0">
              <a:solidFill>
                <a:srgbClr val="FFFFFF"/>
              </a:solidFill>
              <a:latin typeface="Segoe UI"/>
              <a:ea typeface="+mn-lt"/>
              <a:cs typeface="Segoe UI"/>
            </a:endParaRPr>
          </a:p>
          <a:p>
            <a:pPr algn="ctr" defTabSz="932293">
              <a:defRPr/>
            </a:pPr>
            <a:r>
              <a:rPr lang="en-US" sz="1400" kern="0">
                <a:solidFill>
                  <a:srgbClr val="FFFFFF"/>
                </a:solidFill>
                <a:latin typeface="Segoe UI"/>
                <a:ea typeface="+mn-lt"/>
                <a:cs typeface="Segoe UI"/>
              </a:rPr>
              <a:t>Developers can just focus on their code—without needing to worry about provisioning and managing infrastructure </a:t>
            </a:r>
          </a:p>
        </p:txBody>
      </p:sp>
      <p:sp>
        <p:nvSpPr>
          <p:cNvPr id="5" name="Rectangle 4">
            <a:extLst>
              <a:ext uri="{FF2B5EF4-FFF2-40B4-BE49-F238E27FC236}">
                <a16:creationId xmlns:a16="http://schemas.microsoft.com/office/drawing/2014/main" id="{29DC0D66-8136-4D34-8AAF-0B30C7367378}"/>
              </a:ext>
            </a:extLst>
          </p:cNvPr>
          <p:cNvSpPr/>
          <p:nvPr/>
        </p:nvSpPr>
        <p:spPr bwMode="auto">
          <a:xfrm>
            <a:off x="4968465" y="3200985"/>
            <a:ext cx="2255071" cy="1631216"/>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2000" kern="0">
                <a:solidFill>
                  <a:srgbClr val="50E6FF"/>
                </a:solidFill>
                <a:latin typeface="Segoe UI Semibold"/>
              </a:rPr>
              <a:t>Instant, event-driven scalability</a:t>
            </a:r>
          </a:p>
          <a:p>
            <a:pPr algn="ctr" defTabSz="932293">
              <a:defRPr/>
            </a:pPr>
            <a:endParaRPr lang="en-US" sz="1400" kern="0">
              <a:solidFill>
                <a:srgbClr val="FFFFFF"/>
              </a:solidFill>
              <a:latin typeface="Segoe UI"/>
              <a:ea typeface="+mn-lt"/>
              <a:cs typeface="Segoe UI"/>
            </a:endParaRPr>
          </a:p>
          <a:p>
            <a:pPr algn="ctr" defTabSz="932293">
              <a:defRPr/>
            </a:pPr>
            <a:r>
              <a:rPr lang="en-US" sz="1400" kern="0">
                <a:solidFill>
                  <a:srgbClr val="FFFFFF"/>
                </a:solidFill>
                <a:latin typeface="Segoe UI"/>
                <a:ea typeface="+mn-lt"/>
                <a:cs typeface="Segoe UI"/>
              </a:rPr>
              <a:t>Application components react to events and triggers in near real-time with virtually unlimited scalability </a:t>
            </a:r>
            <a:endParaRPr lang="en-US" sz="1600" kern="0">
              <a:gradFill>
                <a:gsLst>
                  <a:gs pos="2917">
                    <a:srgbClr val="FFFFFF"/>
                  </a:gs>
                  <a:gs pos="100000">
                    <a:srgbClr val="FFFFFF"/>
                  </a:gs>
                </a:gsLst>
                <a:lin ang="5400000" scaled="0"/>
              </a:gradFill>
              <a:latin typeface="Segoe UI Semibold"/>
            </a:endParaRPr>
          </a:p>
        </p:txBody>
      </p:sp>
      <p:sp>
        <p:nvSpPr>
          <p:cNvPr id="4" name="Rectangle 3">
            <a:extLst>
              <a:ext uri="{FF2B5EF4-FFF2-40B4-BE49-F238E27FC236}">
                <a16:creationId xmlns:a16="http://schemas.microsoft.com/office/drawing/2014/main" id="{D13F6109-963A-45D6-826F-7B3D02966FE0}"/>
              </a:ext>
            </a:extLst>
          </p:cNvPr>
          <p:cNvSpPr/>
          <p:nvPr/>
        </p:nvSpPr>
        <p:spPr bwMode="auto">
          <a:xfrm>
            <a:off x="7875688" y="3200985"/>
            <a:ext cx="2413352" cy="1569660"/>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2000" kern="0">
                <a:solidFill>
                  <a:srgbClr val="50E6FF"/>
                </a:solidFill>
                <a:latin typeface="Segoe UI Semibold"/>
              </a:rPr>
              <a:t>Pay-per-use</a:t>
            </a:r>
            <a:endParaRPr lang="en-US" sz="1400" kern="0">
              <a:solidFill>
                <a:srgbClr val="FFFFFF"/>
              </a:solidFill>
              <a:latin typeface="Segoe UI"/>
              <a:ea typeface="+mn-lt"/>
              <a:cs typeface="Segoe UI"/>
            </a:endParaRPr>
          </a:p>
          <a:p>
            <a:pPr algn="ctr" defTabSz="932293">
              <a:defRPr/>
            </a:pPr>
            <a:endParaRPr lang="en-US" sz="1400" kern="0">
              <a:solidFill>
                <a:srgbClr val="FFFFFF"/>
              </a:solidFill>
              <a:latin typeface="Segoe UI"/>
              <a:ea typeface="+mn-lt"/>
              <a:cs typeface="Segoe UI"/>
            </a:endParaRPr>
          </a:p>
          <a:p>
            <a:pPr algn="ctr" defTabSz="932293">
              <a:defRPr/>
            </a:pPr>
            <a:r>
              <a:rPr lang="en-US" sz="1400" kern="0">
                <a:solidFill>
                  <a:srgbClr val="FFFFFF"/>
                </a:solidFill>
                <a:latin typeface="Segoe UI"/>
                <a:ea typeface="+mn-lt"/>
                <a:cs typeface="Segoe UI"/>
              </a:rPr>
              <a:t>Only pay for what you use: billing is typically calculated on the number of function calls, code execution time, and memory used* </a:t>
            </a:r>
            <a:endParaRPr lang="en-US" sz="1600" kern="0">
              <a:gradFill>
                <a:gsLst>
                  <a:gs pos="2917">
                    <a:srgbClr val="FFFFFF"/>
                  </a:gs>
                  <a:gs pos="100000">
                    <a:srgbClr val="FFFFFF"/>
                  </a:gs>
                </a:gsLst>
                <a:lin ang="5400000" scaled="0"/>
              </a:gradFill>
              <a:latin typeface="Segoe UI Semibold"/>
            </a:endParaRPr>
          </a:p>
        </p:txBody>
      </p:sp>
      <p:sp>
        <p:nvSpPr>
          <p:cNvPr id="2" name="TextBox 1">
            <a:extLst>
              <a:ext uri="{FF2B5EF4-FFF2-40B4-BE49-F238E27FC236}">
                <a16:creationId xmlns:a16="http://schemas.microsoft.com/office/drawing/2014/main" id="{27E94F0F-63A4-45AD-A1B9-F9972BD1593F}"/>
              </a:ext>
            </a:extLst>
          </p:cNvPr>
          <p:cNvSpPr txBox="1"/>
          <p:nvPr/>
        </p:nvSpPr>
        <p:spPr>
          <a:xfrm>
            <a:off x="500143" y="6062507"/>
            <a:ext cx="5331980" cy="246221"/>
          </a:xfrm>
          <a:prstGeom prst="rect">
            <a:avLst/>
          </a:prstGeom>
          <a:noFill/>
        </p:spPr>
        <p:txBody>
          <a:bodyPr wrap="square" rtlCol="0">
            <a:spAutoFit/>
          </a:bodyPr>
          <a:lstStyle/>
          <a:p>
            <a:pPr defTabSz="448107"/>
            <a:r>
              <a:rPr lang="en-US" sz="1000">
                <a:solidFill>
                  <a:schemeClr val="tx1">
                    <a:lumMod val="65000"/>
                  </a:schemeClr>
                </a:solidFill>
                <a:latin typeface="Segoe UI Semilight" panose="020B0402040204020203" pitchFamily="34" charset="0"/>
                <a:cs typeface="Segoe UI Semilight" panose="020B0402040204020203" pitchFamily="34" charset="0"/>
              </a:rPr>
              <a:t>*Supporting services, like storage and networking, may be charged separately.</a:t>
            </a:r>
          </a:p>
        </p:txBody>
      </p:sp>
    </p:spTree>
    <p:extLst>
      <p:ext uri="{BB962C8B-B14F-4D97-AF65-F5344CB8AC3E}">
        <p14:creationId xmlns:p14="http://schemas.microsoft.com/office/powerpoint/2010/main" val="310123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3.09028E-6 -1.11111E-6 L -3.09028E-6 0.03492 " pathEditMode="relative" rAng="0" ptsTypes="AA">
                                      <p:cBhvr>
                                        <p:cTn id="9" dur="500" spd="-100000" fill="hold"/>
                                        <p:tgtEl>
                                          <p:spTgt spid="12"/>
                                        </p:tgtEl>
                                        <p:attrNameLst>
                                          <p:attrName>ppt_x</p:attrName>
                                          <p:attrName>ppt_y</p:attrName>
                                        </p:attrNameLst>
                                      </p:cBhvr>
                                      <p:rCtr x="0" y="1736"/>
                                    </p:animMotion>
                                  </p:childTnLst>
                                </p:cTn>
                              </p:par>
                              <p:par>
                                <p:cTn id="10" presetID="10" presetClass="entr" presetSubtype="0" fill="hold" nodeType="withEffect">
                                  <p:stCondLst>
                                    <p:cond delay="1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nodeType="withEffect">
                                  <p:stCondLst>
                                    <p:cond delay="100"/>
                                  </p:stCondLst>
                                  <p:childTnLst>
                                    <p:animMotion origin="layout" path="M -3.95833E-6 7.40741E-7 L -3.95833E-6 0.03495 " pathEditMode="relative" rAng="0" ptsTypes="AA">
                                      <p:cBhvr>
                                        <p:cTn id="14" dur="500" spd="-100000" fill="hold"/>
                                        <p:tgtEl>
                                          <p:spTgt spid="31"/>
                                        </p:tgtEl>
                                        <p:attrNameLst>
                                          <p:attrName>ppt_x</p:attrName>
                                          <p:attrName>ppt_y</p:attrName>
                                        </p:attrNameLst>
                                      </p:cBhvr>
                                      <p:rCtr x="0" y="1736"/>
                                    </p:animMotion>
                                  </p:childTnLst>
                                </p:cTn>
                              </p:par>
                              <p:par>
                                <p:cTn id="15" presetID="10" presetClass="entr" presetSubtype="0" fill="hold" nodeType="withEffect">
                                  <p:stCondLst>
                                    <p:cond delay="2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nodeType="withEffect">
                                  <p:stCondLst>
                                    <p:cond delay="200"/>
                                  </p:stCondLst>
                                  <p:childTnLst>
                                    <p:animMotion origin="layout" path="M 4.58333E-6 7.40741E-7 L 4.58333E-6 0.03495 " pathEditMode="relative" rAng="0" ptsTypes="AA">
                                      <p:cBhvr>
                                        <p:cTn id="19" dur="500" spd="-100000" fill="hold"/>
                                        <p:tgtEl>
                                          <p:spTgt spid="34"/>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0"/>
                                  </p:stCondLst>
                                  <p:childTnLst>
                                    <p:animMotion origin="layout" path="M -3.09028E-6 -1.11111E-6 L -3.09028E-6 0.03492 " pathEditMode="relative" rAng="0" ptsTypes="AA">
                                      <p:cBhvr>
                                        <p:cTn id="24" dur="500" spd="-100000" fill="hold"/>
                                        <p:tgtEl>
                                          <p:spTgt spid="3"/>
                                        </p:tgtEl>
                                        <p:attrNameLst>
                                          <p:attrName>ppt_x</p:attrName>
                                          <p:attrName>ppt_y</p:attrName>
                                        </p:attrNameLst>
                                      </p:cBhvr>
                                      <p:rCtr x="0" y="1736"/>
                                    </p:animMotion>
                                  </p:childTnLst>
                                </p:cTn>
                              </p:par>
                              <p:par>
                                <p:cTn id="25" presetID="10" presetClass="entr" presetSubtype="0" fill="hold" grpId="0"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100"/>
                                  </p:stCondLst>
                                  <p:childTnLst>
                                    <p:animMotion origin="layout" path="M -3.95833E-6 7.40741E-7 L -3.95833E-6 0.03495 " pathEditMode="relative" rAng="0" ptsTypes="AA">
                                      <p:cBhvr>
                                        <p:cTn id="29" dur="500" spd="-100000" fill="hold"/>
                                        <p:tgtEl>
                                          <p:spTgt spid="5"/>
                                        </p:tgtEl>
                                        <p:attrNameLst>
                                          <p:attrName>ppt_x</p:attrName>
                                          <p:attrName>ppt_y</p:attrName>
                                        </p:attrNameLst>
                                      </p:cBhvr>
                                      <p:rCtr x="0" y="1736"/>
                                    </p:animMotion>
                                  </p:childTnLst>
                                </p:cTn>
                              </p:par>
                              <p:par>
                                <p:cTn id="30" presetID="10" presetClass="entr" presetSubtype="0" fill="hold" grpId="0" nodeType="withEffect">
                                  <p:stCondLst>
                                    <p:cond delay="2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200"/>
                                  </p:stCondLst>
                                  <p:childTnLst>
                                    <p:animMotion origin="layout" path="M 4.58333E-6 7.40741E-7 L 4.58333E-6 0.03495 " pathEditMode="relative" rAng="0" ptsTypes="AA">
                                      <p:cBhvr>
                                        <p:cTn id="34" dur="500" spd="-100000" fill="hold"/>
                                        <p:tgtEl>
                                          <p:spTgt spid="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ch intensity">
            <a:extLst>
              <a:ext uri="{FF2B5EF4-FFF2-40B4-BE49-F238E27FC236}">
                <a16:creationId xmlns:a16="http://schemas.microsoft.com/office/drawing/2014/main" id="{7573AD86-66DC-4D78-99A6-F3531B432079}"/>
              </a:ext>
            </a:extLst>
          </p:cNvPr>
          <p:cNvSpPr txBox="1">
            <a:spLocks noGrp="1"/>
          </p:cNvSpPr>
          <p:nvPr>
            <p:ph type="title" idx="4294967295"/>
          </p:nvPr>
        </p:nvSpPr>
        <p:spPr bwMode="auto">
          <a:xfrm>
            <a:off x="1415143" y="591195"/>
            <a:ext cx="9361714"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err="1">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FaaS</a:t>
            </a: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 is at the center of serverless</a:t>
            </a:r>
            <a:endParaRPr kumimoji="0" lang="en-US" sz="4800" b="0" i="0" u="none" strike="noStrike" kern="1200" cap="none" spc="-50" normalizeH="0" baseline="0" noProof="0">
              <a:ln w="3175">
                <a:noFill/>
              </a:ln>
              <a:gradFill flip="none" rotWithShape="1">
                <a:gsLst>
                  <a:gs pos="0">
                    <a:srgbClr val="0078D4"/>
                  </a:gs>
                  <a:gs pos="100000">
                    <a:srgbClr val="FFB900"/>
                  </a:gs>
                </a:gsLst>
                <a:lin ang="2700000" scaled="1"/>
                <a:tileRect/>
              </a:gradFill>
              <a:effectLst/>
              <a:uLnTx/>
              <a:uFillTx/>
              <a:latin typeface="Segoe UI Semibold"/>
              <a:ea typeface="Segoe UI" pitchFamily="34" charset="0"/>
              <a:cs typeface="Segoe UI" pitchFamily="34" charset="0"/>
            </a:endParaRPr>
          </a:p>
        </p:txBody>
      </p:sp>
      <p:sp>
        <p:nvSpPr>
          <p:cNvPr id="51" name="TextBox 50">
            <a:extLst>
              <a:ext uri="{FF2B5EF4-FFF2-40B4-BE49-F238E27FC236}">
                <a16:creationId xmlns:a16="http://schemas.microsoft.com/office/drawing/2014/main" id="{0C1D74CD-2CEA-4DA3-AC40-889880C1FACD}"/>
              </a:ext>
            </a:extLst>
          </p:cNvPr>
          <p:cNvSpPr txBox="1"/>
          <p:nvPr/>
        </p:nvSpPr>
        <p:spPr>
          <a:xfrm>
            <a:off x="586741" y="1326419"/>
            <a:ext cx="11018519" cy="369332"/>
          </a:xfrm>
          <a:prstGeom prst="rect">
            <a:avLst/>
          </a:prstGeom>
          <a:noFill/>
        </p:spPr>
        <p:txBody>
          <a:bodyPr wrap="square" lIns="0" rIns="0">
            <a:spAutoFit/>
          </a:bodyPr>
          <a:lstStyle/>
          <a:p>
            <a:pPr algn="ctr"/>
            <a:r>
              <a:rPr lang="en-US" sz="1800">
                <a:solidFill>
                  <a:schemeClr val="accent1"/>
                </a:solidFill>
                <a:latin typeface="+mj-lt"/>
              </a:rPr>
              <a:t>Functions-as-a-Service programming model use functions to achieve true serverless compute</a:t>
            </a:r>
            <a:endParaRPr lang="en-US">
              <a:latin typeface="+mj-lt"/>
            </a:endParaRPr>
          </a:p>
        </p:txBody>
      </p:sp>
      <p:sp>
        <p:nvSpPr>
          <p:cNvPr id="50" name="Rectangle 49">
            <a:extLst>
              <a:ext uri="{FF2B5EF4-FFF2-40B4-BE49-F238E27FC236}">
                <a16:creationId xmlns:a16="http://schemas.microsoft.com/office/drawing/2014/main" id="{EF37800C-7D4F-46B5-A9D8-47CAFE1BEF4C}"/>
              </a:ext>
              <a:ext uri="{C183D7F6-B498-43B3-948B-1728B52AA6E4}">
                <adec:decorative xmlns:adec="http://schemas.microsoft.com/office/drawing/2017/decorative" val="1"/>
              </a:ext>
            </a:extLst>
          </p:cNvPr>
          <p:cNvSpPr/>
          <p:nvPr/>
        </p:nvSpPr>
        <p:spPr bwMode="auto">
          <a:xfrm>
            <a:off x="588262" y="2308172"/>
            <a:ext cx="25343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Single responsibility</a:t>
            </a:r>
          </a:p>
          <a:p>
            <a:pPr marL="0" marR="0" lvl="0" indent="0" algn="l" defTabSz="448193" rtl="0" eaLnBrk="1" fontAlgn="auto" latinLnBrk="0" hangingPunct="1">
              <a:spcBef>
                <a:spcPts val="0"/>
              </a:spcBef>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Functions are single-purposed, reusable pieces of code that process an input and return a result</a:t>
            </a:r>
            <a:endParaRPr lang="en-US" sz="2000">
              <a:solidFill>
                <a:srgbClr val="000000"/>
              </a:solidFill>
              <a:ea typeface="Segoe UI" pitchFamily="34" charset="0"/>
              <a:cs typeface="Segoe UI" pitchFamily="34" charset="0"/>
            </a:endParaRPr>
          </a:p>
        </p:txBody>
      </p:sp>
      <p:grpSp>
        <p:nvGrpSpPr>
          <p:cNvPr id="22" name="person">
            <a:extLst>
              <a:ext uri="{FF2B5EF4-FFF2-40B4-BE49-F238E27FC236}">
                <a16:creationId xmlns:a16="http://schemas.microsoft.com/office/drawing/2014/main" id="{9D11EAAA-1F35-4B47-8FDC-B46D9F256A3F}"/>
              </a:ext>
              <a:ext uri="{C183D7F6-B498-43B3-948B-1728B52AA6E4}">
                <adec:decorative xmlns:adec="http://schemas.microsoft.com/office/drawing/2017/decorative" val="1"/>
              </a:ext>
            </a:extLst>
          </p:cNvPr>
          <p:cNvGrpSpPr/>
          <p:nvPr/>
        </p:nvGrpSpPr>
        <p:grpSpPr>
          <a:xfrm>
            <a:off x="2437104" y="5231925"/>
            <a:ext cx="502622" cy="608253"/>
            <a:chOff x="5517875" y="3368919"/>
            <a:chExt cx="233375" cy="282423"/>
          </a:xfrm>
        </p:grpSpPr>
        <p:sp>
          <p:nvSpPr>
            <p:cNvPr id="23" name="Freeform: Shape 22">
              <a:extLst>
                <a:ext uri="{FF2B5EF4-FFF2-40B4-BE49-F238E27FC236}">
                  <a16:creationId xmlns:a16="http://schemas.microsoft.com/office/drawing/2014/main" id="{CB804EDE-65DE-4046-AB71-759A81D40B65}"/>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1"/>
            </a:solidFill>
            <a:ln w="5008" cap="flat">
              <a:noFill/>
              <a:prstDash val="solid"/>
              <a:miter/>
            </a:ln>
          </p:spPr>
          <p:txBody>
            <a:bodyPr rtlCol="0" anchor="ctr"/>
            <a:lstStyle/>
            <a:p>
              <a:pPr algn="ctr"/>
              <a:endParaRPr lang="en-US"/>
            </a:p>
          </p:txBody>
        </p:sp>
        <p:sp>
          <p:nvSpPr>
            <p:cNvPr id="24" name="Freeform: Shape 23">
              <a:extLst>
                <a:ext uri="{FF2B5EF4-FFF2-40B4-BE49-F238E27FC236}">
                  <a16:creationId xmlns:a16="http://schemas.microsoft.com/office/drawing/2014/main" id="{C53F945D-EEF7-4B40-98F7-50F2DB3F4FB6}"/>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algn="ctr"/>
              <a:endParaRPr lang="en-US"/>
            </a:p>
          </p:txBody>
        </p:sp>
      </p:grpSp>
      <p:sp>
        <p:nvSpPr>
          <p:cNvPr id="54" name="Rectangle 53">
            <a:extLst>
              <a:ext uri="{FF2B5EF4-FFF2-40B4-BE49-F238E27FC236}">
                <a16:creationId xmlns:a16="http://schemas.microsoft.com/office/drawing/2014/main" id="{B1EF422C-F358-4D7C-91CC-6830F78F97EA}"/>
              </a:ext>
              <a:ext uri="{C183D7F6-B498-43B3-948B-1728B52AA6E4}">
                <adec:decorative xmlns:adec="http://schemas.microsoft.com/office/drawing/2017/decorative" val="1"/>
              </a:ext>
            </a:extLst>
          </p:cNvPr>
          <p:cNvSpPr/>
          <p:nvPr/>
        </p:nvSpPr>
        <p:spPr bwMode="auto">
          <a:xfrm>
            <a:off x="3415304" y="2308172"/>
            <a:ext cx="25343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Short-lived</a:t>
            </a:r>
          </a:p>
          <a:p>
            <a:pPr marL="0" marR="0" lvl="0" indent="0" algn="l" defTabSz="448193" rtl="0" eaLnBrk="1" fontAlgn="auto" latinLnBrk="0" hangingPunct="1">
              <a:spcBef>
                <a:spcPts val="0"/>
              </a:spcBef>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Functions don’t stick around when finished executing, freeing up resources </a:t>
            </a:r>
            <a:br>
              <a:rPr kumimoji="0" lang="en-US" sz="1372"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for further executions</a:t>
            </a:r>
          </a:p>
        </p:txBody>
      </p:sp>
      <p:grpSp>
        <p:nvGrpSpPr>
          <p:cNvPr id="48" name="Group 47">
            <a:extLst>
              <a:ext uri="{FF2B5EF4-FFF2-40B4-BE49-F238E27FC236}">
                <a16:creationId xmlns:a16="http://schemas.microsoft.com/office/drawing/2014/main" id="{1D2D7F69-85C2-4A72-95B2-360801A151B5}"/>
              </a:ext>
              <a:ext uri="{C183D7F6-B498-43B3-948B-1728B52AA6E4}">
                <adec:decorative xmlns:adec="http://schemas.microsoft.com/office/drawing/2017/decorative" val="1"/>
              </a:ext>
            </a:extLst>
          </p:cNvPr>
          <p:cNvGrpSpPr/>
          <p:nvPr/>
        </p:nvGrpSpPr>
        <p:grpSpPr>
          <a:xfrm>
            <a:off x="5151035" y="5227589"/>
            <a:ext cx="615733" cy="612148"/>
            <a:chOff x="4514797" y="3070117"/>
            <a:chExt cx="381748" cy="379526"/>
          </a:xfrm>
        </p:grpSpPr>
        <p:sp>
          <p:nvSpPr>
            <p:cNvPr id="20" name="chart4" descr="chart">
              <a:extLst>
                <a:ext uri="{FF2B5EF4-FFF2-40B4-BE49-F238E27FC236}">
                  <a16:creationId xmlns:a16="http://schemas.microsoft.com/office/drawing/2014/main" id="{62C3D81A-5329-4366-AD0D-3FEFBAC892CB}"/>
                </a:ext>
              </a:extLst>
            </p:cNvPr>
            <p:cNvSpPr/>
            <p:nvPr/>
          </p:nvSpPr>
          <p:spPr>
            <a:xfrm>
              <a:off x="4514797" y="3162498"/>
              <a:ext cx="380635" cy="287145"/>
            </a:xfrm>
            <a:custGeom>
              <a:avLst/>
              <a:gdLst>
                <a:gd name="connsiteX0" fmla="*/ 288259 w 380635"/>
                <a:gd name="connsiteY0" fmla="*/ 151363 h 287145"/>
                <a:gd name="connsiteX1" fmla="*/ 268226 w 380635"/>
                <a:gd name="connsiteY1" fmla="*/ 79021 h 287145"/>
                <a:gd name="connsiteX2" fmla="*/ 228159 w 380635"/>
                <a:gd name="connsiteY2" fmla="*/ 79021 h 287145"/>
                <a:gd name="connsiteX3" fmla="*/ 215916 w 380635"/>
                <a:gd name="connsiteY3" fmla="*/ 70117 h 287145"/>
                <a:gd name="connsiteX4" fmla="*/ 200334 w 380635"/>
                <a:gd name="connsiteY4" fmla="*/ 0 h 287145"/>
                <a:gd name="connsiteX5" fmla="*/ 144686 w 380635"/>
                <a:gd name="connsiteY5" fmla="*/ 212577 h 287145"/>
                <a:gd name="connsiteX6" fmla="*/ 135782 w 380635"/>
                <a:gd name="connsiteY6" fmla="*/ 221480 h 287145"/>
                <a:gd name="connsiteX7" fmla="*/ 132443 w 380635"/>
                <a:gd name="connsiteY7" fmla="*/ 221480 h 287145"/>
                <a:gd name="connsiteX8" fmla="*/ 123539 w 380635"/>
                <a:gd name="connsiteY8" fmla="*/ 217029 h 287145"/>
                <a:gd name="connsiteX9" fmla="*/ 74569 w 380635"/>
                <a:gd name="connsiteY9" fmla="*/ 163606 h 287145"/>
                <a:gd name="connsiteX10" fmla="*/ 53423 w 380635"/>
                <a:gd name="connsiteY10" fmla="*/ 185865 h 287145"/>
                <a:gd name="connsiteX11" fmla="*/ 44519 w 380635"/>
                <a:gd name="connsiteY11" fmla="*/ 189204 h 287145"/>
                <a:gd name="connsiteX12" fmla="*/ 0 w 380635"/>
                <a:gd name="connsiteY12" fmla="*/ 189204 h 287145"/>
                <a:gd name="connsiteX13" fmla="*/ 0 w 380635"/>
                <a:gd name="connsiteY13" fmla="*/ 287145 h 287145"/>
                <a:gd name="connsiteX14" fmla="*/ 380635 w 380635"/>
                <a:gd name="connsiteY14" fmla="*/ 287145 h 287145"/>
                <a:gd name="connsiteX15" fmla="*/ 380635 w 380635"/>
                <a:gd name="connsiteY15" fmla="*/ 160267 h 287145"/>
                <a:gd name="connsiteX16" fmla="*/ 300502 w 380635"/>
                <a:gd name="connsiteY16" fmla="*/ 160267 h 287145"/>
                <a:gd name="connsiteX17" fmla="*/ 288259 w 380635"/>
                <a:gd name="connsiteY17" fmla="*/ 151363 h 287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0635" h="287145">
                  <a:moveTo>
                    <a:pt x="288259" y="151363"/>
                  </a:moveTo>
                  <a:lnTo>
                    <a:pt x="268226" y="79021"/>
                  </a:lnTo>
                  <a:lnTo>
                    <a:pt x="228159" y="79021"/>
                  </a:lnTo>
                  <a:cubicBezTo>
                    <a:pt x="222594" y="79021"/>
                    <a:pt x="217029" y="75682"/>
                    <a:pt x="215916" y="70117"/>
                  </a:cubicBezTo>
                  <a:lnTo>
                    <a:pt x="200334" y="0"/>
                  </a:lnTo>
                  <a:lnTo>
                    <a:pt x="144686" y="212577"/>
                  </a:lnTo>
                  <a:cubicBezTo>
                    <a:pt x="143573" y="217029"/>
                    <a:pt x="140234" y="220368"/>
                    <a:pt x="135782" y="221480"/>
                  </a:cubicBezTo>
                  <a:cubicBezTo>
                    <a:pt x="134669" y="221480"/>
                    <a:pt x="133556" y="221480"/>
                    <a:pt x="132443" y="221480"/>
                  </a:cubicBezTo>
                  <a:cubicBezTo>
                    <a:pt x="129104" y="221480"/>
                    <a:pt x="125766" y="220368"/>
                    <a:pt x="123539" y="217029"/>
                  </a:cubicBezTo>
                  <a:lnTo>
                    <a:pt x="74569" y="163606"/>
                  </a:lnTo>
                  <a:lnTo>
                    <a:pt x="53423" y="185865"/>
                  </a:lnTo>
                  <a:cubicBezTo>
                    <a:pt x="51197" y="188092"/>
                    <a:pt x="47858" y="189204"/>
                    <a:pt x="44519" y="189204"/>
                  </a:cubicBezTo>
                  <a:lnTo>
                    <a:pt x="0" y="189204"/>
                  </a:lnTo>
                  <a:lnTo>
                    <a:pt x="0" y="287145"/>
                  </a:lnTo>
                  <a:lnTo>
                    <a:pt x="380635" y="287145"/>
                  </a:lnTo>
                  <a:lnTo>
                    <a:pt x="380635" y="160267"/>
                  </a:lnTo>
                  <a:lnTo>
                    <a:pt x="300502" y="160267"/>
                  </a:lnTo>
                  <a:cubicBezTo>
                    <a:pt x="294937" y="160267"/>
                    <a:pt x="290485" y="156928"/>
                    <a:pt x="288259" y="151363"/>
                  </a:cubicBezTo>
                  <a:close/>
                </a:path>
              </a:pathLst>
            </a:custGeom>
            <a:solidFill>
              <a:srgbClr val="0078D4"/>
            </a:solidFill>
            <a:ln w="7776" cap="flat">
              <a:noFill/>
              <a:prstDash val="solid"/>
              <a:miter/>
            </a:ln>
          </p:spPr>
          <p:txBody>
            <a:bodyPr rtlCol="0" anchor="ctr"/>
            <a:lstStyle/>
            <a:p>
              <a:pPr algn="ctr"/>
              <a:endParaRPr lang="en-US"/>
            </a:p>
          </p:txBody>
        </p:sp>
        <p:sp>
          <p:nvSpPr>
            <p:cNvPr id="46" name="chart4" descr="chart">
              <a:extLst>
                <a:ext uri="{FF2B5EF4-FFF2-40B4-BE49-F238E27FC236}">
                  <a16:creationId xmlns:a16="http://schemas.microsoft.com/office/drawing/2014/main" id="{62C3D81A-5329-4366-AD0D-3FEFBAC892CB}"/>
                </a:ext>
              </a:extLst>
            </p:cNvPr>
            <p:cNvSpPr/>
            <p:nvPr/>
          </p:nvSpPr>
          <p:spPr>
            <a:xfrm>
              <a:off x="4514797" y="3070117"/>
              <a:ext cx="380635" cy="278242"/>
            </a:xfrm>
            <a:custGeom>
              <a:avLst/>
              <a:gdLst>
                <a:gd name="connsiteX0" fmla="*/ 65665 w 380635"/>
                <a:gd name="connsiteY0" fmla="*/ 230384 h 278242"/>
                <a:gd name="connsiteX1" fmla="*/ 74569 w 380635"/>
                <a:gd name="connsiteY1" fmla="*/ 227045 h 278242"/>
                <a:gd name="connsiteX2" fmla="*/ 83473 w 380635"/>
                <a:gd name="connsiteY2" fmla="*/ 231498 h 278242"/>
                <a:gd name="connsiteX3" fmla="*/ 126878 w 380635"/>
                <a:gd name="connsiteY3" fmla="*/ 278243 h 278242"/>
                <a:gd name="connsiteX4" fmla="*/ 189204 w 380635"/>
                <a:gd name="connsiteY4" fmla="*/ 40067 h 278242"/>
                <a:gd name="connsiteX5" fmla="*/ 200334 w 380635"/>
                <a:gd name="connsiteY5" fmla="*/ 30050 h 278242"/>
                <a:gd name="connsiteX6" fmla="*/ 212577 w 380635"/>
                <a:gd name="connsiteY6" fmla="*/ 38954 h 278242"/>
                <a:gd name="connsiteX7" fmla="*/ 238176 w 380635"/>
                <a:gd name="connsiteY7" fmla="*/ 146912 h 278242"/>
                <a:gd name="connsiteX8" fmla="*/ 277129 w 380635"/>
                <a:gd name="connsiteY8" fmla="*/ 146912 h 278242"/>
                <a:gd name="connsiteX9" fmla="*/ 289372 w 380635"/>
                <a:gd name="connsiteY9" fmla="*/ 155815 h 278242"/>
                <a:gd name="connsiteX10" fmla="*/ 309405 w 380635"/>
                <a:gd name="connsiteY10" fmla="*/ 228159 h 278242"/>
                <a:gd name="connsiteX11" fmla="*/ 380635 w 380635"/>
                <a:gd name="connsiteY11" fmla="*/ 228159 h 278242"/>
                <a:gd name="connsiteX12" fmla="*/ 380635 w 380635"/>
                <a:gd name="connsiteY12" fmla="*/ 0 h 278242"/>
                <a:gd name="connsiteX13" fmla="*/ 0 w 380635"/>
                <a:gd name="connsiteY13" fmla="*/ 0 h 278242"/>
                <a:gd name="connsiteX14" fmla="*/ 0 w 380635"/>
                <a:gd name="connsiteY14" fmla="*/ 257096 h 278242"/>
                <a:gd name="connsiteX15" fmla="*/ 38954 w 380635"/>
                <a:gd name="connsiteY15" fmla="*/ 257096 h 278242"/>
                <a:gd name="connsiteX16" fmla="*/ 65665 w 380635"/>
                <a:gd name="connsiteY16" fmla="*/ 230384 h 278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635" h="278242">
                  <a:moveTo>
                    <a:pt x="65665" y="230384"/>
                  </a:moveTo>
                  <a:cubicBezTo>
                    <a:pt x="67891" y="228159"/>
                    <a:pt x="71230" y="227045"/>
                    <a:pt x="74569" y="227045"/>
                  </a:cubicBezTo>
                  <a:cubicBezTo>
                    <a:pt x="77908" y="227045"/>
                    <a:pt x="81247" y="228159"/>
                    <a:pt x="83473" y="231498"/>
                  </a:cubicBezTo>
                  <a:lnTo>
                    <a:pt x="126878" y="278243"/>
                  </a:lnTo>
                  <a:lnTo>
                    <a:pt x="189204" y="40067"/>
                  </a:lnTo>
                  <a:cubicBezTo>
                    <a:pt x="190318" y="33389"/>
                    <a:pt x="194769" y="30050"/>
                    <a:pt x="200334" y="30050"/>
                  </a:cubicBezTo>
                  <a:cubicBezTo>
                    <a:pt x="205899" y="30050"/>
                    <a:pt x="210351" y="34502"/>
                    <a:pt x="212577" y="38954"/>
                  </a:cubicBezTo>
                  <a:lnTo>
                    <a:pt x="238176" y="146912"/>
                  </a:lnTo>
                  <a:lnTo>
                    <a:pt x="277129" y="146912"/>
                  </a:lnTo>
                  <a:cubicBezTo>
                    <a:pt x="282694" y="146912"/>
                    <a:pt x="287146" y="150251"/>
                    <a:pt x="289372" y="155815"/>
                  </a:cubicBezTo>
                  <a:lnTo>
                    <a:pt x="309405" y="228159"/>
                  </a:lnTo>
                  <a:lnTo>
                    <a:pt x="380635" y="228159"/>
                  </a:lnTo>
                  <a:lnTo>
                    <a:pt x="380635" y="0"/>
                  </a:lnTo>
                  <a:lnTo>
                    <a:pt x="0" y="0"/>
                  </a:lnTo>
                  <a:lnTo>
                    <a:pt x="0" y="257096"/>
                  </a:lnTo>
                  <a:lnTo>
                    <a:pt x="38954" y="257096"/>
                  </a:lnTo>
                  <a:lnTo>
                    <a:pt x="65665" y="230384"/>
                  </a:lnTo>
                  <a:close/>
                </a:path>
              </a:pathLst>
            </a:custGeom>
            <a:solidFill>
              <a:srgbClr val="50E6FF"/>
            </a:solidFill>
            <a:ln w="7776" cap="flat">
              <a:noFill/>
              <a:prstDash val="solid"/>
              <a:miter/>
            </a:ln>
          </p:spPr>
          <p:txBody>
            <a:bodyPr rtlCol="0" anchor="ctr"/>
            <a:lstStyle/>
            <a:p>
              <a:pPr algn="ctr"/>
              <a:endParaRPr lang="en-US"/>
            </a:p>
          </p:txBody>
        </p:sp>
        <p:sp>
          <p:nvSpPr>
            <p:cNvPr id="47" name="chart4" descr="chart">
              <a:extLst>
                <a:ext uri="{FF2B5EF4-FFF2-40B4-BE49-F238E27FC236}">
                  <a16:creationId xmlns:a16="http://schemas.microsoft.com/office/drawing/2014/main" id="{62C3D81A-5329-4366-AD0D-3FEFBAC892CB}"/>
                </a:ext>
              </a:extLst>
            </p:cNvPr>
            <p:cNvSpPr/>
            <p:nvPr/>
          </p:nvSpPr>
          <p:spPr>
            <a:xfrm>
              <a:off x="4514797" y="3100169"/>
              <a:ext cx="381748" cy="283806"/>
            </a:xfrm>
            <a:custGeom>
              <a:avLst/>
              <a:gdLst>
                <a:gd name="connsiteX0" fmla="*/ 309405 w 381748"/>
                <a:gd name="connsiteY0" fmla="*/ 198109 h 283806"/>
                <a:gd name="connsiteX1" fmla="*/ 289372 w 381748"/>
                <a:gd name="connsiteY1" fmla="*/ 125765 h 283806"/>
                <a:gd name="connsiteX2" fmla="*/ 277129 w 381748"/>
                <a:gd name="connsiteY2" fmla="*/ 116862 h 283806"/>
                <a:gd name="connsiteX3" fmla="*/ 238176 w 381748"/>
                <a:gd name="connsiteY3" fmla="*/ 116862 h 283806"/>
                <a:gd name="connsiteX4" fmla="*/ 212577 w 381748"/>
                <a:gd name="connsiteY4" fmla="*/ 8904 h 283806"/>
                <a:gd name="connsiteX5" fmla="*/ 200334 w 381748"/>
                <a:gd name="connsiteY5" fmla="*/ 0 h 283806"/>
                <a:gd name="connsiteX6" fmla="*/ 188092 w 381748"/>
                <a:gd name="connsiteY6" fmla="*/ 8904 h 283806"/>
                <a:gd name="connsiteX7" fmla="*/ 125766 w 381748"/>
                <a:gd name="connsiteY7" fmla="*/ 247079 h 283806"/>
                <a:gd name="connsiteX8" fmla="*/ 82360 w 381748"/>
                <a:gd name="connsiteY8" fmla="*/ 200334 h 283806"/>
                <a:gd name="connsiteX9" fmla="*/ 73456 w 381748"/>
                <a:gd name="connsiteY9" fmla="*/ 195883 h 283806"/>
                <a:gd name="connsiteX10" fmla="*/ 64552 w 381748"/>
                <a:gd name="connsiteY10" fmla="*/ 199221 h 283806"/>
                <a:gd name="connsiteX11" fmla="*/ 37841 w 381748"/>
                <a:gd name="connsiteY11" fmla="*/ 227045 h 283806"/>
                <a:gd name="connsiteX12" fmla="*/ 0 w 381748"/>
                <a:gd name="connsiteY12" fmla="*/ 227045 h 283806"/>
                <a:gd name="connsiteX13" fmla="*/ 0 w 381748"/>
                <a:gd name="connsiteY13" fmla="*/ 251531 h 283806"/>
                <a:gd name="connsiteX14" fmla="*/ 44519 w 381748"/>
                <a:gd name="connsiteY14" fmla="*/ 251531 h 283806"/>
                <a:gd name="connsiteX15" fmla="*/ 53423 w 381748"/>
                <a:gd name="connsiteY15" fmla="*/ 248192 h 283806"/>
                <a:gd name="connsiteX16" fmla="*/ 74569 w 381748"/>
                <a:gd name="connsiteY16" fmla="*/ 225933 h 283806"/>
                <a:gd name="connsiteX17" fmla="*/ 123539 w 381748"/>
                <a:gd name="connsiteY17" fmla="*/ 279355 h 283806"/>
                <a:gd name="connsiteX18" fmla="*/ 132443 w 381748"/>
                <a:gd name="connsiteY18" fmla="*/ 283807 h 283806"/>
                <a:gd name="connsiteX19" fmla="*/ 135782 w 381748"/>
                <a:gd name="connsiteY19" fmla="*/ 283807 h 283806"/>
                <a:gd name="connsiteX20" fmla="*/ 144686 w 381748"/>
                <a:gd name="connsiteY20" fmla="*/ 274904 h 283806"/>
                <a:gd name="connsiteX21" fmla="*/ 200334 w 381748"/>
                <a:gd name="connsiteY21" fmla="*/ 62327 h 283806"/>
                <a:gd name="connsiteX22" fmla="*/ 217029 w 381748"/>
                <a:gd name="connsiteY22" fmla="*/ 132443 h 283806"/>
                <a:gd name="connsiteX23" fmla="*/ 229272 w 381748"/>
                <a:gd name="connsiteY23" fmla="*/ 141347 h 283806"/>
                <a:gd name="connsiteX24" fmla="*/ 269338 w 381748"/>
                <a:gd name="connsiteY24" fmla="*/ 141347 h 283806"/>
                <a:gd name="connsiteX25" fmla="*/ 289372 w 381748"/>
                <a:gd name="connsiteY25" fmla="*/ 213690 h 283806"/>
                <a:gd name="connsiteX26" fmla="*/ 301614 w 381748"/>
                <a:gd name="connsiteY26" fmla="*/ 222594 h 283806"/>
                <a:gd name="connsiteX27" fmla="*/ 381748 w 381748"/>
                <a:gd name="connsiteY27" fmla="*/ 222594 h 283806"/>
                <a:gd name="connsiteX28" fmla="*/ 381748 w 381748"/>
                <a:gd name="connsiteY28" fmla="*/ 198109 h 283806"/>
                <a:gd name="connsiteX29" fmla="*/ 309405 w 381748"/>
                <a:gd name="connsiteY29" fmla="*/ 198109 h 28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1748" h="283806">
                  <a:moveTo>
                    <a:pt x="309405" y="198109"/>
                  </a:moveTo>
                  <a:lnTo>
                    <a:pt x="289372" y="125765"/>
                  </a:lnTo>
                  <a:cubicBezTo>
                    <a:pt x="288259" y="120200"/>
                    <a:pt x="282694" y="116862"/>
                    <a:pt x="277129" y="116862"/>
                  </a:cubicBezTo>
                  <a:lnTo>
                    <a:pt x="238176" y="116862"/>
                  </a:lnTo>
                  <a:lnTo>
                    <a:pt x="212577" y="8904"/>
                  </a:lnTo>
                  <a:cubicBezTo>
                    <a:pt x="211464" y="3339"/>
                    <a:pt x="205899" y="0"/>
                    <a:pt x="200334" y="0"/>
                  </a:cubicBezTo>
                  <a:cubicBezTo>
                    <a:pt x="194769" y="0"/>
                    <a:pt x="190318" y="3339"/>
                    <a:pt x="188092" y="8904"/>
                  </a:cubicBezTo>
                  <a:lnTo>
                    <a:pt x="125766" y="247079"/>
                  </a:lnTo>
                  <a:lnTo>
                    <a:pt x="82360" y="200334"/>
                  </a:lnTo>
                  <a:cubicBezTo>
                    <a:pt x="80133" y="198109"/>
                    <a:pt x="76795" y="196995"/>
                    <a:pt x="73456" y="195883"/>
                  </a:cubicBezTo>
                  <a:cubicBezTo>
                    <a:pt x="70117" y="195883"/>
                    <a:pt x="66778" y="196995"/>
                    <a:pt x="64552" y="199221"/>
                  </a:cubicBezTo>
                  <a:lnTo>
                    <a:pt x="37841" y="227045"/>
                  </a:lnTo>
                  <a:lnTo>
                    <a:pt x="0" y="227045"/>
                  </a:lnTo>
                  <a:lnTo>
                    <a:pt x="0" y="251531"/>
                  </a:lnTo>
                  <a:lnTo>
                    <a:pt x="44519" y="251531"/>
                  </a:lnTo>
                  <a:cubicBezTo>
                    <a:pt x="47858" y="251531"/>
                    <a:pt x="51197" y="250418"/>
                    <a:pt x="53423" y="248192"/>
                  </a:cubicBezTo>
                  <a:lnTo>
                    <a:pt x="74569" y="225933"/>
                  </a:lnTo>
                  <a:lnTo>
                    <a:pt x="123539" y="279355"/>
                  </a:lnTo>
                  <a:cubicBezTo>
                    <a:pt x="125766" y="281581"/>
                    <a:pt x="129104" y="283807"/>
                    <a:pt x="132443" y="283807"/>
                  </a:cubicBezTo>
                  <a:cubicBezTo>
                    <a:pt x="133556" y="283807"/>
                    <a:pt x="134669" y="283807"/>
                    <a:pt x="135782" y="283807"/>
                  </a:cubicBezTo>
                  <a:cubicBezTo>
                    <a:pt x="140234" y="282694"/>
                    <a:pt x="143573" y="279355"/>
                    <a:pt x="144686" y="274904"/>
                  </a:cubicBezTo>
                  <a:lnTo>
                    <a:pt x="200334" y="62327"/>
                  </a:lnTo>
                  <a:lnTo>
                    <a:pt x="217029" y="132443"/>
                  </a:lnTo>
                  <a:cubicBezTo>
                    <a:pt x="218142" y="138008"/>
                    <a:pt x="223707" y="141347"/>
                    <a:pt x="229272" y="141347"/>
                  </a:cubicBezTo>
                  <a:lnTo>
                    <a:pt x="269338" y="141347"/>
                  </a:lnTo>
                  <a:lnTo>
                    <a:pt x="289372" y="213690"/>
                  </a:lnTo>
                  <a:cubicBezTo>
                    <a:pt x="290485" y="219255"/>
                    <a:pt x="296049" y="222594"/>
                    <a:pt x="301614" y="222594"/>
                  </a:cubicBezTo>
                  <a:lnTo>
                    <a:pt x="381748" y="222594"/>
                  </a:lnTo>
                  <a:lnTo>
                    <a:pt x="381748" y="198109"/>
                  </a:lnTo>
                  <a:lnTo>
                    <a:pt x="309405" y="198109"/>
                  </a:lnTo>
                  <a:close/>
                </a:path>
              </a:pathLst>
            </a:custGeom>
            <a:solidFill>
              <a:schemeClr val="tx2">
                <a:lumMod val="25000"/>
              </a:schemeClr>
            </a:solidFill>
            <a:ln w="7776" cap="flat">
              <a:noFill/>
              <a:prstDash val="solid"/>
              <a:miter/>
            </a:ln>
          </p:spPr>
          <p:txBody>
            <a:bodyPr rtlCol="0" anchor="ctr"/>
            <a:lstStyle/>
            <a:p>
              <a:pPr algn="ctr"/>
              <a:endParaRPr lang="en-US"/>
            </a:p>
          </p:txBody>
        </p:sp>
      </p:grpSp>
      <p:sp>
        <p:nvSpPr>
          <p:cNvPr id="59" name="Rectangle 58">
            <a:extLst>
              <a:ext uri="{FF2B5EF4-FFF2-40B4-BE49-F238E27FC236}">
                <a16:creationId xmlns:a16="http://schemas.microsoft.com/office/drawing/2014/main" id="{B44525E2-C4AE-4F80-B308-95C61B2FB6A3}"/>
              </a:ext>
              <a:ext uri="{C183D7F6-B498-43B3-948B-1728B52AA6E4}">
                <adec:decorative xmlns:adec="http://schemas.microsoft.com/office/drawing/2017/decorative" val="1"/>
              </a:ext>
            </a:extLst>
          </p:cNvPr>
          <p:cNvSpPr/>
          <p:nvPr/>
        </p:nvSpPr>
        <p:spPr bwMode="auto">
          <a:xfrm>
            <a:off x="6242346" y="2308172"/>
            <a:ext cx="25343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State managed</a:t>
            </a:r>
          </a:p>
          <a:p>
            <a:pPr marL="0" marR="0" lvl="0" indent="0" algn="l" defTabSz="448193" rtl="0" eaLnBrk="1" fontAlgn="auto" latinLnBrk="0" hangingPunct="1">
              <a:spcBef>
                <a:spcPts val="0"/>
              </a:spcBef>
              <a:spcAft>
                <a:spcPts val="180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Functions don’t hold any persistent state and </a:t>
            </a:r>
            <a:br>
              <a:rPr kumimoji="0" lang="en-US" sz="1372"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don’t rely on the state of any </a:t>
            </a:r>
            <a:br>
              <a:rPr kumimoji="0" lang="en-US" sz="1372"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other processes;</a:t>
            </a:r>
            <a:r>
              <a:rPr kumimoji="0" lang="en-US" sz="1372" b="0" i="0" u="none" strike="noStrike" kern="1200" cap="none" spc="0" normalizeH="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Durable Functions allow </a:t>
            </a:r>
            <a:r>
              <a:rPr kumimoji="0" lang="en-US" sz="1372" b="0" i="0" u="none" strike="noStrike" kern="1200" cap="none" spc="0" normalizeH="0" noProof="0" dirty="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statefulness</a:t>
            </a:r>
            <a:r>
              <a:rPr kumimoji="0" lang="en-US" sz="1372" b="0" i="0" u="none" strike="noStrike" kern="1200" cap="none" spc="0" normalizeH="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at scale</a:t>
            </a:r>
            <a:endParaRPr kumimoji="0" lang="en-US" sz="1372"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grpSp>
        <p:nvGrpSpPr>
          <p:cNvPr id="25" name="open">
            <a:extLst>
              <a:ext uri="{FF2B5EF4-FFF2-40B4-BE49-F238E27FC236}">
                <a16:creationId xmlns:a16="http://schemas.microsoft.com/office/drawing/2014/main" id="{7E6AC626-90A5-455C-8A72-1E7D77040C67}"/>
              </a:ext>
              <a:ext uri="{C183D7F6-B498-43B3-948B-1728B52AA6E4}">
                <adec:decorative xmlns:adec="http://schemas.microsoft.com/office/drawing/2017/decorative" val="1"/>
              </a:ext>
            </a:extLst>
          </p:cNvPr>
          <p:cNvGrpSpPr/>
          <p:nvPr/>
        </p:nvGrpSpPr>
        <p:grpSpPr>
          <a:xfrm>
            <a:off x="7972206" y="5173148"/>
            <a:ext cx="613938" cy="673196"/>
            <a:chOff x="2572353" y="1292284"/>
            <a:chExt cx="403080" cy="441987"/>
          </a:xfrm>
        </p:grpSpPr>
        <p:sp>
          <p:nvSpPr>
            <p:cNvPr id="26" name="Rectangle 602">
              <a:extLst>
                <a:ext uri="{FF2B5EF4-FFF2-40B4-BE49-F238E27FC236}">
                  <a16:creationId xmlns:a16="http://schemas.microsoft.com/office/drawing/2014/main" id="{DAD8A1CC-C681-473E-BF90-20B1758420E2}"/>
                </a:ext>
              </a:extLst>
            </p:cNvPr>
            <p:cNvSpPr>
              <a:spLocks noChangeArrowheads="1"/>
            </p:cNvSpPr>
            <p:nvPr/>
          </p:nvSpPr>
          <p:spPr bwMode="auto">
            <a:xfrm>
              <a:off x="2759108" y="1566191"/>
              <a:ext cx="23345" cy="1276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7" name="Rectangle 603">
              <a:extLst>
                <a:ext uri="{FF2B5EF4-FFF2-40B4-BE49-F238E27FC236}">
                  <a16:creationId xmlns:a16="http://schemas.microsoft.com/office/drawing/2014/main" id="{DDE4FDE2-91BF-4D0F-B349-730BC6E46E25}"/>
                </a:ext>
              </a:extLst>
            </p:cNvPr>
            <p:cNvSpPr>
              <a:spLocks noChangeArrowheads="1"/>
            </p:cNvSpPr>
            <p:nvPr/>
          </p:nvSpPr>
          <p:spPr bwMode="auto">
            <a:xfrm>
              <a:off x="2759108" y="1315629"/>
              <a:ext cx="23345" cy="14473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Freeform 604">
              <a:extLst>
                <a:ext uri="{FF2B5EF4-FFF2-40B4-BE49-F238E27FC236}">
                  <a16:creationId xmlns:a16="http://schemas.microsoft.com/office/drawing/2014/main" id="{C3E875FB-7B37-4587-8379-4E25E1DF608E}"/>
                </a:ext>
              </a:extLst>
            </p:cNvPr>
            <p:cNvSpPr>
              <a:spLocks/>
            </p:cNvSpPr>
            <p:nvPr/>
          </p:nvSpPr>
          <p:spPr bwMode="auto">
            <a:xfrm>
              <a:off x="2812022" y="1530397"/>
              <a:ext cx="129173" cy="87152"/>
            </a:xfrm>
            <a:custGeom>
              <a:avLst/>
              <a:gdLst>
                <a:gd name="T0" fmla="*/ 7 w 83"/>
                <a:gd name="T1" fmla="*/ 0 h 56"/>
                <a:gd name="T2" fmla="*/ 0 w 83"/>
                <a:gd name="T3" fmla="*/ 12 h 56"/>
                <a:gd name="T4" fmla="*/ 76 w 83"/>
                <a:gd name="T5" fmla="*/ 56 h 56"/>
                <a:gd name="T6" fmla="*/ 83 w 83"/>
                <a:gd name="T7" fmla="*/ 43 h 56"/>
                <a:gd name="T8" fmla="*/ 7 w 83"/>
                <a:gd name="T9" fmla="*/ 0 h 56"/>
              </a:gdLst>
              <a:ahLst/>
              <a:cxnLst>
                <a:cxn ang="0">
                  <a:pos x="T0" y="T1"/>
                </a:cxn>
                <a:cxn ang="0">
                  <a:pos x="T2" y="T3"/>
                </a:cxn>
                <a:cxn ang="0">
                  <a:pos x="T4" y="T5"/>
                </a:cxn>
                <a:cxn ang="0">
                  <a:pos x="T6" y="T7"/>
                </a:cxn>
                <a:cxn ang="0">
                  <a:pos x="T8" y="T9"/>
                </a:cxn>
              </a:cxnLst>
              <a:rect l="0" t="0" r="r" b="b"/>
              <a:pathLst>
                <a:path w="83" h="56">
                  <a:moveTo>
                    <a:pt x="7" y="0"/>
                  </a:moveTo>
                  <a:lnTo>
                    <a:pt x="0" y="12"/>
                  </a:lnTo>
                  <a:lnTo>
                    <a:pt x="76" y="56"/>
                  </a:lnTo>
                  <a:lnTo>
                    <a:pt x="83" y="43"/>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Freeform 605">
              <a:extLst>
                <a:ext uri="{FF2B5EF4-FFF2-40B4-BE49-F238E27FC236}">
                  <a16:creationId xmlns:a16="http://schemas.microsoft.com/office/drawing/2014/main" id="{EFF12129-F5F2-4191-98A7-ADEDB93022C7}"/>
                </a:ext>
              </a:extLst>
            </p:cNvPr>
            <p:cNvSpPr>
              <a:spLocks/>
            </p:cNvSpPr>
            <p:nvPr/>
          </p:nvSpPr>
          <p:spPr bwMode="auto">
            <a:xfrm>
              <a:off x="2595698" y="1405894"/>
              <a:ext cx="133841" cy="90265"/>
            </a:xfrm>
            <a:custGeom>
              <a:avLst/>
              <a:gdLst>
                <a:gd name="T0" fmla="*/ 8 w 86"/>
                <a:gd name="T1" fmla="*/ 0 h 58"/>
                <a:gd name="T2" fmla="*/ 0 w 86"/>
                <a:gd name="T3" fmla="*/ 13 h 58"/>
                <a:gd name="T4" fmla="*/ 79 w 86"/>
                <a:gd name="T5" fmla="*/ 58 h 58"/>
                <a:gd name="T6" fmla="*/ 86 w 86"/>
                <a:gd name="T7" fmla="*/ 45 h 58"/>
                <a:gd name="T8" fmla="*/ 8 w 86"/>
                <a:gd name="T9" fmla="*/ 0 h 58"/>
              </a:gdLst>
              <a:ahLst/>
              <a:cxnLst>
                <a:cxn ang="0">
                  <a:pos x="T0" y="T1"/>
                </a:cxn>
                <a:cxn ang="0">
                  <a:pos x="T2" y="T3"/>
                </a:cxn>
                <a:cxn ang="0">
                  <a:pos x="T4" y="T5"/>
                </a:cxn>
                <a:cxn ang="0">
                  <a:pos x="T6" y="T7"/>
                </a:cxn>
                <a:cxn ang="0">
                  <a:pos x="T8" y="T9"/>
                </a:cxn>
              </a:cxnLst>
              <a:rect l="0" t="0" r="r" b="b"/>
              <a:pathLst>
                <a:path w="86" h="58">
                  <a:moveTo>
                    <a:pt x="8" y="0"/>
                  </a:moveTo>
                  <a:lnTo>
                    <a:pt x="0" y="13"/>
                  </a:lnTo>
                  <a:lnTo>
                    <a:pt x="79" y="58"/>
                  </a:lnTo>
                  <a:lnTo>
                    <a:pt x="86" y="45"/>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Freeform 606">
              <a:extLst>
                <a:ext uri="{FF2B5EF4-FFF2-40B4-BE49-F238E27FC236}">
                  <a16:creationId xmlns:a16="http://schemas.microsoft.com/office/drawing/2014/main" id="{5D26B3C5-7F14-431B-9DB3-D163162FDCC5}"/>
                </a:ext>
              </a:extLst>
            </p:cNvPr>
            <p:cNvSpPr>
              <a:spLocks/>
            </p:cNvSpPr>
            <p:nvPr/>
          </p:nvSpPr>
          <p:spPr bwMode="auto">
            <a:xfrm>
              <a:off x="2810466" y="1407450"/>
              <a:ext cx="133841" cy="88709"/>
            </a:xfrm>
            <a:custGeom>
              <a:avLst/>
              <a:gdLst>
                <a:gd name="T0" fmla="*/ 78 w 86"/>
                <a:gd name="T1" fmla="*/ 0 h 57"/>
                <a:gd name="T2" fmla="*/ 0 w 86"/>
                <a:gd name="T3" fmla="*/ 44 h 57"/>
                <a:gd name="T4" fmla="*/ 8 w 86"/>
                <a:gd name="T5" fmla="*/ 57 h 57"/>
                <a:gd name="T6" fmla="*/ 86 w 86"/>
                <a:gd name="T7" fmla="*/ 12 h 57"/>
                <a:gd name="T8" fmla="*/ 78 w 86"/>
                <a:gd name="T9" fmla="*/ 0 h 57"/>
              </a:gdLst>
              <a:ahLst/>
              <a:cxnLst>
                <a:cxn ang="0">
                  <a:pos x="T0" y="T1"/>
                </a:cxn>
                <a:cxn ang="0">
                  <a:pos x="T2" y="T3"/>
                </a:cxn>
                <a:cxn ang="0">
                  <a:pos x="T4" y="T5"/>
                </a:cxn>
                <a:cxn ang="0">
                  <a:pos x="T6" y="T7"/>
                </a:cxn>
                <a:cxn ang="0">
                  <a:pos x="T8" y="T9"/>
                </a:cxn>
              </a:cxnLst>
              <a:rect l="0" t="0" r="r" b="b"/>
              <a:pathLst>
                <a:path w="86" h="57">
                  <a:moveTo>
                    <a:pt x="78" y="0"/>
                  </a:moveTo>
                  <a:lnTo>
                    <a:pt x="0" y="44"/>
                  </a:lnTo>
                  <a:lnTo>
                    <a:pt x="8" y="57"/>
                  </a:lnTo>
                  <a:lnTo>
                    <a:pt x="86" y="12"/>
                  </a:lnTo>
                  <a:lnTo>
                    <a:pt x="7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1" name="Freeform 607">
              <a:extLst>
                <a:ext uri="{FF2B5EF4-FFF2-40B4-BE49-F238E27FC236}">
                  <a16:creationId xmlns:a16="http://schemas.microsoft.com/office/drawing/2014/main" id="{0363764A-0559-42E5-9BAD-632CB02582A8}"/>
                </a:ext>
              </a:extLst>
            </p:cNvPr>
            <p:cNvSpPr>
              <a:spLocks/>
            </p:cNvSpPr>
            <p:nvPr/>
          </p:nvSpPr>
          <p:spPr bwMode="auto">
            <a:xfrm>
              <a:off x="2594141" y="1530397"/>
              <a:ext cx="135398" cy="90265"/>
            </a:xfrm>
            <a:custGeom>
              <a:avLst/>
              <a:gdLst>
                <a:gd name="T0" fmla="*/ 79 w 87"/>
                <a:gd name="T1" fmla="*/ 0 h 58"/>
                <a:gd name="T2" fmla="*/ 0 w 87"/>
                <a:gd name="T3" fmla="*/ 45 h 58"/>
                <a:gd name="T4" fmla="*/ 7 w 87"/>
                <a:gd name="T5" fmla="*/ 58 h 58"/>
                <a:gd name="T6" fmla="*/ 87 w 87"/>
                <a:gd name="T7" fmla="*/ 12 h 58"/>
                <a:gd name="T8" fmla="*/ 79 w 87"/>
                <a:gd name="T9" fmla="*/ 0 h 58"/>
              </a:gdLst>
              <a:ahLst/>
              <a:cxnLst>
                <a:cxn ang="0">
                  <a:pos x="T0" y="T1"/>
                </a:cxn>
                <a:cxn ang="0">
                  <a:pos x="T2" y="T3"/>
                </a:cxn>
                <a:cxn ang="0">
                  <a:pos x="T4" y="T5"/>
                </a:cxn>
                <a:cxn ang="0">
                  <a:pos x="T6" y="T7"/>
                </a:cxn>
                <a:cxn ang="0">
                  <a:pos x="T8" y="T9"/>
                </a:cxn>
              </a:cxnLst>
              <a:rect l="0" t="0" r="r" b="b"/>
              <a:pathLst>
                <a:path w="87" h="58">
                  <a:moveTo>
                    <a:pt x="79" y="0"/>
                  </a:moveTo>
                  <a:lnTo>
                    <a:pt x="0" y="45"/>
                  </a:lnTo>
                  <a:lnTo>
                    <a:pt x="7" y="58"/>
                  </a:lnTo>
                  <a:lnTo>
                    <a:pt x="87" y="12"/>
                  </a:lnTo>
                  <a:lnTo>
                    <a:pt x="7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2" name="Freeform 608">
              <a:extLst>
                <a:ext uri="{FF2B5EF4-FFF2-40B4-BE49-F238E27FC236}">
                  <a16:creationId xmlns:a16="http://schemas.microsoft.com/office/drawing/2014/main" id="{9507EF19-1360-4A51-A58C-549BC54548F9}"/>
                </a:ext>
              </a:extLst>
            </p:cNvPr>
            <p:cNvSpPr>
              <a:spLocks/>
            </p:cNvSpPr>
            <p:nvPr/>
          </p:nvSpPr>
          <p:spPr bwMode="auto">
            <a:xfrm>
              <a:off x="2735764" y="1472814"/>
              <a:ext cx="70034" cy="80927"/>
            </a:xfrm>
            <a:custGeom>
              <a:avLst/>
              <a:gdLst>
                <a:gd name="T0" fmla="*/ 22 w 45"/>
                <a:gd name="T1" fmla="*/ 0 h 52"/>
                <a:gd name="T2" fmla="*/ 45 w 45"/>
                <a:gd name="T3" fmla="*/ 12 h 52"/>
                <a:gd name="T4" fmla="*/ 45 w 45"/>
                <a:gd name="T5" fmla="*/ 38 h 52"/>
                <a:gd name="T6" fmla="*/ 22 w 45"/>
                <a:gd name="T7" fmla="*/ 52 h 52"/>
                <a:gd name="T8" fmla="*/ 0 w 45"/>
                <a:gd name="T9" fmla="*/ 39 h 52"/>
                <a:gd name="T10" fmla="*/ 0 w 45"/>
                <a:gd name="T11" fmla="*/ 12 h 52"/>
                <a:gd name="T12" fmla="*/ 22 w 4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5" h="52">
                  <a:moveTo>
                    <a:pt x="22" y="0"/>
                  </a:moveTo>
                  <a:lnTo>
                    <a:pt x="45" y="12"/>
                  </a:lnTo>
                  <a:lnTo>
                    <a:pt x="45" y="38"/>
                  </a:lnTo>
                  <a:lnTo>
                    <a:pt x="22" y="52"/>
                  </a:lnTo>
                  <a:lnTo>
                    <a:pt x="0" y="39"/>
                  </a:lnTo>
                  <a:lnTo>
                    <a:pt x="0" y="12"/>
                  </a:lnTo>
                  <a:lnTo>
                    <a:pt x="2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3" name="Freeform 609">
              <a:extLst>
                <a:ext uri="{FF2B5EF4-FFF2-40B4-BE49-F238E27FC236}">
                  <a16:creationId xmlns:a16="http://schemas.microsoft.com/office/drawing/2014/main" id="{38895A59-595A-4390-9F0E-DDD0CA8176C9}"/>
                </a:ext>
              </a:extLst>
            </p:cNvPr>
            <p:cNvSpPr>
              <a:spLocks/>
            </p:cNvSpPr>
            <p:nvPr/>
          </p:nvSpPr>
          <p:spPr bwMode="auto">
            <a:xfrm>
              <a:off x="2710863" y="1446357"/>
              <a:ext cx="118278" cy="133841"/>
            </a:xfrm>
            <a:custGeom>
              <a:avLst/>
              <a:gdLst>
                <a:gd name="T0" fmla="*/ 38 w 76"/>
                <a:gd name="T1" fmla="*/ 0 h 86"/>
                <a:gd name="T2" fmla="*/ 31 w 76"/>
                <a:gd name="T3" fmla="*/ 3 h 86"/>
                <a:gd name="T4" fmla="*/ 9 w 76"/>
                <a:gd name="T5" fmla="*/ 17 h 86"/>
                <a:gd name="T6" fmla="*/ 0 w 76"/>
                <a:gd name="T7" fmla="*/ 21 h 86"/>
                <a:gd name="T8" fmla="*/ 0 w 76"/>
                <a:gd name="T9" fmla="*/ 29 h 86"/>
                <a:gd name="T10" fmla="*/ 0 w 76"/>
                <a:gd name="T11" fmla="*/ 56 h 86"/>
                <a:gd name="T12" fmla="*/ 0 w 76"/>
                <a:gd name="T13" fmla="*/ 64 h 86"/>
                <a:gd name="T14" fmla="*/ 9 w 76"/>
                <a:gd name="T15" fmla="*/ 69 h 86"/>
                <a:gd name="T16" fmla="*/ 31 w 76"/>
                <a:gd name="T17" fmla="*/ 82 h 86"/>
                <a:gd name="T18" fmla="*/ 38 w 76"/>
                <a:gd name="T19" fmla="*/ 86 h 86"/>
                <a:gd name="T20" fmla="*/ 46 w 76"/>
                <a:gd name="T21" fmla="*/ 82 h 86"/>
                <a:gd name="T22" fmla="*/ 69 w 76"/>
                <a:gd name="T23" fmla="*/ 69 h 86"/>
                <a:gd name="T24" fmla="*/ 76 w 76"/>
                <a:gd name="T25" fmla="*/ 64 h 86"/>
                <a:gd name="T26" fmla="*/ 76 w 76"/>
                <a:gd name="T27" fmla="*/ 56 h 86"/>
                <a:gd name="T28" fmla="*/ 76 w 76"/>
                <a:gd name="T29" fmla="*/ 29 h 86"/>
                <a:gd name="T30" fmla="*/ 76 w 76"/>
                <a:gd name="T31" fmla="*/ 21 h 86"/>
                <a:gd name="T32" fmla="*/ 69 w 76"/>
                <a:gd name="T33" fmla="*/ 17 h 86"/>
                <a:gd name="T34" fmla="*/ 46 w 76"/>
                <a:gd name="T35" fmla="*/ 3 h 86"/>
                <a:gd name="T36" fmla="*/ 38 w 76"/>
                <a:gd name="T3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86">
                  <a:moveTo>
                    <a:pt x="38" y="0"/>
                  </a:moveTo>
                  <a:lnTo>
                    <a:pt x="31" y="3"/>
                  </a:lnTo>
                  <a:lnTo>
                    <a:pt x="9" y="17"/>
                  </a:lnTo>
                  <a:lnTo>
                    <a:pt x="0" y="21"/>
                  </a:lnTo>
                  <a:lnTo>
                    <a:pt x="0" y="29"/>
                  </a:lnTo>
                  <a:lnTo>
                    <a:pt x="0" y="56"/>
                  </a:lnTo>
                  <a:lnTo>
                    <a:pt x="0" y="64"/>
                  </a:lnTo>
                  <a:lnTo>
                    <a:pt x="9" y="69"/>
                  </a:lnTo>
                  <a:lnTo>
                    <a:pt x="31" y="82"/>
                  </a:lnTo>
                  <a:lnTo>
                    <a:pt x="38" y="86"/>
                  </a:lnTo>
                  <a:lnTo>
                    <a:pt x="46" y="82"/>
                  </a:lnTo>
                  <a:lnTo>
                    <a:pt x="69" y="69"/>
                  </a:lnTo>
                  <a:lnTo>
                    <a:pt x="76" y="64"/>
                  </a:lnTo>
                  <a:lnTo>
                    <a:pt x="76" y="56"/>
                  </a:lnTo>
                  <a:lnTo>
                    <a:pt x="76" y="29"/>
                  </a:lnTo>
                  <a:lnTo>
                    <a:pt x="76" y="21"/>
                  </a:lnTo>
                  <a:lnTo>
                    <a:pt x="69" y="17"/>
                  </a:lnTo>
                  <a:lnTo>
                    <a:pt x="46" y="3"/>
                  </a:lnTo>
                  <a:lnTo>
                    <a:pt x="38" y="0"/>
                  </a:lnTo>
                  <a:close/>
                </a:path>
              </a:pathLst>
            </a:custGeom>
            <a:noFill/>
            <a:ln w="28575">
              <a:solidFill>
                <a:schemeClr val="accent1"/>
              </a:solidFill>
              <a:round/>
              <a:headEnd/>
              <a:tailEnd/>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4" name="Freeform 610">
              <a:extLst>
                <a:ext uri="{FF2B5EF4-FFF2-40B4-BE49-F238E27FC236}">
                  <a16:creationId xmlns:a16="http://schemas.microsoft.com/office/drawing/2014/main" id="{840AD65D-2F05-468B-8875-C7530362B93B}"/>
                </a:ext>
              </a:extLst>
            </p:cNvPr>
            <p:cNvSpPr>
              <a:spLocks/>
            </p:cNvSpPr>
            <p:nvPr/>
          </p:nvSpPr>
          <p:spPr bwMode="auto">
            <a:xfrm>
              <a:off x="2735764" y="1662682"/>
              <a:ext cx="70034" cy="71589"/>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4"/>
                    <a:pt x="13" y="0"/>
                    <a:pt x="30" y="0"/>
                  </a:cubicBezTo>
                  <a:cubicBezTo>
                    <a:pt x="30" y="0"/>
                    <a:pt x="30" y="0"/>
                    <a:pt x="30" y="0"/>
                  </a:cubicBezTo>
                  <a:cubicBezTo>
                    <a:pt x="47" y="0"/>
                    <a:pt x="60" y="14"/>
                    <a:pt x="60" y="30"/>
                  </a:cubicBezTo>
                  <a:cubicBezTo>
                    <a:pt x="60" y="31"/>
                    <a:pt x="60" y="31"/>
                    <a:pt x="60" y="31"/>
                  </a:cubicBezTo>
                  <a:cubicBezTo>
                    <a:pt x="60" y="48"/>
                    <a:pt x="47" y="61"/>
                    <a:pt x="30" y="61"/>
                  </a:cubicBezTo>
                  <a:cubicBezTo>
                    <a:pt x="30" y="61"/>
                    <a:pt x="30" y="61"/>
                    <a:pt x="30" y="61"/>
                  </a:cubicBezTo>
                  <a:cubicBezTo>
                    <a:pt x="13" y="61"/>
                    <a:pt x="0" y="48"/>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5" name="Freeform 611">
              <a:extLst>
                <a:ext uri="{FF2B5EF4-FFF2-40B4-BE49-F238E27FC236}">
                  <a16:creationId xmlns:a16="http://schemas.microsoft.com/office/drawing/2014/main" id="{11D4CA1D-6B2C-4E5E-B547-7E702452939F}"/>
                </a:ext>
              </a:extLst>
            </p:cNvPr>
            <p:cNvSpPr>
              <a:spLocks/>
            </p:cNvSpPr>
            <p:nvPr/>
          </p:nvSpPr>
          <p:spPr bwMode="auto">
            <a:xfrm>
              <a:off x="2735764" y="1292284"/>
              <a:ext cx="70034" cy="70034"/>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3"/>
                    <a:pt x="13" y="0"/>
                    <a:pt x="30" y="0"/>
                  </a:cubicBezTo>
                  <a:cubicBezTo>
                    <a:pt x="30" y="0"/>
                    <a:pt x="30" y="0"/>
                    <a:pt x="30" y="0"/>
                  </a:cubicBezTo>
                  <a:cubicBezTo>
                    <a:pt x="47" y="0"/>
                    <a:pt x="60" y="13"/>
                    <a:pt x="60" y="30"/>
                  </a:cubicBezTo>
                  <a:cubicBezTo>
                    <a:pt x="60" y="31"/>
                    <a:pt x="60" y="31"/>
                    <a:pt x="60" y="31"/>
                  </a:cubicBezTo>
                  <a:cubicBezTo>
                    <a:pt x="60" y="47"/>
                    <a:pt x="47" y="61"/>
                    <a:pt x="30" y="61"/>
                  </a:cubicBezTo>
                  <a:cubicBezTo>
                    <a:pt x="30" y="61"/>
                    <a:pt x="30" y="61"/>
                    <a:pt x="30" y="61"/>
                  </a:cubicBezTo>
                  <a:cubicBezTo>
                    <a:pt x="13" y="61"/>
                    <a:pt x="0" y="47"/>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6" name="Freeform 612">
              <a:extLst>
                <a:ext uri="{FF2B5EF4-FFF2-40B4-BE49-F238E27FC236}">
                  <a16:creationId xmlns:a16="http://schemas.microsoft.com/office/drawing/2014/main" id="{46411556-6CCC-4821-A631-9F71D9EACAEF}"/>
                </a:ext>
              </a:extLst>
            </p:cNvPr>
            <p:cNvSpPr>
              <a:spLocks/>
            </p:cNvSpPr>
            <p:nvPr/>
          </p:nvSpPr>
          <p:spPr bwMode="auto">
            <a:xfrm>
              <a:off x="2894506" y="1566191"/>
              <a:ext cx="80927" cy="79371"/>
            </a:xfrm>
            <a:custGeom>
              <a:avLst/>
              <a:gdLst>
                <a:gd name="T0" fmla="*/ 20 w 70"/>
                <a:gd name="T1" fmla="*/ 61 h 70"/>
                <a:gd name="T2" fmla="*/ 19 w 70"/>
                <a:gd name="T3" fmla="*/ 61 h 70"/>
                <a:gd name="T4" fmla="*/ 8 w 70"/>
                <a:gd name="T5" fmla="*/ 20 h 70"/>
                <a:gd name="T6" fmla="*/ 9 w 70"/>
                <a:gd name="T7" fmla="*/ 19 h 70"/>
                <a:gd name="T8" fmla="*/ 50 w 70"/>
                <a:gd name="T9" fmla="*/ 9 h 70"/>
                <a:gd name="T10" fmla="*/ 50 w 70"/>
                <a:gd name="T11" fmla="*/ 9 h 70"/>
                <a:gd name="T12" fmla="*/ 61 w 70"/>
                <a:gd name="T13" fmla="*/ 50 h 70"/>
                <a:gd name="T14" fmla="*/ 61 w 70"/>
                <a:gd name="T15" fmla="*/ 50 h 70"/>
                <a:gd name="T16" fmla="*/ 20 w 70"/>
                <a:gd name="T17"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20" y="61"/>
                  </a:moveTo>
                  <a:cubicBezTo>
                    <a:pt x="19" y="61"/>
                    <a:pt x="19" y="61"/>
                    <a:pt x="19" y="61"/>
                  </a:cubicBezTo>
                  <a:cubicBezTo>
                    <a:pt x="5" y="53"/>
                    <a:pt x="0" y="34"/>
                    <a:pt x="8" y="20"/>
                  </a:cubicBezTo>
                  <a:cubicBezTo>
                    <a:pt x="9" y="19"/>
                    <a:pt x="9" y="19"/>
                    <a:pt x="9" y="19"/>
                  </a:cubicBezTo>
                  <a:cubicBezTo>
                    <a:pt x="17" y="5"/>
                    <a:pt x="35" y="0"/>
                    <a:pt x="50" y="9"/>
                  </a:cubicBezTo>
                  <a:cubicBezTo>
                    <a:pt x="50" y="9"/>
                    <a:pt x="50" y="9"/>
                    <a:pt x="50" y="9"/>
                  </a:cubicBezTo>
                  <a:cubicBezTo>
                    <a:pt x="65" y="17"/>
                    <a:pt x="70" y="35"/>
                    <a:pt x="61" y="50"/>
                  </a:cubicBezTo>
                  <a:cubicBezTo>
                    <a:pt x="61" y="50"/>
                    <a:pt x="61" y="50"/>
                    <a:pt x="61" y="50"/>
                  </a:cubicBezTo>
                  <a:cubicBezTo>
                    <a:pt x="53" y="65"/>
                    <a:pt x="34" y="70"/>
                    <a:pt x="20" y="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7" name="Freeform 613">
              <a:extLst>
                <a:ext uri="{FF2B5EF4-FFF2-40B4-BE49-F238E27FC236}">
                  <a16:creationId xmlns:a16="http://schemas.microsoft.com/office/drawing/2014/main" id="{3DE97499-BAFD-454A-9642-9B6A3F360570}"/>
                </a:ext>
              </a:extLst>
            </p:cNvPr>
            <p:cNvSpPr>
              <a:spLocks/>
            </p:cNvSpPr>
            <p:nvPr/>
          </p:nvSpPr>
          <p:spPr bwMode="auto">
            <a:xfrm>
              <a:off x="2572353" y="1385662"/>
              <a:ext cx="70034" cy="68477"/>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8" name="Freeform 614">
              <a:extLst>
                <a:ext uri="{FF2B5EF4-FFF2-40B4-BE49-F238E27FC236}">
                  <a16:creationId xmlns:a16="http://schemas.microsoft.com/office/drawing/2014/main" id="{CB9CC635-26FA-4BC2-B89F-E14A5EF90771}"/>
                </a:ext>
              </a:extLst>
            </p:cNvPr>
            <p:cNvSpPr>
              <a:spLocks/>
            </p:cNvSpPr>
            <p:nvPr/>
          </p:nvSpPr>
          <p:spPr bwMode="auto">
            <a:xfrm>
              <a:off x="2894506" y="1380993"/>
              <a:ext cx="79371" cy="79371"/>
            </a:xfrm>
            <a:custGeom>
              <a:avLst/>
              <a:gdLst>
                <a:gd name="T0" fmla="*/ 50 w 69"/>
                <a:gd name="T1" fmla="*/ 60 h 69"/>
                <a:gd name="T2" fmla="*/ 50 w 69"/>
                <a:gd name="T3" fmla="*/ 61 h 69"/>
                <a:gd name="T4" fmla="*/ 9 w 69"/>
                <a:gd name="T5" fmla="*/ 50 h 69"/>
                <a:gd name="T6" fmla="*/ 8 w 69"/>
                <a:gd name="T7" fmla="*/ 49 h 69"/>
                <a:gd name="T8" fmla="*/ 19 w 69"/>
                <a:gd name="T9" fmla="*/ 8 h 69"/>
                <a:gd name="T10" fmla="*/ 20 w 69"/>
                <a:gd name="T11" fmla="*/ 8 h 69"/>
                <a:gd name="T12" fmla="*/ 61 w 69"/>
                <a:gd name="T13" fmla="*/ 19 h 69"/>
                <a:gd name="T14" fmla="*/ 61 w 69"/>
                <a:gd name="T15" fmla="*/ 19 h 69"/>
                <a:gd name="T16" fmla="*/ 50 w 69"/>
                <a:gd name="T17" fmla="*/ 6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0" y="60"/>
                  </a:moveTo>
                  <a:cubicBezTo>
                    <a:pt x="50" y="61"/>
                    <a:pt x="50" y="61"/>
                    <a:pt x="50" y="61"/>
                  </a:cubicBezTo>
                  <a:cubicBezTo>
                    <a:pt x="35" y="69"/>
                    <a:pt x="17" y="64"/>
                    <a:pt x="9" y="50"/>
                  </a:cubicBezTo>
                  <a:cubicBezTo>
                    <a:pt x="8" y="49"/>
                    <a:pt x="8" y="49"/>
                    <a:pt x="8" y="49"/>
                  </a:cubicBezTo>
                  <a:cubicBezTo>
                    <a:pt x="0" y="35"/>
                    <a:pt x="5" y="16"/>
                    <a:pt x="19" y="8"/>
                  </a:cubicBezTo>
                  <a:cubicBezTo>
                    <a:pt x="20" y="8"/>
                    <a:pt x="20" y="8"/>
                    <a:pt x="20" y="8"/>
                  </a:cubicBezTo>
                  <a:cubicBezTo>
                    <a:pt x="34" y="0"/>
                    <a:pt x="52" y="4"/>
                    <a:pt x="61" y="19"/>
                  </a:cubicBezTo>
                  <a:cubicBezTo>
                    <a:pt x="61" y="19"/>
                    <a:pt x="61" y="19"/>
                    <a:pt x="61" y="19"/>
                  </a:cubicBezTo>
                  <a:cubicBezTo>
                    <a:pt x="69" y="34"/>
                    <a:pt x="64" y="52"/>
                    <a:pt x="50"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9" name="Freeform 615">
              <a:extLst>
                <a:ext uri="{FF2B5EF4-FFF2-40B4-BE49-F238E27FC236}">
                  <a16:creationId xmlns:a16="http://schemas.microsoft.com/office/drawing/2014/main" id="{B8EF96B2-BB7E-41C8-981D-D6562D47AC67}"/>
                </a:ext>
              </a:extLst>
            </p:cNvPr>
            <p:cNvSpPr>
              <a:spLocks/>
            </p:cNvSpPr>
            <p:nvPr/>
          </p:nvSpPr>
          <p:spPr bwMode="auto">
            <a:xfrm>
              <a:off x="2572353" y="1570861"/>
              <a:ext cx="70034" cy="70034"/>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64" name="Rectangle 63">
            <a:extLst>
              <a:ext uri="{FF2B5EF4-FFF2-40B4-BE49-F238E27FC236}">
                <a16:creationId xmlns:a16="http://schemas.microsoft.com/office/drawing/2014/main" id="{9E086F91-C952-4B44-A6A9-D4D263F823B8}"/>
              </a:ext>
              <a:ext uri="{C183D7F6-B498-43B3-948B-1728B52AA6E4}">
                <adec:decorative xmlns:adec="http://schemas.microsoft.com/office/drawing/2017/decorative" val="1"/>
              </a:ext>
            </a:extLst>
          </p:cNvPr>
          <p:cNvSpPr/>
          <p:nvPr/>
        </p:nvSpPr>
        <p:spPr bwMode="auto">
          <a:xfrm>
            <a:off x="9069388" y="2308172"/>
            <a:ext cx="25343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Event-driven </a:t>
            </a:r>
            <a:b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b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and scalable</a:t>
            </a:r>
          </a:p>
          <a:p>
            <a:pPr marL="0" marR="0" lvl="0" indent="0" algn="l" defTabSz="448193" rtl="0" eaLnBrk="1" fontAlgn="auto" latinLnBrk="0" hangingPunct="1">
              <a:spcBef>
                <a:spcPts val="0"/>
              </a:spcBef>
              <a:buClrTx/>
              <a:buSzTx/>
              <a:buFontTx/>
              <a:buNone/>
              <a:tabLst/>
              <a:defRPr/>
            </a:pPr>
            <a:r>
              <a:rPr kumimoji="0" lang="en-US" sz="1372"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Functions respond to predefined events, and are instantly replicated </a:t>
            </a:r>
            <a:br>
              <a:rPr kumimoji="0" lang="en-US" sz="1372"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372"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as many times as needed</a:t>
            </a:r>
          </a:p>
        </p:txBody>
      </p:sp>
      <p:grpSp>
        <p:nvGrpSpPr>
          <p:cNvPr id="40" name="evolve">
            <a:extLst>
              <a:ext uri="{FF2B5EF4-FFF2-40B4-BE49-F238E27FC236}">
                <a16:creationId xmlns:a16="http://schemas.microsoft.com/office/drawing/2014/main" id="{2AFEB23B-2F2C-4F63-ADAF-709FD5374B3C}"/>
              </a:ext>
              <a:ext uri="{C183D7F6-B498-43B3-948B-1728B52AA6E4}">
                <adec:decorative xmlns:adec="http://schemas.microsoft.com/office/drawing/2017/decorative" val="1"/>
              </a:ext>
            </a:extLst>
          </p:cNvPr>
          <p:cNvGrpSpPr/>
          <p:nvPr/>
        </p:nvGrpSpPr>
        <p:grpSpPr>
          <a:xfrm>
            <a:off x="10802097" y="5227589"/>
            <a:ext cx="618755" cy="618755"/>
            <a:chOff x="749425" y="3040380"/>
            <a:chExt cx="422200" cy="422200"/>
          </a:xfrm>
        </p:grpSpPr>
        <p:sp>
          <p:nvSpPr>
            <p:cNvPr id="41" name="Freeform: Shape 40">
              <a:extLst>
                <a:ext uri="{FF2B5EF4-FFF2-40B4-BE49-F238E27FC236}">
                  <a16:creationId xmlns:a16="http://schemas.microsoft.com/office/drawing/2014/main" id="{ADAD5116-A826-4DD7-AA08-C5F40ECD9643}"/>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algn="ctr"/>
              <a:endParaRPr lang="en-US"/>
            </a:p>
          </p:txBody>
        </p:sp>
        <p:sp>
          <p:nvSpPr>
            <p:cNvPr id="42" name="Freeform: Shape 41">
              <a:extLst>
                <a:ext uri="{FF2B5EF4-FFF2-40B4-BE49-F238E27FC236}">
                  <a16:creationId xmlns:a16="http://schemas.microsoft.com/office/drawing/2014/main" id="{F2D091ED-8F96-429D-BD9D-A5C3AD9B07C1}"/>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algn="ctr"/>
              <a:endParaRPr lang="en-US"/>
            </a:p>
          </p:txBody>
        </p:sp>
        <p:sp>
          <p:nvSpPr>
            <p:cNvPr id="43" name="Freeform: Shape 42">
              <a:extLst>
                <a:ext uri="{FF2B5EF4-FFF2-40B4-BE49-F238E27FC236}">
                  <a16:creationId xmlns:a16="http://schemas.microsoft.com/office/drawing/2014/main" id="{3011AD82-167B-48B8-B3DC-B80DFF9604C2}"/>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algn="ctr"/>
              <a:endParaRPr lang="en-US"/>
            </a:p>
          </p:txBody>
        </p:sp>
      </p:grpSp>
    </p:spTree>
    <p:extLst>
      <p:ext uri="{BB962C8B-B14F-4D97-AF65-F5344CB8AC3E}">
        <p14:creationId xmlns:p14="http://schemas.microsoft.com/office/powerpoint/2010/main" val="77400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22"/>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42" presetClass="path" presetSubtype="0" decel="100000" fill="hold" grpId="1" nodeType="withEffect">
                                  <p:stCondLst>
                                    <p:cond delay="0"/>
                                  </p:stCondLst>
                                  <p:childTnLst>
                                    <p:animMotion origin="layout" path="M -3.95833E-6 3.7037E-7 L -3.95833E-6 0.03495 " pathEditMode="relative" rAng="0" ptsTypes="AA">
                                      <p:cBhvr>
                                        <p:cTn id="14" dur="500" spd="-100000" fill="hold"/>
                                        <p:tgtEl>
                                          <p:spTgt spid="50"/>
                                        </p:tgtEl>
                                        <p:attrNameLst>
                                          <p:attrName>ppt_x</p:attrName>
                                          <p:attrName>ppt_y</p:attrName>
                                        </p:attrNameLst>
                                      </p:cBhvr>
                                      <p:rCtr x="0" y="1736"/>
                                    </p:animMotion>
                                  </p:childTnLst>
                                </p:cTn>
                              </p:par>
                              <p:par>
                                <p:cTn id="15" presetID="10" presetClass="entr" presetSubtype="0" fill="hold" grpId="0" nodeType="withEffect">
                                  <p:stCondLst>
                                    <p:cond delay="10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grpId="1" nodeType="withEffect">
                                  <p:stCondLst>
                                    <p:cond delay="100"/>
                                  </p:stCondLst>
                                  <p:childTnLst>
                                    <p:animMotion origin="layout" path="M 4.58333E-6 3.7037E-7 L 4.58333E-6 0.03495 " pathEditMode="relative" rAng="0" ptsTypes="AA">
                                      <p:cBhvr>
                                        <p:cTn id="19" dur="500" spd="-100000" fill="hold"/>
                                        <p:tgtEl>
                                          <p:spTgt spid="54"/>
                                        </p:tgtEl>
                                        <p:attrNameLst>
                                          <p:attrName>ppt_x</p:attrName>
                                          <p:attrName>ppt_y</p:attrName>
                                        </p:attrNameLst>
                                      </p:cBhvr>
                                      <p:rCtr x="0" y="1736"/>
                                    </p:animMotion>
                                  </p:childTnLst>
                                </p:cTn>
                              </p:par>
                              <p:par>
                                <p:cTn id="20" presetID="10" presetClass="entr" presetSubtype="0" fill="hold" nodeType="withEffect">
                                  <p:stCondLst>
                                    <p:cond delay="10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42" presetClass="path" presetSubtype="0" decel="100000" fill="hold" nodeType="withEffect">
                                  <p:stCondLst>
                                    <p:cond delay="100"/>
                                  </p:stCondLst>
                                  <p:childTnLst>
                                    <p:animMotion origin="layout" path="M 4.58333E-6 3.7037E-7 L 4.58333E-6 0.03495 " pathEditMode="relative" rAng="0" ptsTypes="AA">
                                      <p:cBhvr>
                                        <p:cTn id="24" dur="500" spd="-100000" fill="hold"/>
                                        <p:tgtEl>
                                          <p:spTgt spid="48"/>
                                        </p:tgtEl>
                                        <p:attrNameLst>
                                          <p:attrName>ppt_x</p:attrName>
                                          <p:attrName>ppt_y</p:attrName>
                                        </p:attrNameLst>
                                      </p:cBhvr>
                                      <p:rCtr x="0" y="1736"/>
                                    </p:animMotion>
                                  </p:childTnLst>
                                </p:cTn>
                              </p:par>
                              <p:par>
                                <p:cTn id="25" presetID="10" presetClass="entr" presetSubtype="0" fill="hold" nodeType="withEffect">
                                  <p:stCondLst>
                                    <p:cond delay="2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nodeType="withEffect">
                                  <p:stCondLst>
                                    <p:cond delay="200"/>
                                  </p:stCondLst>
                                  <p:childTnLst>
                                    <p:animMotion origin="layout" path="M 3.125E-6 3.7037E-7 L 3.125E-6 0.03495 " pathEditMode="relative" rAng="0" ptsTypes="AA">
                                      <p:cBhvr>
                                        <p:cTn id="29" dur="500" spd="-100000" fill="hold"/>
                                        <p:tgtEl>
                                          <p:spTgt spid="25"/>
                                        </p:tgtEl>
                                        <p:attrNameLst>
                                          <p:attrName>ppt_x</p:attrName>
                                          <p:attrName>ppt_y</p:attrName>
                                        </p:attrNameLst>
                                      </p:cBhvr>
                                      <p:rCtr x="0" y="1736"/>
                                    </p:animMotion>
                                  </p:childTnLst>
                                </p:cTn>
                              </p:par>
                              <p:par>
                                <p:cTn id="30" presetID="10" presetClass="entr" presetSubtype="0" fill="hold" grpId="0" nodeType="withEffect">
                                  <p:stCondLst>
                                    <p:cond delay="20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42" presetClass="path" presetSubtype="0" decel="100000" fill="hold" grpId="1" nodeType="withEffect">
                                  <p:stCondLst>
                                    <p:cond delay="200"/>
                                  </p:stCondLst>
                                  <p:childTnLst>
                                    <p:animMotion origin="layout" path="M 3.125E-6 3.7037E-7 L 3.125E-6 0.03495 " pathEditMode="relative" rAng="0" ptsTypes="AA">
                                      <p:cBhvr>
                                        <p:cTn id="34" dur="500" spd="-100000" fill="hold"/>
                                        <p:tgtEl>
                                          <p:spTgt spid="59"/>
                                        </p:tgtEl>
                                        <p:attrNameLst>
                                          <p:attrName>ppt_x</p:attrName>
                                          <p:attrName>ppt_y</p:attrName>
                                        </p:attrNameLst>
                                      </p:cBhvr>
                                      <p:rCtr x="0" y="1736"/>
                                    </p:animMotion>
                                  </p:childTnLst>
                                </p:cTn>
                              </p:par>
                              <p:par>
                                <p:cTn id="35" presetID="10" presetClass="entr" presetSubtype="0" fill="hold" nodeType="withEffect">
                                  <p:stCondLst>
                                    <p:cond delay="3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nodeType="withEffect">
                                  <p:stCondLst>
                                    <p:cond delay="300"/>
                                  </p:stCondLst>
                                  <p:childTnLst>
                                    <p:animMotion origin="layout" path="M 1.66667E-6 3.7037E-7 L 1.66667E-6 0.03495 " pathEditMode="relative" rAng="0" ptsTypes="AA">
                                      <p:cBhvr>
                                        <p:cTn id="39" dur="500" spd="-100000" fill="hold"/>
                                        <p:tgtEl>
                                          <p:spTgt spid="40"/>
                                        </p:tgtEl>
                                        <p:attrNameLst>
                                          <p:attrName>ppt_x</p:attrName>
                                          <p:attrName>ppt_y</p:attrName>
                                        </p:attrNameLst>
                                      </p:cBhvr>
                                      <p:rCtr x="0" y="1736"/>
                                    </p:animMotion>
                                  </p:childTnLst>
                                </p:cTn>
                              </p:par>
                              <p:par>
                                <p:cTn id="40" presetID="10" presetClass="entr" presetSubtype="0" fill="hold" grpId="0" nodeType="withEffect">
                                  <p:stCondLst>
                                    <p:cond delay="30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42" presetClass="path" presetSubtype="0" decel="100000" fill="hold" grpId="1" nodeType="withEffect">
                                  <p:stCondLst>
                                    <p:cond delay="300"/>
                                  </p:stCondLst>
                                  <p:childTnLst>
                                    <p:animMotion origin="layout" path="M 1.66667E-6 3.7037E-7 L 1.66667E-6 0.03495 " pathEditMode="relative" rAng="0" ptsTypes="AA">
                                      <p:cBhvr>
                                        <p:cTn id="44" dur="500" spd="-100000" fill="hold"/>
                                        <p:tgtEl>
                                          <p:spTgt spid="64"/>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4" grpId="0" animBg="1"/>
      <p:bldP spid="54" grpId="1" animBg="1"/>
      <p:bldP spid="59" grpId="0" animBg="1"/>
      <p:bldP spid="59" grpId="1" animBg="1"/>
      <p:bldP spid="64" grpId="0" animBg="1"/>
      <p:bldP spid="6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ch intensity">
            <a:extLst>
              <a:ext uri="{FF2B5EF4-FFF2-40B4-BE49-F238E27FC236}">
                <a16:creationId xmlns:a16="http://schemas.microsoft.com/office/drawing/2014/main" id="{F6997545-6D63-4E82-871B-823E5D34D49C}"/>
              </a:ext>
            </a:extLst>
          </p:cNvPr>
          <p:cNvSpPr txBox="1">
            <a:spLocks noGrp="1"/>
          </p:cNvSpPr>
          <p:nvPr>
            <p:ph type="title" idx="4294967295"/>
          </p:nvPr>
        </p:nvSpPr>
        <p:spPr bwMode="auto">
          <a:xfrm>
            <a:off x="1415143" y="591195"/>
            <a:ext cx="9361714"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a:ln w="3175">
                  <a:noFill/>
                </a:ln>
                <a:gradFill flip="none" rotWithShape="1">
                  <a:gsLst>
                    <a:gs pos="0">
                      <a:srgbClr val="FFFFFF"/>
                    </a:gs>
                    <a:gs pos="100000">
                      <a:srgbClr val="FFFFFF"/>
                    </a:gs>
                  </a:gsLst>
                  <a:lin ang="2700000" scaled="1"/>
                  <a:tileRect/>
                </a:gradFill>
                <a:effectLst/>
                <a:uLnTx/>
                <a:uFillTx/>
                <a:latin typeface="Segoe UI Semibold"/>
                <a:ea typeface="Segoe UI" pitchFamily="34" charset="0"/>
                <a:cs typeface="Segoe UI" pitchFamily="34" charset="0"/>
              </a:rPr>
              <a:t>Azure Functions</a:t>
            </a:r>
            <a:endParaRPr kumimoji="0" lang="en-US" sz="4800" b="0" i="0" u="none" strike="noStrike" kern="1200" cap="none" spc="-50" normalizeH="0" baseline="0" noProof="0">
              <a:ln w="3175">
                <a:noFill/>
              </a:ln>
              <a:gradFill flip="none" rotWithShape="1">
                <a:gsLst>
                  <a:gs pos="0">
                    <a:srgbClr val="0078D4"/>
                  </a:gs>
                  <a:gs pos="100000">
                    <a:srgbClr val="FFB900"/>
                  </a:gs>
                </a:gsLst>
                <a:lin ang="2700000" scaled="1"/>
                <a:tileRect/>
              </a:gradFill>
              <a:effectLst/>
              <a:uLnTx/>
              <a:uFillTx/>
              <a:latin typeface="Segoe UI Semibold"/>
              <a:ea typeface="Segoe UI" pitchFamily="34" charset="0"/>
              <a:cs typeface="Segoe UI" pitchFamily="34" charset="0"/>
            </a:endParaRPr>
          </a:p>
        </p:txBody>
      </p:sp>
      <p:sp>
        <p:nvSpPr>
          <p:cNvPr id="82" name="TextBox 81">
            <a:extLst>
              <a:ext uri="{FF2B5EF4-FFF2-40B4-BE49-F238E27FC236}">
                <a16:creationId xmlns:a16="http://schemas.microsoft.com/office/drawing/2014/main" id="{7DB8171C-FA57-41B3-94BB-ECF89BBE0AA1}"/>
              </a:ext>
            </a:extLst>
          </p:cNvPr>
          <p:cNvSpPr txBox="1"/>
          <p:nvPr/>
        </p:nvSpPr>
        <p:spPr>
          <a:xfrm>
            <a:off x="586741" y="1326419"/>
            <a:ext cx="11018519" cy="369332"/>
          </a:xfrm>
          <a:prstGeom prst="rect">
            <a:avLst/>
          </a:prstGeom>
          <a:noFill/>
        </p:spPr>
        <p:txBody>
          <a:bodyPr wrap="square" lIns="0" rIns="0">
            <a:spAutoFit/>
          </a:bodyPr>
          <a:lstStyle/>
          <a:p>
            <a:pPr algn="ctr"/>
            <a:r>
              <a:rPr lang="en-US" sz="1800">
                <a:solidFill>
                  <a:schemeClr val="accent1"/>
                </a:solidFill>
                <a:latin typeface="+mj-lt"/>
              </a:rPr>
              <a:t>An event-based, serverless compute experience that accelerates app development</a:t>
            </a:r>
          </a:p>
        </p:txBody>
      </p:sp>
      <p:sp>
        <p:nvSpPr>
          <p:cNvPr id="36" name="Rectangle 35">
            <a:extLst>
              <a:ext uri="{FF2B5EF4-FFF2-40B4-BE49-F238E27FC236}">
                <a16:creationId xmlns:a16="http://schemas.microsoft.com/office/drawing/2014/main" id="{54CEFB59-C876-417A-A6AE-A87D7FBF3F79}"/>
              </a:ext>
              <a:ext uri="{C183D7F6-B498-43B3-948B-1728B52AA6E4}">
                <adec:decorative xmlns:adec="http://schemas.microsoft.com/office/drawing/2017/decorative" val="1"/>
              </a:ext>
            </a:extLst>
          </p:cNvPr>
          <p:cNvSpPr/>
          <p:nvPr/>
        </p:nvSpPr>
        <p:spPr bwMode="auto">
          <a:xfrm>
            <a:off x="3350476" y="2306296"/>
            <a:ext cx="25343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Event-driven programming model </a:t>
            </a:r>
          </a:p>
          <a:p>
            <a:pPr marL="0" marR="0" lvl="0" indent="0" algn="l" defTabSz="448193" rtl="0" eaLnBrk="1" fontAlgn="auto" latinLnBrk="0" hangingPunct="1">
              <a:spcBef>
                <a:spcPts val="0"/>
              </a:spcBef>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Use built-in triggers and bindings to define when a function is invoked and to what data it connects; use durable functions for state</a:t>
            </a:r>
          </a:p>
        </p:txBody>
      </p:sp>
      <p:grpSp>
        <p:nvGrpSpPr>
          <p:cNvPr id="23" name="Group 22">
            <a:extLst>
              <a:ext uri="{FF2B5EF4-FFF2-40B4-BE49-F238E27FC236}">
                <a16:creationId xmlns:a16="http://schemas.microsoft.com/office/drawing/2014/main" id="{5BA08623-D38B-42F9-A954-4E7417F9962E}"/>
              </a:ext>
              <a:ext uri="{C183D7F6-B498-43B3-948B-1728B52AA6E4}">
                <adec:decorative xmlns:adec="http://schemas.microsoft.com/office/drawing/2017/decorative" val="1"/>
              </a:ext>
            </a:extLst>
          </p:cNvPr>
          <p:cNvGrpSpPr/>
          <p:nvPr/>
        </p:nvGrpSpPr>
        <p:grpSpPr>
          <a:xfrm>
            <a:off x="4943426" y="5209917"/>
            <a:ext cx="671417" cy="497400"/>
            <a:chOff x="1784067" y="5230544"/>
            <a:chExt cx="671417" cy="497400"/>
          </a:xfrm>
        </p:grpSpPr>
        <p:sp>
          <p:nvSpPr>
            <p:cNvPr id="2" name="data2" descr="data">
              <a:extLst>
                <a:ext uri="{FF2B5EF4-FFF2-40B4-BE49-F238E27FC236}">
                  <a16:creationId xmlns:a16="http://schemas.microsoft.com/office/drawing/2014/main" id="{7E91773C-78E4-4FC8-92E3-BB573C5191AC}"/>
                </a:ext>
              </a:extLst>
            </p:cNvPr>
            <p:cNvSpPr/>
            <p:nvPr/>
          </p:nvSpPr>
          <p:spPr>
            <a:xfrm>
              <a:off x="2112627"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5" y="0"/>
                    <a:pt x="50093" y="0"/>
                  </a:cubicBezTo>
                  <a:cubicBezTo>
                    <a:pt x="22447"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endParaRPr lang="en-US"/>
            </a:p>
          </p:txBody>
        </p:sp>
        <p:sp>
          <p:nvSpPr>
            <p:cNvPr id="5" name="data2" descr="data">
              <a:extLst>
                <a:ext uri="{FF2B5EF4-FFF2-40B4-BE49-F238E27FC236}">
                  <a16:creationId xmlns:a16="http://schemas.microsoft.com/office/drawing/2014/main" id="{7E91773C-78E4-4FC8-92E3-BB573C5191AC}"/>
                </a:ext>
              </a:extLst>
            </p:cNvPr>
            <p:cNvSpPr/>
            <p:nvPr/>
          </p:nvSpPr>
          <p:spPr>
            <a:xfrm>
              <a:off x="2025312" y="5231475"/>
              <a:ext cx="35206" cy="142010"/>
            </a:xfrm>
            <a:custGeom>
              <a:avLst/>
              <a:gdLst>
                <a:gd name="connsiteX0" fmla="*/ 17603 w 35206"/>
                <a:gd name="connsiteY0" fmla="*/ 142010 h 142010"/>
                <a:gd name="connsiteX1" fmla="*/ 0 w 35206"/>
                <a:gd name="connsiteY1" fmla="*/ 124406 h 142010"/>
                <a:gd name="connsiteX2" fmla="*/ 0 w 35206"/>
                <a:gd name="connsiteY2" fmla="*/ 17604 h 142010"/>
                <a:gd name="connsiteX3" fmla="*/ 17603 w 35206"/>
                <a:gd name="connsiteY3" fmla="*/ 0 h 142010"/>
                <a:gd name="connsiteX4" fmla="*/ 35206 w 35206"/>
                <a:gd name="connsiteY4" fmla="*/ 17604 h 142010"/>
                <a:gd name="connsiteX5" fmla="*/ 35206 w 35206"/>
                <a:gd name="connsiteY5" fmla="*/ 124288 h 142010"/>
                <a:gd name="connsiteX6" fmla="*/ 17603 w 35206"/>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206" y="134095"/>
                    <a:pt x="27291" y="142010"/>
                    <a:pt x="17603" y="142010"/>
                  </a:cubicBezTo>
                  <a:close/>
                </a:path>
              </a:pathLst>
            </a:custGeom>
            <a:solidFill>
              <a:srgbClr val="50E6FF"/>
            </a:solidFill>
            <a:ln w="13996" cap="flat">
              <a:noFill/>
              <a:prstDash val="solid"/>
              <a:miter/>
            </a:ln>
          </p:spPr>
          <p:txBody>
            <a:bodyPr rtlCol="0" anchor="ctr"/>
            <a:lstStyle/>
            <a:p>
              <a:endParaRPr lang="en-US"/>
            </a:p>
          </p:txBody>
        </p:sp>
        <p:sp>
          <p:nvSpPr>
            <p:cNvPr id="6" name="data2" descr="data">
              <a:extLst>
                <a:ext uri="{FF2B5EF4-FFF2-40B4-BE49-F238E27FC236}">
                  <a16:creationId xmlns:a16="http://schemas.microsoft.com/office/drawing/2014/main" id="{7E91773C-78E4-4FC8-92E3-BB573C5191AC}"/>
                </a:ext>
              </a:extLst>
            </p:cNvPr>
            <p:cNvSpPr/>
            <p:nvPr/>
          </p:nvSpPr>
          <p:spPr>
            <a:xfrm>
              <a:off x="187149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414 w 101722"/>
                <a:gd name="connsiteY7" fmla="*/ 90734 h 142363"/>
                <a:gd name="connsiteX8" fmla="*/ 51392 w 101722"/>
                <a:gd name="connsiteY8" fmla="*/ 111056 h 142363"/>
                <a:gd name="connsiteX9" fmla="*/ 31308 w 101722"/>
                <a:gd name="connsiteY9" fmla="*/ 90734 h 142363"/>
                <a:gd name="connsiteX10" fmla="*/ 31308 w 101722"/>
                <a:gd name="connsiteY10" fmla="*/ 50093 h 142363"/>
                <a:gd name="connsiteX11" fmla="*/ 50093 w 101722"/>
                <a:gd name="connsiteY11" fmla="*/ 31308 h 142363"/>
                <a:gd name="connsiteX12" fmla="*/ 70414 w 101722"/>
                <a:gd name="connsiteY12" fmla="*/ 50093 h 142363"/>
                <a:gd name="connsiteX13" fmla="*/ 70414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7" y="0"/>
                    <a:pt x="50093" y="0"/>
                  </a:cubicBezTo>
                  <a:cubicBezTo>
                    <a:pt x="22447" y="0"/>
                    <a:pt x="0" y="22447"/>
                    <a:pt x="0" y="50093"/>
                  </a:cubicBezTo>
                  <a:lnTo>
                    <a:pt x="0" y="90734"/>
                  </a:lnTo>
                  <a:cubicBezTo>
                    <a:pt x="0" y="117318"/>
                    <a:pt x="21384" y="140001"/>
                    <a:pt x="50093" y="142364"/>
                  </a:cubicBezTo>
                  <a:cubicBezTo>
                    <a:pt x="78094" y="142364"/>
                    <a:pt x="101722" y="118735"/>
                    <a:pt x="101722" y="90734"/>
                  </a:cubicBezTo>
                  <a:lnTo>
                    <a:pt x="101604" y="48794"/>
                  </a:lnTo>
                  <a:close/>
                  <a:moveTo>
                    <a:pt x="70414" y="90734"/>
                  </a:moveTo>
                  <a:cubicBezTo>
                    <a:pt x="70414" y="102668"/>
                    <a:pt x="59663" y="111056"/>
                    <a:pt x="51392" y="111056"/>
                  </a:cubicBezTo>
                  <a:cubicBezTo>
                    <a:pt x="40287" y="110111"/>
                    <a:pt x="31308" y="101014"/>
                    <a:pt x="31308" y="90734"/>
                  </a:cubicBezTo>
                  <a:lnTo>
                    <a:pt x="31308" y="50093"/>
                  </a:lnTo>
                  <a:cubicBezTo>
                    <a:pt x="31308" y="39933"/>
                    <a:pt x="39933" y="31308"/>
                    <a:pt x="50093" y="31308"/>
                  </a:cubicBezTo>
                  <a:cubicBezTo>
                    <a:pt x="60371" y="31308"/>
                    <a:pt x="69587" y="40287"/>
                    <a:pt x="70414" y="50093"/>
                  </a:cubicBezTo>
                  <a:lnTo>
                    <a:pt x="70414" y="90734"/>
                  </a:lnTo>
                  <a:close/>
                </a:path>
              </a:pathLst>
            </a:custGeom>
            <a:solidFill>
              <a:srgbClr val="0078D4"/>
            </a:solidFill>
            <a:ln w="13996" cap="flat">
              <a:noFill/>
              <a:prstDash val="solid"/>
              <a:miter/>
            </a:ln>
          </p:spPr>
          <p:txBody>
            <a:bodyPr rtlCol="0" anchor="ctr"/>
            <a:lstStyle/>
            <a:p>
              <a:endParaRPr lang="en-US"/>
            </a:p>
          </p:txBody>
        </p:sp>
        <p:sp>
          <p:nvSpPr>
            <p:cNvPr id="7" name="data2" descr="data">
              <a:extLst>
                <a:ext uri="{FF2B5EF4-FFF2-40B4-BE49-F238E27FC236}">
                  <a16:creationId xmlns:a16="http://schemas.microsoft.com/office/drawing/2014/main" id="{7E91773C-78E4-4FC8-92E3-BB573C5191AC}"/>
                </a:ext>
              </a:extLst>
            </p:cNvPr>
            <p:cNvSpPr/>
            <p:nvPr/>
          </p:nvSpPr>
          <p:spPr>
            <a:xfrm>
              <a:off x="1784176" y="5231475"/>
              <a:ext cx="35208" cy="142010"/>
            </a:xfrm>
            <a:custGeom>
              <a:avLst/>
              <a:gdLst>
                <a:gd name="connsiteX0" fmla="*/ 17605 w 35208"/>
                <a:gd name="connsiteY0" fmla="*/ 142010 h 142010"/>
                <a:gd name="connsiteX1" fmla="*/ 1 w 35208"/>
                <a:gd name="connsiteY1" fmla="*/ 124406 h 142010"/>
                <a:gd name="connsiteX2" fmla="*/ 1 w 35208"/>
                <a:gd name="connsiteY2" fmla="*/ 17604 h 142010"/>
                <a:gd name="connsiteX3" fmla="*/ 17605 w 35208"/>
                <a:gd name="connsiteY3" fmla="*/ 0 h 142010"/>
                <a:gd name="connsiteX4" fmla="*/ 35208 w 35208"/>
                <a:gd name="connsiteY4" fmla="*/ 17604 h 142010"/>
                <a:gd name="connsiteX5" fmla="*/ 35208 w 35208"/>
                <a:gd name="connsiteY5" fmla="*/ 124288 h 142010"/>
                <a:gd name="connsiteX6" fmla="*/ 17605 w 35208"/>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8" h="142010">
                  <a:moveTo>
                    <a:pt x="17605" y="142010"/>
                  </a:moveTo>
                  <a:cubicBezTo>
                    <a:pt x="7917" y="142010"/>
                    <a:pt x="1" y="134095"/>
                    <a:pt x="1" y="124406"/>
                  </a:cubicBezTo>
                  <a:lnTo>
                    <a:pt x="1" y="17604"/>
                  </a:lnTo>
                  <a:cubicBezTo>
                    <a:pt x="-117" y="7916"/>
                    <a:pt x="7799" y="0"/>
                    <a:pt x="17605" y="0"/>
                  </a:cubicBezTo>
                  <a:cubicBezTo>
                    <a:pt x="27293" y="0"/>
                    <a:pt x="35208" y="7916"/>
                    <a:pt x="35208" y="17604"/>
                  </a:cubicBezTo>
                  <a:lnTo>
                    <a:pt x="35208" y="124288"/>
                  </a:lnTo>
                  <a:cubicBezTo>
                    <a:pt x="35208" y="134095"/>
                    <a:pt x="27293" y="142010"/>
                    <a:pt x="17605" y="142010"/>
                  </a:cubicBezTo>
                  <a:close/>
                </a:path>
              </a:pathLst>
            </a:custGeom>
            <a:solidFill>
              <a:srgbClr val="50E6FF"/>
            </a:solidFill>
            <a:ln w="13996" cap="flat">
              <a:noFill/>
              <a:prstDash val="solid"/>
              <a:miter/>
            </a:ln>
          </p:spPr>
          <p:txBody>
            <a:bodyPr rtlCol="0" anchor="ctr"/>
            <a:lstStyle/>
            <a:p>
              <a:endParaRPr lang="en-US"/>
            </a:p>
          </p:txBody>
        </p:sp>
        <p:sp>
          <p:nvSpPr>
            <p:cNvPr id="8" name="data2" descr="data">
              <a:extLst>
                <a:ext uri="{FF2B5EF4-FFF2-40B4-BE49-F238E27FC236}">
                  <a16:creationId xmlns:a16="http://schemas.microsoft.com/office/drawing/2014/main" id="{7E91773C-78E4-4FC8-92E3-BB573C5191AC}"/>
                </a:ext>
              </a:extLst>
            </p:cNvPr>
            <p:cNvSpPr/>
            <p:nvPr/>
          </p:nvSpPr>
          <p:spPr>
            <a:xfrm>
              <a:off x="2353762" y="5230544"/>
              <a:ext cx="101722" cy="142363"/>
            </a:xfrm>
            <a:custGeom>
              <a:avLst/>
              <a:gdLst>
                <a:gd name="connsiteX0" fmla="*/ 101604 w 101722"/>
                <a:gd name="connsiteY0" fmla="*/ 48794 h 142363"/>
                <a:gd name="connsiteX1" fmla="*/ 50093 w 101722"/>
                <a:gd name="connsiteY1" fmla="*/ 0 h 142363"/>
                <a:gd name="connsiteX2" fmla="*/ 0 w 101722"/>
                <a:gd name="connsiteY2" fmla="*/ 50093 h 142363"/>
                <a:gd name="connsiteX3" fmla="*/ 0 w 101722"/>
                <a:gd name="connsiteY3" fmla="*/ 90734 h 142363"/>
                <a:gd name="connsiteX4" fmla="*/ 50093 w 101722"/>
                <a:gd name="connsiteY4" fmla="*/ 142364 h 142363"/>
                <a:gd name="connsiteX5" fmla="*/ 101722 w 101722"/>
                <a:gd name="connsiteY5" fmla="*/ 90734 h 142363"/>
                <a:gd name="connsiteX6" fmla="*/ 101604 w 101722"/>
                <a:gd name="connsiteY6" fmla="*/ 48794 h 142363"/>
                <a:gd name="connsiteX7" fmla="*/ 70296 w 101722"/>
                <a:gd name="connsiteY7" fmla="*/ 90734 h 142363"/>
                <a:gd name="connsiteX8" fmla="*/ 51274 w 101722"/>
                <a:gd name="connsiteY8" fmla="*/ 111056 h 142363"/>
                <a:gd name="connsiteX9" fmla="*/ 31189 w 101722"/>
                <a:gd name="connsiteY9" fmla="*/ 90734 h 142363"/>
                <a:gd name="connsiteX10" fmla="*/ 31189 w 101722"/>
                <a:gd name="connsiteY10" fmla="*/ 50093 h 142363"/>
                <a:gd name="connsiteX11" fmla="*/ 49975 w 101722"/>
                <a:gd name="connsiteY11" fmla="*/ 31308 h 142363"/>
                <a:gd name="connsiteX12" fmla="*/ 70296 w 101722"/>
                <a:gd name="connsiteY12" fmla="*/ 50093 h 142363"/>
                <a:gd name="connsiteX13" fmla="*/ 70296 w 101722"/>
                <a:gd name="connsiteY13" fmla="*/ 90734 h 1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3">
                  <a:moveTo>
                    <a:pt x="101604" y="48794"/>
                  </a:moveTo>
                  <a:cubicBezTo>
                    <a:pt x="99360" y="21502"/>
                    <a:pt x="76676" y="0"/>
                    <a:pt x="50093" y="0"/>
                  </a:cubicBezTo>
                  <a:cubicBezTo>
                    <a:pt x="22448" y="0"/>
                    <a:pt x="0" y="22447"/>
                    <a:pt x="0" y="50093"/>
                  </a:cubicBezTo>
                  <a:lnTo>
                    <a:pt x="0" y="90734"/>
                  </a:lnTo>
                  <a:cubicBezTo>
                    <a:pt x="0" y="117318"/>
                    <a:pt x="21384" y="140001"/>
                    <a:pt x="50093" y="142364"/>
                  </a:cubicBezTo>
                  <a:cubicBezTo>
                    <a:pt x="78093" y="142364"/>
                    <a:pt x="101722" y="118735"/>
                    <a:pt x="101722" y="90734"/>
                  </a:cubicBezTo>
                  <a:lnTo>
                    <a:pt x="101604" y="48794"/>
                  </a:lnTo>
                  <a:close/>
                  <a:moveTo>
                    <a:pt x="70296" y="90734"/>
                  </a:moveTo>
                  <a:cubicBezTo>
                    <a:pt x="70296" y="102668"/>
                    <a:pt x="59545" y="111056"/>
                    <a:pt x="51274" y="111056"/>
                  </a:cubicBezTo>
                  <a:cubicBezTo>
                    <a:pt x="40168" y="110111"/>
                    <a:pt x="31189" y="101014"/>
                    <a:pt x="31189" y="90734"/>
                  </a:cubicBezTo>
                  <a:lnTo>
                    <a:pt x="31189" y="50093"/>
                  </a:lnTo>
                  <a:cubicBezTo>
                    <a:pt x="31189" y="39933"/>
                    <a:pt x="39815" y="31308"/>
                    <a:pt x="49975" y="31308"/>
                  </a:cubicBezTo>
                  <a:cubicBezTo>
                    <a:pt x="60253" y="31308"/>
                    <a:pt x="69469" y="40287"/>
                    <a:pt x="70296" y="50093"/>
                  </a:cubicBezTo>
                  <a:lnTo>
                    <a:pt x="70296" y="90734"/>
                  </a:lnTo>
                  <a:close/>
                </a:path>
              </a:pathLst>
            </a:custGeom>
            <a:solidFill>
              <a:srgbClr val="0078D4"/>
            </a:solidFill>
            <a:ln w="13996" cap="flat">
              <a:noFill/>
              <a:prstDash val="solid"/>
              <a:miter/>
            </a:ln>
          </p:spPr>
          <p:txBody>
            <a:bodyPr rtlCol="0" anchor="ctr"/>
            <a:lstStyle/>
            <a:p>
              <a:endParaRPr lang="en-US"/>
            </a:p>
          </p:txBody>
        </p:sp>
        <p:sp>
          <p:nvSpPr>
            <p:cNvPr id="9" name="data2" descr="data">
              <a:extLst>
                <a:ext uri="{FF2B5EF4-FFF2-40B4-BE49-F238E27FC236}">
                  <a16:creationId xmlns:a16="http://schemas.microsoft.com/office/drawing/2014/main" id="{7E91773C-78E4-4FC8-92E3-BB573C5191AC}"/>
                </a:ext>
              </a:extLst>
            </p:cNvPr>
            <p:cNvSpPr/>
            <p:nvPr/>
          </p:nvSpPr>
          <p:spPr>
            <a:xfrm>
              <a:off x="2266330" y="5231475"/>
              <a:ext cx="35207" cy="142010"/>
            </a:xfrm>
            <a:custGeom>
              <a:avLst/>
              <a:gdLst>
                <a:gd name="connsiteX0" fmla="*/ 17603 w 35207"/>
                <a:gd name="connsiteY0" fmla="*/ 142010 h 142010"/>
                <a:gd name="connsiteX1" fmla="*/ 0 w 35207"/>
                <a:gd name="connsiteY1" fmla="*/ 124406 h 142010"/>
                <a:gd name="connsiteX2" fmla="*/ 0 w 35207"/>
                <a:gd name="connsiteY2" fmla="*/ 17604 h 142010"/>
                <a:gd name="connsiteX3" fmla="*/ 17603 w 35207"/>
                <a:gd name="connsiteY3" fmla="*/ 0 h 142010"/>
                <a:gd name="connsiteX4" fmla="*/ 35206 w 35207"/>
                <a:gd name="connsiteY4" fmla="*/ 17604 h 142010"/>
                <a:gd name="connsiteX5" fmla="*/ 35206 w 35207"/>
                <a:gd name="connsiteY5" fmla="*/ 124288 h 142010"/>
                <a:gd name="connsiteX6" fmla="*/ 17603 w 35207"/>
                <a:gd name="connsiteY6" fmla="*/ 142010 h 14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2010">
                  <a:moveTo>
                    <a:pt x="17603" y="142010"/>
                  </a:moveTo>
                  <a:cubicBezTo>
                    <a:pt x="7916" y="142010"/>
                    <a:pt x="0" y="134095"/>
                    <a:pt x="0" y="124406"/>
                  </a:cubicBezTo>
                  <a:lnTo>
                    <a:pt x="0" y="17604"/>
                  </a:lnTo>
                  <a:cubicBezTo>
                    <a:pt x="0" y="7916"/>
                    <a:pt x="7916" y="0"/>
                    <a:pt x="17603" y="0"/>
                  </a:cubicBezTo>
                  <a:cubicBezTo>
                    <a:pt x="27291" y="0"/>
                    <a:pt x="35206" y="7916"/>
                    <a:pt x="35206" y="17604"/>
                  </a:cubicBezTo>
                  <a:lnTo>
                    <a:pt x="35206" y="124288"/>
                  </a:lnTo>
                  <a:cubicBezTo>
                    <a:pt x="35325" y="134095"/>
                    <a:pt x="27408" y="142010"/>
                    <a:pt x="17603" y="142010"/>
                  </a:cubicBezTo>
                  <a:close/>
                </a:path>
              </a:pathLst>
            </a:custGeom>
            <a:solidFill>
              <a:srgbClr val="50E6FF"/>
            </a:solidFill>
            <a:ln w="13996" cap="flat">
              <a:noFill/>
              <a:prstDash val="solid"/>
              <a:miter/>
            </a:ln>
          </p:spPr>
          <p:txBody>
            <a:bodyPr rtlCol="0" anchor="ctr"/>
            <a:lstStyle/>
            <a:p>
              <a:endParaRPr lang="en-US"/>
            </a:p>
          </p:txBody>
        </p:sp>
        <p:sp>
          <p:nvSpPr>
            <p:cNvPr id="11" name="data2" descr="data">
              <a:extLst>
                <a:ext uri="{FF2B5EF4-FFF2-40B4-BE49-F238E27FC236}">
                  <a16:creationId xmlns:a16="http://schemas.microsoft.com/office/drawing/2014/main" id="{7E91773C-78E4-4FC8-92E3-BB573C5191AC}"/>
                </a:ext>
              </a:extLst>
            </p:cNvPr>
            <p:cNvSpPr/>
            <p:nvPr/>
          </p:nvSpPr>
          <p:spPr>
            <a:xfrm>
              <a:off x="2112627"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5" y="0"/>
                    <a:pt x="50093" y="0"/>
                  </a:cubicBezTo>
                  <a:cubicBezTo>
                    <a:pt x="22447"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endParaRPr lang="en-US"/>
            </a:p>
          </p:txBody>
        </p:sp>
        <p:sp>
          <p:nvSpPr>
            <p:cNvPr id="12" name="data2" descr="data">
              <a:extLst>
                <a:ext uri="{FF2B5EF4-FFF2-40B4-BE49-F238E27FC236}">
                  <a16:creationId xmlns:a16="http://schemas.microsoft.com/office/drawing/2014/main" id="{7E91773C-78E4-4FC8-92E3-BB573C5191AC}"/>
                </a:ext>
              </a:extLst>
            </p:cNvPr>
            <p:cNvSpPr/>
            <p:nvPr/>
          </p:nvSpPr>
          <p:spPr>
            <a:xfrm>
              <a:off x="2025312" y="5586053"/>
              <a:ext cx="35206" cy="141891"/>
            </a:xfrm>
            <a:custGeom>
              <a:avLst/>
              <a:gdLst>
                <a:gd name="connsiteX0" fmla="*/ 17603 w 35206"/>
                <a:gd name="connsiteY0" fmla="*/ 141892 h 141891"/>
                <a:gd name="connsiteX1" fmla="*/ 0 w 35206"/>
                <a:gd name="connsiteY1" fmla="*/ 124289 h 141891"/>
                <a:gd name="connsiteX2" fmla="*/ 0 w 35206"/>
                <a:gd name="connsiteY2" fmla="*/ 17604 h 141891"/>
                <a:gd name="connsiteX3" fmla="*/ 17603 w 35206"/>
                <a:gd name="connsiteY3" fmla="*/ 0 h 141891"/>
                <a:gd name="connsiteX4" fmla="*/ 35206 w 35206"/>
                <a:gd name="connsiteY4" fmla="*/ 17604 h 141891"/>
                <a:gd name="connsiteX5" fmla="*/ 35206 w 35206"/>
                <a:gd name="connsiteY5" fmla="*/ 124289 h 141891"/>
                <a:gd name="connsiteX6" fmla="*/ 17603 w 35206"/>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6"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206" y="133976"/>
                    <a:pt x="27291" y="141892"/>
                    <a:pt x="17603" y="141892"/>
                  </a:cubicBezTo>
                  <a:close/>
                </a:path>
              </a:pathLst>
            </a:custGeom>
            <a:solidFill>
              <a:srgbClr val="50E6FF"/>
            </a:solidFill>
            <a:ln w="13996" cap="flat">
              <a:noFill/>
              <a:prstDash val="solid"/>
              <a:miter/>
            </a:ln>
          </p:spPr>
          <p:txBody>
            <a:bodyPr rtlCol="0" anchor="ctr"/>
            <a:lstStyle/>
            <a:p>
              <a:endParaRPr lang="en-US"/>
            </a:p>
          </p:txBody>
        </p:sp>
        <p:sp>
          <p:nvSpPr>
            <p:cNvPr id="13" name="data2" descr="data">
              <a:extLst>
                <a:ext uri="{FF2B5EF4-FFF2-40B4-BE49-F238E27FC236}">
                  <a16:creationId xmlns:a16="http://schemas.microsoft.com/office/drawing/2014/main" id="{7E91773C-78E4-4FC8-92E3-BB573C5191AC}"/>
                </a:ext>
              </a:extLst>
            </p:cNvPr>
            <p:cNvSpPr/>
            <p:nvPr/>
          </p:nvSpPr>
          <p:spPr>
            <a:xfrm>
              <a:off x="187149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414 w 101722"/>
                <a:gd name="connsiteY7" fmla="*/ 90736 h 142364"/>
                <a:gd name="connsiteX8" fmla="*/ 51392 w 101722"/>
                <a:gd name="connsiteY8" fmla="*/ 111056 h 142364"/>
                <a:gd name="connsiteX9" fmla="*/ 31308 w 101722"/>
                <a:gd name="connsiteY9" fmla="*/ 90736 h 142364"/>
                <a:gd name="connsiteX10" fmla="*/ 31308 w 101722"/>
                <a:gd name="connsiteY10" fmla="*/ 50093 h 142364"/>
                <a:gd name="connsiteX11" fmla="*/ 50093 w 101722"/>
                <a:gd name="connsiteY11" fmla="*/ 31309 h 142364"/>
                <a:gd name="connsiteX12" fmla="*/ 70414 w 101722"/>
                <a:gd name="connsiteY12" fmla="*/ 50093 h 142364"/>
                <a:gd name="connsiteX13" fmla="*/ 70414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7" y="0"/>
                    <a:pt x="50093" y="0"/>
                  </a:cubicBezTo>
                  <a:cubicBezTo>
                    <a:pt x="22447" y="0"/>
                    <a:pt x="0" y="22447"/>
                    <a:pt x="0" y="50093"/>
                  </a:cubicBezTo>
                  <a:lnTo>
                    <a:pt x="0" y="90736"/>
                  </a:lnTo>
                  <a:cubicBezTo>
                    <a:pt x="0" y="117318"/>
                    <a:pt x="21384" y="140001"/>
                    <a:pt x="50093" y="142365"/>
                  </a:cubicBezTo>
                  <a:cubicBezTo>
                    <a:pt x="78094" y="142365"/>
                    <a:pt x="101722" y="118736"/>
                    <a:pt x="101722" y="90736"/>
                  </a:cubicBezTo>
                  <a:lnTo>
                    <a:pt x="101604" y="48794"/>
                  </a:lnTo>
                  <a:close/>
                  <a:moveTo>
                    <a:pt x="70414" y="90736"/>
                  </a:moveTo>
                  <a:cubicBezTo>
                    <a:pt x="70414" y="102668"/>
                    <a:pt x="59663" y="111056"/>
                    <a:pt x="51392" y="111056"/>
                  </a:cubicBezTo>
                  <a:cubicBezTo>
                    <a:pt x="40287" y="110110"/>
                    <a:pt x="31308" y="101014"/>
                    <a:pt x="31308" y="90736"/>
                  </a:cubicBezTo>
                  <a:lnTo>
                    <a:pt x="31308" y="50093"/>
                  </a:lnTo>
                  <a:cubicBezTo>
                    <a:pt x="31308" y="39933"/>
                    <a:pt x="39933" y="31309"/>
                    <a:pt x="50093" y="31309"/>
                  </a:cubicBezTo>
                  <a:cubicBezTo>
                    <a:pt x="60371" y="31309"/>
                    <a:pt x="69587" y="40288"/>
                    <a:pt x="70414" y="50093"/>
                  </a:cubicBezTo>
                  <a:lnTo>
                    <a:pt x="70414" y="90736"/>
                  </a:lnTo>
                  <a:close/>
                </a:path>
              </a:pathLst>
            </a:custGeom>
            <a:solidFill>
              <a:srgbClr val="0078D4"/>
            </a:solidFill>
            <a:ln w="13996" cap="flat">
              <a:noFill/>
              <a:prstDash val="solid"/>
              <a:miter/>
            </a:ln>
          </p:spPr>
          <p:txBody>
            <a:bodyPr rtlCol="0" anchor="ctr"/>
            <a:lstStyle/>
            <a:p>
              <a:endParaRPr lang="en-US"/>
            </a:p>
          </p:txBody>
        </p:sp>
        <p:sp>
          <p:nvSpPr>
            <p:cNvPr id="14" name="data2" descr="data">
              <a:extLst>
                <a:ext uri="{FF2B5EF4-FFF2-40B4-BE49-F238E27FC236}">
                  <a16:creationId xmlns:a16="http://schemas.microsoft.com/office/drawing/2014/main" id="{7E91773C-78E4-4FC8-92E3-BB573C5191AC}"/>
                </a:ext>
              </a:extLst>
            </p:cNvPr>
            <p:cNvSpPr/>
            <p:nvPr/>
          </p:nvSpPr>
          <p:spPr>
            <a:xfrm>
              <a:off x="1784183" y="5586053"/>
              <a:ext cx="35207" cy="141891"/>
            </a:xfrm>
            <a:custGeom>
              <a:avLst/>
              <a:gdLst>
                <a:gd name="connsiteX0" fmla="*/ 17604 w 35207"/>
                <a:gd name="connsiteY0" fmla="*/ 141892 h 141891"/>
                <a:gd name="connsiteX1" fmla="*/ 0 w 35207"/>
                <a:gd name="connsiteY1" fmla="*/ 124289 h 141891"/>
                <a:gd name="connsiteX2" fmla="*/ 0 w 35207"/>
                <a:gd name="connsiteY2" fmla="*/ 17604 h 141891"/>
                <a:gd name="connsiteX3" fmla="*/ 17604 w 35207"/>
                <a:gd name="connsiteY3" fmla="*/ 0 h 141891"/>
                <a:gd name="connsiteX4" fmla="*/ 35207 w 35207"/>
                <a:gd name="connsiteY4" fmla="*/ 17604 h 141891"/>
                <a:gd name="connsiteX5" fmla="*/ 35207 w 35207"/>
                <a:gd name="connsiteY5" fmla="*/ 124289 h 141891"/>
                <a:gd name="connsiteX6" fmla="*/ 17604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4" y="141892"/>
                  </a:moveTo>
                  <a:cubicBezTo>
                    <a:pt x="7916" y="141892"/>
                    <a:pt x="0" y="133976"/>
                    <a:pt x="0" y="124289"/>
                  </a:cubicBezTo>
                  <a:lnTo>
                    <a:pt x="0" y="17604"/>
                  </a:lnTo>
                  <a:cubicBezTo>
                    <a:pt x="0" y="7916"/>
                    <a:pt x="7916" y="0"/>
                    <a:pt x="17604" y="0"/>
                  </a:cubicBezTo>
                  <a:cubicBezTo>
                    <a:pt x="27291" y="0"/>
                    <a:pt x="35207" y="7916"/>
                    <a:pt x="35207" y="17604"/>
                  </a:cubicBezTo>
                  <a:lnTo>
                    <a:pt x="35207" y="124289"/>
                  </a:lnTo>
                  <a:cubicBezTo>
                    <a:pt x="35207" y="133976"/>
                    <a:pt x="27291" y="141892"/>
                    <a:pt x="17604" y="141892"/>
                  </a:cubicBezTo>
                  <a:close/>
                </a:path>
              </a:pathLst>
            </a:custGeom>
            <a:solidFill>
              <a:srgbClr val="50E6FF"/>
            </a:solidFill>
            <a:ln w="13996" cap="flat">
              <a:noFill/>
              <a:prstDash val="solid"/>
              <a:miter/>
            </a:ln>
          </p:spPr>
          <p:txBody>
            <a:bodyPr rtlCol="0" anchor="ctr"/>
            <a:lstStyle/>
            <a:p>
              <a:endParaRPr lang="en-US"/>
            </a:p>
          </p:txBody>
        </p:sp>
        <p:sp>
          <p:nvSpPr>
            <p:cNvPr id="15" name="data2" descr="data">
              <a:extLst>
                <a:ext uri="{FF2B5EF4-FFF2-40B4-BE49-F238E27FC236}">
                  <a16:creationId xmlns:a16="http://schemas.microsoft.com/office/drawing/2014/main" id="{7E91773C-78E4-4FC8-92E3-BB573C5191AC}"/>
                </a:ext>
              </a:extLst>
            </p:cNvPr>
            <p:cNvSpPr/>
            <p:nvPr/>
          </p:nvSpPr>
          <p:spPr>
            <a:xfrm>
              <a:off x="2353762" y="5585012"/>
              <a:ext cx="101722" cy="142364"/>
            </a:xfrm>
            <a:custGeom>
              <a:avLst/>
              <a:gdLst>
                <a:gd name="connsiteX0" fmla="*/ 101604 w 101722"/>
                <a:gd name="connsiteY0" fmla="*/ 48794 h 142364"/>
                <a:gd name="connsiteX1" fmla="*/ 50093 w 101722"/>
                <a:gd name="connsiteY1" fmla="*/ 0 h 142364"/>
                <a:gd name="connsiteX2" fmla="*/ 0 w 101722"/>
                <a:gd name="connsiteY2" fmla="*/ 50093 h 142364"/>
                <a:gd name="connsiteX3" fmla="*/ 0 w 101722"/>
                <a:gd name="connsiteY3" fmla="*/ 90736 h 142364"/>
                <a:gd name="connsiteX4" fmla="*/ 50093 w 101722"/>
                <a:gd name="connsiteY4" fmla="*/ 142365 h 142364"/>
                <a:gd name="connsiteX5" fmla="*/ 101722 w 101722"/>
                <a:gd name="connsiteY5" fmla="*/ 90736 h 142364"/>
                <a:gd name="connsiteX6" fmla="*/ 101604 w 101722"/>
                <a:gd name="connsiteY6" fmla="*/ 48794 h 142364"/>
                <a:gd name="connsiteX7" fmla="*/ 70296 w 101722"/>
                <a:gd name="connsiteY7" fmla="*/ 90736 h 142364"/>
                <a:gd name="connsiteX8" fmla="*/ 51274 w 101722"/>
                <a:gd name="connsiteY8" fmla="*/ 111056 h 142364"/>
                <a:gd name="connsiteX9" fmla="*/ 31189 w 101722"/>
                <a:gd name="connsiteY9" fmla="*/ 90736 h 142364"/>
                <a:gd name="connsiteX10" fmla="*/ 31189 w 101722"/>
                <a:gd name="connsiteY10" fmla="*/ 50093 h 142364"/>
                <a:gd name="connsiteX11" fmla="*/ 49975 w 101722"/>
                <a:gd name="connsiteY11" fmla="*/ 31309 h 142364"/>
                <a:gd name="connsiteX12" fmla="*/ 70296 w 101722"/>
                <a:gd name="connsiteY12" fmla="*/ 50093 h 142364"/>
                <a:gd name="connsiteX13" fmla="*/ 70296 w 101722"/>
                <a:gd name="connsiteY13" fmla="*/ 90736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01604" y="48794"/>
                  </a:moveTo>
                  <a:cubicBezTo>
                    <a:pt x="99360" y="21502"/>
                    <a:pt x="76676" y="0"/>
                    <a:pt x="50093" y="0"/>
                  </a:cubicBezTo>
                  <a:cubicBezTo>
                    <a:pt x="22448" y="0"/>
                    <a:pt x="0" y="22447"/>
                    <a:pt x="0" y="50093"/>
                  </a:cubicBezTo>
                  <a:lnTo>
                    <a:pt x="0" y="90736"/>
                  </a:lnTo>
                  <a:cubicBezTo>
                    <a:pt x="0" y="117318"/>
                    <a:pt x="21384" y="140001"/>
                    <a:pt x="50093" y="142365"/>
                  </a:cubicBezTo>
                  <a:cubicBezTo>
                    <a:pt x="78093" y="142365"/>
                    <a:pt x="101722" y="118736"/>
                    <a:pt x="101722" y="90736"/>
                  </a:cubicBezTo>
                  <a:lnTo>
                    <a:pt x="101604" y="48794"/>
                  </a:lnTo>
                  <a:close/>
                  <a:moveTo>
                    <a:pt x="70296" y="90736"/>
                  </a:moveTo>
                  <a:cubicBezTo>
                    <a:pt x="70296" y="102668"/>
                    <a:pt x="59545" y="111056"/>
                    <a:pt x="51274" y="111056"/>
                  </a:cubicBezTo>
                  <a:cubicBezTo>
                    <a:pt x="40168" y="110110"/>
                    <a:pt x="31189" y="101014"/>
                    <a:pt x="31189" y="90736"/>
                  </a:cubicBezTo>
                  <a:lnTo>
                    <a:pt x="31189" y="50093"/>
                  </a:lnTo>
                  <a:cubicBezTo>
                    <a:pt x="31189" y="39933"/>
                    <a:pt x="39815" y="31309"/>
                    <a:pt x="49975" y="31309"/>
                  </a:cubicBezTo>
                  <a:cubicBezTo>
                    <a:pt x="60253" y="31309"/>
                    <a:pt x="69469" y="40288"/>
                    <a:pt x="70296" y="50093"/>
                  </a:cubicBezTo>
                  <a:lnTo>
                    <a:pt x="70296" y="90736"/>
                  </a:lnTo>
                  <a:close/>
                </a:path>
              </a:pathLst>
            </a:custGeom>
            <a:solidFill>
              <a:srgbClr val="0078D4"/>
            </a:solidFill>
            <a:ln w="13996" cap="flat">
              <a:noFill/>
              <a:prstDash val="solid"/>
              <a:miter/>
            </a:ln>
          </p:spPr>
          <p:txBody>
            <a:bodyPr rtlCol="0" anchor="ctr"/>
            <a:lstStyle/>
            <a:p>
              <a:endParaRPr lang="en-US"/>
            </a:p>
          </p:txBody>
        </p:sp>
        <p:sp>
          <p:nvSpPr>
            <p:cNvPr id="16" name="data2" descr="data">
              <a:extLst>
                <a:ext uri="{FF2B5EF4-FFF2-40B4-BE49-F238E27FC236}">
                  <a16:creationId xmlns:a16="http://schemas.microsoft.com/office/drawing/2014/main" id="{7E91773C-78E4-4FC8-92E3-BB573C5191AC}"/>
                </a:ext>
              </a:extLst>
            </p:cNvPr>
            <p:cNvSpPr/>
            <p:nvPr/>
          </p:nvSpPr>
          <p:spPr>
            <a:xfrm>
              <a:off x="2266330" y="5586053"/>
              <a:ext cx="35207" cy="141891"/>
            </a:xfrm>
            <a:custGeom>
              <a:avLst/>
              <a:gdLst>
                <a:gd name="connsiteX0" fmla="*/ 17603 w 35207"/>
                <a:gd name="connsiteY0" fmla="*/ 141892 h 141891"/>
                <a:gd name="connsiteX1" fmla="*/ 0 w 35207"/>
                <a:gd name="connsiteY1" fmla="*/ 124289 h 141891"/>
                <a:gd name="connsiteX2" fmla="*/ 0 w 35207"/>
                <a:gd name="connsiteY2" fmla="*/ 17604 h 141891"/>
                <a:gd name="connsiteX3" fmla="*/ 17603 w 35207"/>
                <a:gd name="connsiteY3" fmla="*/ 0 h 141891"/>
                <a:gd name="connsiteX4" fmla="*/ 35206 w 35207"/>
                <a:gd name="connsiteY4" fmla="*/ 17604 h 141891"/>
                <a:gd name="connsiteX5" fmla="*/ 35206 w 35207"/>
                <a:gd name="connsiteY5" fmla="*/ 124289 h 141891"/>
                <a:gd name="connsiteX6" fmla="*/ 17603 w 35207"/>
                <a:gd name="connsiteY6" fmla="*/ 141892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141892"/>
                  </a:moveTo>
                  <a:cubicBezTo>
                    <a:pt x="7916" y="141892"/>
                    <a:pt x="0" y="133976"/>
                    <a:pt x="0" y="124289"/>
                  </a:cubicBezTo>
                  <a:lnTo>
                    <a:pt x="0" y="17604"/>
                  </a:lnTo>
                  <a:cubicBezTo>
                    <a:pt x="0" y="7916"/>
                    <a:pt x="7916" y="0"/>
                    <a:pt x="17603" y="0"/>
                  </a:cubicBezTo>
                  <a:cubicBezTo>
                    <a:pt x="27291" y="0"/>
                    <a:pt x="35206" y="7916"/>
                    <a:pt x="35206" y="17604"/>
                  </a:cubicBezTo>
                  <a:lnTo>
                    <a:pt x="35206" y="124289"/>
                  </a:lnTo>
                  <a:cubicBezTo>
                    <a:pt x="35325" y="133976"/>
                    <a:pt x="27408" y="141892"/>
                    <a:pt x="17603" y="141892"/>
                  </a:cubicBezTo>
                  <a:close/>
                </a:path>
              </a:pathLst>
            </a:custGeom>
            <a:solidFill>
              <a:srgbClr val="50E6FF"/>
            </a:solidFill>
            <a:ln w="13996" cap="flat">
              <a:noFill/>
              <a:prstDash val="solid"/>
              <a:miter/>
            </a:ln>
          </p:spPr>
          <p:txBody>
            <a:bodyPr rtlCol="0" anchor="ctr"/>
            <a:lstStyle/>
            <a:p>
              <a:endParaRPr lang="en-US"/>
            </a:p>
          </p:txBody>
        </p:sp>
        <p:sp>
          <p:nvSpPr>
            <p:cNvPr id="17" name="data2" descr="data">
              <a:extLst>
                <a:ext uri="{FF2B5EF4-FFF2-40B4-BE49-F238E27FC236}">
                  <a16:creationId xmlns:a16="http://schemas.microsoft.com/office/drawing/2014/main" id="{7E91773C-78E4-4FC8-92E3-BB573C5191AC}"/>
                </a:ext>
              </a:extLst>
            </p:cNvPr>
            <p:cNvSpPr/>
            <p:nvPr/>
          </p:nvSpPr>
          <p:spPr>
            <a:xfrm>
              <a:off x="2025201" y="5409532"/>
              <a:ext cx="101723" cy="142364"/>
            </a:xfrm>
            <a:custGeom>
              <a:avLst/>
              <a:gdLst>
                <a:gd name="connsiteX0" fmla="*/ 119 w 101723"/>
                <a:gd name="connsiteY0" fmla="*/ 93571 h 142364"/>
                <a:gd name="connsiteX1" fmla="*/ 51629 w 101723"/>
                <a:gd name="connsiteY1" fmla="*/ 142365 h 142364"/>
                <a:gd name="connsiteX2" fmla="*/ 101724 w 101723"/>
                <a:gd name="connsiteY2" fmla="*/ 92270 h 142364"/>
                <a:gd name="connsiteX3" fmla="*/ 101724 w 101723"/>
                <a:gd name="connsiteY3" fmla="*/ 51629 h 142364"/>
                <a:gd name="connsiteX4" fmla="*/ 51629 w 101723"/>
                <a:gd name="connsiteY4" fmla="*/ 0 h 142364"/>
                <a:gd name="connsiteX5" fmla="*/ 0 w 101723"/>
                <a:gd name="connsiteY5" fmla="*/ 51629 h 142364"/>
                <a:gd name="connsiteX6" fmla="*/ 119 w 101723"/>
                <a:gd name="connsiteY6" fmla="*/ 93571 h 142364"/>
                <a:gd name="connsiteX7" fmla="*/ 31309 w 101723"/>
                <a:gd name="connsiteY7" fmla="*/ 51629 h 142364"/>
                <a:gd name="connsiteX8" fmla="*/ 50330 w 101723"/>
                <a:gd name="connsiteY8" fmla="*/ 31309 h 142364"/>
                <a:gd name="connsiteX9" fmla="*/ 70415 w 101723"/>
                <a:gd name="connsiteY9" fmla="*/ 51629 h 142364"/>
                <a:gd name="connsiteX10" fmla="*/ 70415 w 101723"/>
                <a:gd name="connsiteY10" fmla="*/ 92270 h 142364"/>
                <a:gd name="connsiteX11" fmla="*/ 51629 w 101723"/>
                <a:gd name="connsiteY11" fmla="*/ 111056 h 142364"/>
                <a:gd name="connsiteX12" fmla="*/ 31309 w 101723"/>
                <a:gd name="connsiteY12" fmla="*/ 92270 h 142364"/>
                <a:gd name="connsiteX13" fmla="*/ 31309 w 101723"/>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3" h="142364">
                  <a:moveTo>
                    <a:pt x="119" y="93571"/>
                  </a:moveTo>
                  <a:cubicBezTo>
                    <a:pt x="2364" y="120861"/>
                    <a:pt x="25047" y="142365"/>
                    <a:pt x="51629" y="142365"/>
                  </a:cubicBezTo>
                  <a:cubicBezTo>
                    <a:pt x="79276" y="142365"/>
                    <a:pt x="101724" y="119917"/>
                    <a:pt x="101724" y="92270"/>
                  </a:cubicBezTo>
                  <a:lnTo>
                    <a:pt x="101724" y="51629"/>
                  </a:lnTo>
                  <a:cubicBezTo>
                    <a:pt x="101724" y="25047"/>
                    <a:pt x="80340" y="2363"/>
                    <a:pt x="51629" y="0"/>
                  </a:cubicBezTo>
                  <a:cubicBezTo>
                    <a:pt x="23630" y="0"/>
                    <a:pt x="0" y="23629"/>
                    <a:pt x="0" y="51629"/>
                  </a:cubicBezTo>
                  <a:lnTo>
                    <a:pt x="119" y="93571"/>
                  </a:lnTo>
                  <a:close/>
                  <a:moveTo>
                    <a:pt x="31309" y="51629"/>
                  </a:moveTo>
                  <a:cubicBezTo>
                    <a:pt x="31309" y="39697"/>
                    <a:pt x="42060" y="31309"/>
                    <a:pt x="50330" y="31309"/>
                  </a:cubicBezTo>
                  <a:cubicBezTo>
                    <a:pt x="61436" y="32253"/>
                    <a:pt x="70415" y="41351"/>
                    <a:pt x="70415" y="51629"/>
                  </a:cubicBezTo>
                  <a:lnTo>
                    <a:pt x="70415" y="92270"/>
                  </a:lnTo>
                  <a:cubicBezTo>
                    <a:pt x="70415" y="102431"/>
                    <a:pt x="61791" y="111056"/>
                    <a:pt x="51629" y="111056"/>
                  </a:cubicBezTo>
                  <a:cubicBezTo>
                    <a:pt x="41351" y="111056"/>
                    <a:pt x="32136" y="102077"/>
                    <a:pt x="31309" y="92270"/>
                  </a:cubicBezTo>
                  <a:lnTo>
                    <a:pt x="31309" y="51629"/>
                  </a:lnTo>
                  <a:close/>
                </a:path>
              </a:pathLst>
            </a:custGeom>
            <a:solidFill>
              <a:srgbClr val="50E6FF"/>
            </a:solidFill>
            <a:ln w="13996" cap="flat">
              <a:noFill/>
              <a:prstDash val="solid"/>
              <a:miter/>
            </a:ln>
          </p:spPr>
          <p:txBody>
            <a:bodyPr rtlCol="0" anchor="ctr"/>
            <a:lstStyle/>
            <a:p>
              <a:endParaRPr lang="en-US"/>
            </a:p>
          </p:txBody>
        </p:sp>
        <p:sp>
          <p:nvSpPr>
            <p:cNvPr id="18" name="data2" descr="data">
              <a:extLst>
                <a:ext uri="{FF2B5EF4-FFF2-40B4-BE49-F238E27FC236}">
                  <a16:creationId xmlns:a16="http://schemas.microsoft.com/office/drawing/2014/main" id="{7E91773C-78E4-4FC8-92E3-BB573C5191AC}"/>
                </a:ext>
              </a:extLst>
            </p:cNvPr>
            <p:cNvSpPr/>
            <p:nvPr/>
          </p:nvSpPr>
          <p:spPr>
            <a:xfrm>
              <a:off x="2179021"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endParaRPr lang="en-US"/>
            </a:p>
          </p:txBody>
        </p:sp>
        <p:sp>
          <p:nvSpPr>
            <p:cNvPr id="19" name="data2" descr="data">
              <a:extLst>
                <a:ext uri="{FF2B5EF4-FFF2-40B4-BE49-F238E27FC236}">
                  <a16:creationId xmlns:a16="http://schemas.microsoft.com/office/drawing/2014/main" id="{7E91773C-78E4-4FC8-92E3-BB573C5191AC}"/>
                </a:ext>
              </a:extLst>
            </p:cNvPr>
            <p:cNvSpPr/>
            <p:nvPr/>
          </p:nvSpPr>
          <p:spPr>
            <a:xfrm>
              <a:off x="2266330" y="5409532"/>
              <a:ext cx="101722" cy="142364"/>
            </a:xfrm>
            <a:custGeom>
              <a:avLst/>
              <a:gdLst>
                <a:gd name="connsiteX0" fmla="*/ 118 w 101722"/>
                <a:gd name="connsiteY0" fmla="*/ 93571 h 142364"/>
                <a:gd name="connsiteX1" fmla="*/ 51629 w 101722"/>
                <a:gd name="connsiteY1" fmla="*/ 142365 h 142364"/>
                <a:gd name="connsiteX2" fmla="*/ 101722 w 101722"/>
                <a:gd name="connsiteY2" fmla="*/ 92270 h 142364"/>
                <a:gd name="connsiteX3" fmla="*/ 101722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7 w 101722"/>
                <a:gd name="connsiteY7" fmla="*/ 51629 h 142364"/>
                <a:gd name="connsiteX8" fmla="*/ 50329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7 w 101722"/>
                <a:gd name="connsiteY12" fmla="*/ 92270 h 142364"/>
                <a:gd name="connsiteX13" fmla="*/ 31307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6" y="142365"/>
                    <a:pt x="51629" y="142365"/>
                  </a:cubicBezTo>
                  <a:cubicBezTo>
                    <a:pt x="79275" y="142365"/>
                    <a:pt x="101722" y="119917"/>
                    <a:pt x="101722" y="92270"/>
                  </a:cubicBezTo>
                  <a:lnTo>
                    <a:pt x="101722" y="51629"/>
                  </a:lnTo>
                  <a:cubicBezTo>
                    <a:pt x="101722" y="25047"/>
                    <a:pt x="80338" y="2363"/>
                    <a:pt x="51629" y="0"/>
                  </a:cubicBezTo>
                  <a:cubicBezTo>
                    <a:pt x="23629" y="0"/>
                    <a:pt x="0" y="23629"/>
                    <a:pt x="0" y="51629"/>
                  </a:cubicBezTo>
                  <a:lnTo>
                    <a:pt x="118" y="93571"/>
                  </a:lnTo>
                  <a:close/>
                  <a:moveTo>
                    <a:pt x="31307" y="51629"/>
                  </a:moveTo>
                  <a:cubicBezTo>
                    <a:pt x="31307" y="39697"/>
                    <a:pt x="42058" y="31309"/>
                    <a:pt x="50329" y="31309"/>
                  </a:cubicBezTo>
                  <a:cubicBezTo>
                    <a:pt x="61435" y="32253"/>
                    <a:pt x="70414" y="41351"/>
                    <a:pt x="70414" y="51629"/>
                  </a:cubicBezTo>
                  <a:lnTo>
                    <a:pt x="70414" y="92270"/>
                  </a:lnTo>
                  <a:cubicBezTo>
                    <a:pt x="70414" y="102431"/>
                    <a:pt x="61790" y="111056"/>
                    <a:pt x="51629" y="111056"/>
                  </a:cubicBezTo>
                  <a:cubicBezTo>
                    <a:pt x="41350" y="111056"/>
                    <a:pt x="32135" y="102077"/>
                    <a:pt x="31307" y="92270"/>
                  </a:cubicBezTo>
                  <a:lnTo>
                    <a:pt x="31307" y="51629"/>
                  </a:lnTo>
                  <a:close/>
                </a:path>
              </a:pathLst>
            </a:custGeom>
            <a:solidFill>
              <a:srgbClr val="50E6FF"/>
            </a:solidFill>
            <a:ln w="13996" cap="flat">
              <a:noFill/>
              <a:prstDash val="solid"/>
              <a:miter/>
            </a:ln>
          </p:spPr>
          <p:txBody>
            <a:bodyPr rtlCol="0" anchor="ctr"/>
            <a:lstStyle/>
            <a:p>
              <a:endParaRPr lang="en-US"/>
            </a:p>
          </p:txBody>
        </p:sp>
        <p:sp>
          <p:nvSpPr>
            <p:cNvPr id="20" name="data2" descr="data">
              <a:extLst>
                <a:ext uri="{FF2B5EF4-FFF2-40B4-BE49-F238E27FC236}">
                  <a16:creationId xmlns:a16="http://schemas.microsoft.com/office/drawing/2014/main" id="{7E91773C-78E4-4FC8-92E3-BB573C5191AC}"/>
                </a:ext>
              </a:extLst>
            </p:cNvPr>
            <p:cNvSpPr/>
            <p:nvPr/>
          </p:nvSpPr>
          <p:spPr>
            <a:xfrm>
              <a:off x="242015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endParaRPr lang="en-US"/>
            </a:p>
          </p:txBody>
        </p:sp>
        <p:sp>
          <p:nvSpPr>
            <p:cNvPr id="21" name="data2" descr="data">
              <a:extLst>
                <a:ext uri="{FF2B5EF4-FFF2-40B4-BE49-F238E27FC236}">
                  <a16:creationId xmlns:a16="http://schemas.microsoft.com/office/drawing/2014/main" id="{7E91773C-78E4-4FC8-92E3-BB573C5191AC}"/>
                </a:ext>
              </a:extLst>
            </p:cNvPr>
            <p:cNvSpPr/>
            <p:nvPr/>
          </p:nvSpPr>
          <p:spPr>
            <a:xfrm>
              <a:off x="1784067" y="5409532"/>
              <a:ext cx="101722" cy="142364"/>
            </a:xfrm>
            <a:custGeom>
              <a:avLst/>
              <a:gdLst>
                <a:gd name="connsiteX0" fmla="*/ 118 w 101722"/>
                <a:gd name="connsiteY0" fmla="*/ 93571 h 142364"/>
                <a:gd name="connsiteX1" fmla="*/ 51629 w 101722"/>
                <a:gd name="connsiteY1" fmla="*/ 142365 h 142364"/>
                <a:gd name="connsiteX2" fmla="*/ 101723 w 101722"/>
                <a:gd name="connsiteY2" fmla="*/ 92270 h 142364"/>
                <a:gd name="connsiteX3" fmla="*/ 101723 w 101722"/>
                <a:gd name="connsiteY3" fmla="*/ 51629 h 142364"/>
                <a:gd name="connsiteX4" fmla="*/ 51629 w 101722"/>
                <a:gd name="connsiteY4" fmla="*/ 0 h 142364"/>
                <a:gd name="connsiteX5" fmla="*/ 0 w 101722"/>
                <a:gd name="connsiteY5" fmla="*/ 51629 h 142364"/>
                <a:gd name="connsiteX6" fmla="*/ 118 w 101722"/>
                <a:gd name="connsiteY6" fmla="*/ 93571 h 142364"/>
                <a:gd name="connsiteX7" fmla="*/ 31308 w 101722"/>
                <a:gd name="connsiteY7" fmla="*/ 51629 h 142364"/>
                <a:gd name="connsiteX8" fmla="*/ 50330 w 101722"/>
                <a:gd name="connsiteY8" fmla="*/ 31309 h 142364"/>
                <a:gd name="connsiteX9" fmla="*/ 70414 w 101722"/>
                <a:gd name="connsiteY9" fmla="*/ 51629 h 142364"/>
                <a:gd name="connsiteX10" fmla="*/ 70414 w 101722"/>
                <a:gd name="connsiteY10" fmla="*/ 92270 h 142364"/>
                <a:gd name="connsiteX11" fmla="*/ 51629 w 101722"/>
                <a:gd name="connsiteY11" fmla="*/ 111056 h 142364"/>
                <a:gd name="connsiteX12" fmla="*/ 31308 w 101722"/>
                <a:gd name="connsiteY12" fmla="*/ 92270 h 142364"/>
                <a:gd name="connsiteX13" fmla="*/ 31308 w 101722"/>
                <a:gd name="connsiteY13" fmla="*/ 51629 h 1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1722" h="142364">
                  <a:moveTo>
                    <a:pt x="118" y="93571"/>
                  </a:moveTo>
                  <a:cubicBezTo>
                    <a:pt x="2363" y="120861"/>
                    <a:pt x="25047" y="142365"/>
                    <a:pt x="51629" y="142365"/>
                  </a:cubicBezTo>
                  <a:cubicBezTo>
                    <a:pt x="79275" y="142365"/>
                    <a:pt x="101723" y="119917"/>
                    <a:pt x="101723" y="92270"/>
                  </a:cubicBezTo>
                  <a:lnTo>
                    <a:pt x="101723" y="51629"/>
                  </a:lnTo>
                  <a:cubicBezTo>
                    <a:pt x="101723" y="25047"/>
                    <a:pt x="80338" y="2363"/>
                    <a:pt x="51629" y="0"/>
                  </a:cubicBezTo>
                  <a:cubicBezTo>
                    <a:pt x="23629" y="0"/>
                    <a:pt x="0" y="23629"/>
                    <a:pt x="0" y="51629"/>
                  </a:cubicBezTo>
                  <a:lnTo>
                    <a:pt x="118" y="93571"/>
                  </a:lnTo>
                  <a:close/>
                  <a:moveTo>
                    <a:pt x="31308" y="51629"/>
                  </a:moveTo>
                  <a:cubicBezTo>
                    <a:pt x="31308" y="39697"/>
                    <a:pt x="42060" y="31309"/>
                    <a:pt x="50330" y="31309"/>
                  </a:cubicBezTo>
                  <a:cubicBezTo>
                    <a:pt x="61435" y="32253"/>
                    <a:pt x="70414" y="41351"/>
                    <a:pt x="70414" y="51629"/>
                  </a:cubicBezTo>
                  <a:lnTo>
                    <a:pt x="70414" y="92270"/>
                  </a:lnTo>
                  <a:cubicBezTo>
                    <a:pt x="70414" y="102431"/>
                    <a:pt x="61790" y="111056"/>
                    <a:pt x="51629" y="111056"/>
                  </a:cubicBezTo>
                  <a:cubicBezTo>
                    <a:pt x="41351" y="111056"/>
                    <a:pt x="32135" y="102077"/>
                    <a:pt x="31308" y="92270"/>
                  </a:cubicBezTo>
                  <a:lnTo>
                    <a:pt x="31308" y="51629"/>
                  </a:lnTo>
                  <a:close/>
                </a:path>
              </a:pathLst>
            </a:custGeom>
            <a:solidFill>
              <a:srgbClr val="50E6FF"/>
            </a:solidFill>
            <a:ln w="13996" cap="flat">
              <a:noFill/>
              <a:prstDash val="solid"/>
              <a:miter/>
            </a:ln>
          </p:spPr>
          <p:txBody>
            <a:bodyPr rtlCol="0" anchor="ctr"/>
            <a:lstStyle/>
            <a:p>
              <a:endParaRPr lang="en-US"/>
            </a:p>
          </p:txBody>
        </p:sp>
        <p:sp>
          <p:nvSpPr>
            <p:cNvPr id="22" name="data2" descr="data">
              <a:extLst>
                <a:ext uri="{FF2B5EF4-FFF2-40B4-BE49-F238E27FC236}">
                  <a16:creationId xmlns:a16="http://schemas.microsoft.com/office/drawing/2014/main" id="{7E91773C-78E4-4FC8-92E3-BB573C5191AC}"/>
                </a:ext>
              </a:extLst>
            </p:cNvPr>
            <p:cNvSpPr/>
            <p:nvPr/>
          </p:nvSpPr>
          <p:spPr>
            <a:xfrm>
              <a:off x="1937886" y="5408928"/>
              <a:ext cx="35207" cy="141891"/>
            </a:xfrm>
            <a:custGeom>
              <a:avLst/>
              <a:gdLst>
                <a:gd name="connsiteX0" fmla="*/ 17603 w 35207"/>
                <a:gd name="connsiteY0" fmla="*/ 0 h 141891"/>
                <a:gd name="connsiteX1" fmla="*/ 35207 w 35207"/>
                <a:gd name="connsiteY1" fmla="*/ 17604 h 141891"/>
                <a:gd name="connsiteX2" fmla="*/ 35207 w 35207"/>
                <a:gd name="connsiteY2" fmla="*/ 124289 h 141891"/>
                <a:gd name="connsiteX3" fmla="*/ 17603 w 35207"/>
                <a:gd name="connsiteY3" fmla="*/ 141892 h 141891"/>
                <a:gd name="connsiteX4" fmla="*/ 0 w 35207"/>
                <a:gd name="connsiteY4" fmla="*/ 124289 h 141891"/>
                <a:gd name="connsiteX5" fmla="*/ 0 w 35207"/>
                <a:gd name="connsiteY5" fmla="*/ 17604 h 141891"/>
                <a:gd name="connsiteX6" fmla="*/ 17603 w 35207"/>
                <a:gd name="connsiteY6" fmla="*/ 0 h 14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07" h="141891">
                  <a:moveTo>
                    <a:pt x="17603" y="0"/>
                  </a:moveTo>
                  <a:cubicBezTo>
                    <a:pt x="27292" y="0"/>
                    <a:pt x="35207" y="7916"/>
                    <a:pt x="35207" y="17604"/>
                  </a:cubicBezTo>
                  <a:lnTo>
                    <a:pt x="35207" y="124289"/>
                  </a:lnTo>
                  <a:cubicBezTo>
                    <a:pt x="35207" y="133976"/>
                    <a:pt x="27292" y="141892"/>
                    <a:pt x="17603" y="141892"/>
                  </a:cubicBezTo>
                  <a:cubicBezTo>
                    <a:pt x="7916" y="141892"/>
                    <a:pt x="0" y="133976"/>
                    <a:pt x="0" y="124289"/>
                  </a:cubicBezTo>
                  <a:lnTo>
                    <a:pt x="0" y="17604"/>
                  </a:lnTo>
                  <a:cubicBezTo>
                    <a:pt x="0" y="7916"/>
                    <a:pt x="7916" y="0"/>
                    <a:pt x="17603" y="0"/>
                  </a:cubicBezTo>
                  <a:close/>
                </a:path>
              </a:pathLst>
            </a:custGeom>
            <a:solidFill>
              <a:srgbClr val="0078D4"/>
            </a:solidFill>
            <a:ln w="13996" cap="flat">
              <a:noFill/>
              <a:prstDash val="solid"/>
              <a:miter/>
            </a:ln>
          </p:spPr>
          <p:txBody>
            <a:bodyPr rtlCol="0" anchor="ctr"/>
            <a:lstStyle/>
            <a:p>
              <a:endParaRPr lang="en-US"/>
            </a:p>
          </p:txBody>
        </p:sp>
      </p:grpSp>
      <p:sp>
        <p:nvSpPr>
          <p:cNvPr id="30" name="Rectangle 29">
            <a:extLst>
              <a:ext uri="{FF2B5EF4-FFF2-40B4-BE49-F238E27FC236}">
                <a16:creationId xmlns:a16="http://schemas.microsoft.com/office/drawing/2014/main" id="{30A73D9B-5F7F-452C-BADC-8472B074B58A}"/>
              </a:ext>
              <a:ext uri="{C183D7F6-B498-43B3-948B-1728B52AA6E4}">
                <adec:decorative xmlns:adec="http://schemas.microsoft.com/office/drawing/2017/decorative" val="1"/>
              </a:ext>
            </a:extLst>
          </p:cNvPr>
          <p:cNvSpPr/>
          <p:nvPr/>
        </p:nvSpPr>
        <p:spPr bwMode="auto">
          <a:xfrm>
            <a:off x="448317" y="2306296"/>
            <a:ext cx="25343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End-to-end developer experience</a:t>
            </a:r>
          </a:p>
          <a:p>
            <a:pPr marL="0" marR="0" lvl="0" indent="0" algn="l" defTabSz="448193" rtl="0" eaLnBrk="1" fontAlgn="auto" latinLnBrk="0" hangingPunct="1">
              <a:spcBef>
                <a:spcPts val="0"/>
              </a:spcBef>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Take advantage of a complete, end-to-end development experience with Functions—from building and debugging </a:t>
            </a:r>
            <a:br>
              <a:rPr kumimoji="0" lang="en-US" sz="1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locally on major platforms like Windows, macOS, and Linux </a:t>
            </a:r>
            <a:br>
              <a:rPr kumimoji="0" lang="en-US" sz="1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to deploying and monitoring in the cloud</a:t>
            </a:r>
          </a:p>
        </p:txBody>
      </p:sp>
      <p:grpSp>
        <p:nvGrpSpPr>
          <p:cNvPr id="58" name="app development">
            <a:extLst>
              <a:ext uri="{FF2B5EF4-FFF2-40B4-BE49-F238E27FC236}">
                <a16:creationId xmlns:a16="http://schemas.microsoft.com/office/drawing/2014/main" id="{143EE9D1-46DD-4F61-9978-65C7B4F36A99}"/>
              </a:ext>
              <a:ext uri="{C183D7F6-B498-43B3-948B-1728B52AA6E4}">
                <adec:decorative xmlns:adec="http://schemas.microsoft.com/office/drawing/2017/decorative" val="1"/>
              </a:ext>
            </a:extLst>
          </p:cNvPr>
          <p:cNvGrpSpPr/>
          <p:nvPr/>
        </p:nvGrpSpPr>
        <p:grpSpPr>
          <a:xfrm>
            <a:off x="2005217" y="5320622"/>
            <a:ext cx="808496" cy="487525"/>
            <a:chOff x="1619314" y="4920550"/>
            <a:chExt cx="500421" cy="301755"/>
          </a:xfrm>
        </p:grpSpPr>
        <p:sp>
          <p:nvSpPr>
            <p:cNvPr id="76" name="Freeform: Shape 75">
              <a:extLst>
                <a:ext uri="{FF2B5EF4-FFF2-40B4-BE49-F238E27FC236}">
                  <a16:creationId xmlns:a16="http://schemas.microsoft.com/office/drawing/2014/main" id="{012800B6-20C3-458A-916E-C970D1EB1ACF}"/>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1C50759-13C5-4F34-9AB2-C6D3852D87F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790B455-69A9-4CBB-9320-9CCF702C9DC1}"/>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7DE4180-239F-4331-A516-16557DF028DC}"/>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sp>
        <p:nvSpPr>
          <p:cNvPr id="34" name="Rectangle 33">
            <a:extLst>
              <a:ext uri="{FF2B5EF4-FFF2-40B4-BE49-F238E27FC236}">
                <a16:creationId xmlns:a16="http://schemas.microsoft.com/office/drawing/2014/main" id="{F133127F-D2E6-4732-9E16-083046FFD043}"/>
              </a:ext>
              <a:ext uri="{C183D7F6-B498-43B3-948B-1728B52AA6E4}">
                <adec:decorative xmlns:adec="http://schemas.microsoft.com/office/drawing/2017/decorative" val="1"/>
              </a:ext>
            </a:extLst>
          </p:cNvPr>
          <p:cNvSpPr/>
          <p:nvPr/>
        </p:nvSpPr>
        <p:spPr bwMode="auto">
          <a:xfrm>
            <a:off x="6242346" y="2308172"/>
            <a:ext cx="25343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Run</a:t>
            </a:r>
            <a:r>
              <a:rPr kumimoji="0" lang="en-US" sz="2600" b="0" i="0" u="none" strike="noStrike" kern="1200" cap="none" spc="0" normalizeH="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 and deploy anywhere</a:t>
            </a:r>
            <a:endParaRPr kumimoji="0" lang="en-US" sz="2600" b="0" i="0" u="none" strike="noStrike" kern="1200" cap="none" spc="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448193" rtl="0" eaLnBrk="1" fontAlgn="auto" latinLnBrk="0" hangingPunct="1">
              <a:spcBef>
                <a:spcPts val="0"/>
              </a:spcBef>
              <a:spcAft>
                <a:spcPts val="18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Choose Azure</a:t>
            </a:r>
            <a:r>
              <a:rPr kumimoji="0" lang="en-US" sz="1200" b="0" i="0" u="none" strike="noStrike" kern="1200" cap="none" spc="0" normalizeH="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 Functions Consumption, Apps Service or Elastic Premium dedicated plans, Kubernetes, multi cloud, on prem and edge, and local machine</a:t>
            </a:r>
            <a:endParaRPr kumimoji="0" lang="en-US" sz="1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grpSp>
        <p:nvGrpSpPr>
          <p:cNvPr id="10" name="Group 9">
            <a:extLst>
              <a:ext uri="{FF2B5EF4-FFF2-40B4-BE49-F238E27FC236}">
                <a16:creationId xmlns:a16="http://schemas.microsoft.com/office/drawing/2014/main" id="{2034A50D-5AEC-4F7E-913D-EE8E82EDD1D2}"/>
              </a:ext>
              <a:ext uri="{C183D7F6-B498-43B3-948B-1728B52AA6E4}">
                <adec:decorative xmlns:adec="http://schemas.microsoft.com/office/drawing/2017/decorative" val="1"/>
              </a:ext>
            </a:extLst>
          </p:cNvPr>
          <p:cNvGrpSpPr/>
          <p:nvPr/>
        </p:nvGrpSpPr>
        <p:grpSpPr>
          <a:xfrm>
            <a:off x="8197715" y="5169168"/>
            <a:ext cx="388429" cy="669904"/>
            <a:chOff x="4698043" y="3591751"/>
            <a:chExt cx="261778" cy="451476"/>
          </a:xfrm>
        </p:grpSpPr>
        <p:sp>
          <p:nvSpPr>
            <p:cNvPr id="51" name="Rectangle 50">
              <a:extLst>
                <a:ext uri="{FF2B5EF4-FFF2-40B4-BE49-F238E27FC236}">
                  <a16:creationId xmlns:a16="http://schemas.microsoft.com/office/drawing/2014/main" id="{852AFFE1-2844-48D1-8472-3C496B772801}"/>
                </a:ext>
              </a:extLst>
            </p:cNvPr>
            <p:cNvSpPr/>
            <p:nvPr/>
          </p:nvSpPr>
          <p:spPr bwMode="auto">
            <a:xfrm>
              <a:off x="4698043" y="3591751"/>
              <a:ext cx="261778" cy="4514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B7227C5-B46A-426B-A6EF-8C72926E6871}"/>
                </a:ext>
              </a:extLst>
            </p:cNvPr>
            <p:cNvSpPr/>
            <p:nvPr/>
          </p:nvSpPr>
          <p:spPr bwMode="auto">
            <a:xfrm>
              <a:off x="4748631" y="3656047"/>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8A3FD75F-1457-4C7C-BA80-4549FBF4300B}"/>
                </a:ext>
              </a:extLst>
            </p:cNvPr>
            <p:cNvSpPr/>
            <p:nvPr/>
          </p:nvSpPr>
          <p:spPr bwMode="auto">
            <a:xfrm>
              <a:off x="4748631" y="3709897"/>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1728AE13-DCB8-4FD7-B151-B02AB0355F61}"/>
                </a:ext>
              </a:extLst>
            </p:cNvPr>
            <p:cNvSpPr/>
            <p:nvPr/>
          </p:nvSpPr>
          <p:spPr bwMode="auto">
            <a:xfrm>
              <a:off x="4748631" y="3954432"/>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id="{6F374FC4-CA48-44CC-9B3A-F7479E777EFE}"/>
              </a:ext>
              <a:ext uri="{C183D7F6-B498-43B3-948B-1728B52AA6E4}">
                <adec:decorative xmlns:adec="http://schemas.microsoft.com/office/drawing/2017/decorative" val="1"/>
              </a:ext>
            </a:extLst>
          </p:cNvPr>
          <p:cNvSpPr/>
          <p:nvPr/>
        </p:nvSpPr>
        <p:spPr bwMode="auto">
          <a:xfrm>
            <a:off x="9069388" y="2308172"/>
            <a:ext cx="2534350" cy="371489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r>
              <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Fully managed and cost-effective</a:t>
            </a:r>
          </a:p>
          <a:p>
            <a:pPr marL="0" marR="0" lvl="0" indent="0" algn="l" defTabSz="448193" rtl="0" eaLnBrk="1" fontAlgn="auto" latinLnBrk="0" hangingPunct="1">
              <a:spcBef>
                <a:spcPts val="0"/>
              </a:spcBef>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Automated and flexible scaling based on your workload </a:t>
            </a:r>
            <a:br>
              <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volume, keeping the focus on adding value instead of managing infrastructure</a:t>
            </a:r>
          </a:p>
        </p:txBody>
      </p:sp>
      <p:pic>
        <p:nvPicPr>
          <p:cNvPr id="57" name="Graphic 56">
            <a:extLst>
              <a:ext uri="{FF2B5EF4-FFF2-40B4-BE49-F238E27FC236}">
                <a16:creationId xmlns:a16="http://schemas.microsoft.com/office/drawing/2014/main" id="{B4F46319-F22B-4061-8808-2B63249002B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69880" y="5199084"/>
            <a:ext cx="639988" cy="639988"/>
          </a:xfrm>
          <a:prstGeom prst="rect">
            <a:avLst/>
          </a:prstGeom>
        </p:spPr>
      </p:pic>
    </p:spTree>
    <p:extLst>
      <p:ext uri="{BB962C8B-B14F-4D97-AF65-F5344CB8AC3E}">
        <p14:creationId xmlns:p14="http://schemas.microsoft.com/office/powerpoint/2010/main" val="1084708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23"/>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42" presetClass="path" presetSubtype="0" decel="100000" fill="hold" grpId="1" nodeType="withEffect">
                                  <p:stCondLst>
                                    <p:cond delay="0"/>
                                  </p:stCondLst>
                                  <p:childTnLst>
                                    <p:animMotion origin="layout" path="M -3.95833E-6 3.7037E-7 L -3.95833E-6 0.03495 " pathEditMode="relative" rAng="0" ptsTypes="AA">
                                      <p:cBhvr>
                                        <p:cTn id="14" dur="500" spd="-100000" fill="hold"/>
                                        <p:tgtEl>
                                          <p:spTgt spid="36"/>
                                        </p:tgtEl>
                                        <p:attrNameLst>
                                          <p:attrName>ppt_x</p:attrName>
                                          <p:attrName>ppt_y</p:attrName>
                                        </p:attrNameLst>
                                      </p:cBhvr>
                                      <p:rCtr x="0" y="1736"/>
                                    </p:animMotion>
                                  </p:childTnLst>
                                </p:cTn>
                              </p:par>
                              <p:par>
                                <p:cTn id="15" presetID="10" presetClass="entr" presetSubtype="0" fill="hold" nodeType="withEffect">
                                  <p:stCondLst>
                                    <p:cond delay="1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42" presetClass="path" presetSubtype="0" decel="100000" fill="hold" nodeType="withEffect">
                                  <p:stCondLst>
                                    <p:cond delay="100"/>
                                  </p:stCondLst>
                                  <p:childTnLst>
                                    <p:animMotion origin="layout" path="M 4.58333E-6 3.7037E-7 L 4.58333E-6 0.03495 " pathEditMode="relative" rAng="0" ptsTypes="AA">
                                      <p:cBhvr>
                                        <p:cTn id="19" dur="500" spd="-100000" fill="hold"/>
                                        <p:tgtEl>
                                          <p:spTgt spid="58"/>
                                        </p:tgtEl>
                                        <p:attrNameLst>
                                          <p:attrName>ppt_x</p:attrName>
                                          <p:attrName>ppt_y</p:attrName>
                                        </p:attrNameLst>
                                      </p:cBhvr>
                                      <p:rCtr x="0" y="1736"/>
                                    </p:animMotion>
                                  </p:childTnLst>
                                </p:cTn>
                              </p:par>
                              <p:par>
                                <p:cTn id="20" presetID="10" presetClass="entr" presetSubtype="0" fill="hold" grpId="0" nodeType="withEffect">
                                  <p:stCondLst>
                                    <p:cond delay="1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42" presetClass="path" presetSubtype="0" decel="100000" fill="hold" grpId="1" nodeType="withEffect">
                                  <p:stCondLst>
                                    <p:cond delay="100"/>
                                  </p:stCondLst>
                                  <p:childTnLst>
                                    <p:animMotion origin="layout" path="M 4.58333E-6 3.7037E-7 L 4.58333E-6 0.03495 " pathEditMode="relative" rAng="0" ptsTypes="AA">
                                      <p:cBhvr>
                                        <p:cTn id="24" dur="500" spd="-100000" fill="hold"/>
                                        <p:tgtEl>
                                          <p:spTgt spid="30"/>
                                        </p:tgtEl>
                                        <p:attrNameLst>
                                          <p:attrName>ppt_x</p:attrName>
                                          <p:attrName>ppt_y</p:attrName>
                                        </p:attrNameLst>
                                      </p:cBhvr>
                                      <p:rCtr x="0" y="1736"/>
                                    </p:animMotion>
                                  </p:childTnLst>
                                </p:cTn>
                              </p:par>
                              <p:par>
                                <p:cTn id="25" presetID="10" presetClass="entr" presetSubtype="0" fill="hold"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nodeType="withEffect">
                                  <p:stCondLst>
                                    <p:cond delay="200"/>
                                  </p:stCondLst>
                                  <p:childTnLst>
                                    <p:animMotion origin="layout" path="M 3.125E-6 3.7037E-7 L 3.125E-6 0.03495 " pathEditMode="relative" rAng="0" ptsTypes="AA">
                                      <p:cBhvr>
                                        <p:cTn id="29" dur="500" spd="-100000" fill="hold"/>
                                        <p:tgtEl>
                                          <p:spTgt spid="10"/>
                                        </p:tgtEl>
                                        <p:attrNameLst>
                                          <p:attrName>ppt_x</p:attrName>
                                          <p:attrName>ppt_y</p:attrName>
                                        </p:attrNameLst>
                                      </p:cBhvr>
                                      <p:rCtr x="0" y="1736"/>
                                    </p:animMotion>
                                  </p:childTnLst>
                                </p:cTn>
                              </p:par>
                              <p:par>
                                <p:cTn id="30" presetID="10" presetClass="entr" presetSubtype="0" fill="hold" grpId="0" nodeType="withEffect">
                                  <p:stCondLst>
                                    <p:cond delay="2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42" presetClass="path" presetSubtype="0" decel="100000" fill="hold" grpId="1" nodeType="withEffect">
                                  <p:stCondLst>
                                    <p:cond delay="200"/>
                                  </p:stCondLst>
                                  <p:childTnLst>
                                    <p:animMotion origin="layout" path="M 3.125E-6 3.7037E-7 L 3.125E-6 0.03495 " pathEditMode="relative" rAng="0" ptsTypes="AA">
                                      <p:cBhvr>
                                        <p:cTn id="34" dur="500" spd="-100000" fill="hold"/>
                                        <p:tgtEl>
                                          <p:spTgt spid="34"/>
                                        </p:tgtEl>
                                        <p:attrNameLst>
                                          <p:attrName>ppt_x</p:attrName>
                                          <p:attrName>ppt_y</p:attrName>
                                        </p:attrNameLst>
                                      </p:cBhvr>
                                      <p:rCtr x="0" y="1736"/>
                                    </p:animMotion>
                                  </p:childTnLst>
                                </p:cTn>
                              </p:par>
                              <p:par>
                                <p:cTn id="35" presetID="10" presetClass="entr" presetSubtype="0" fill="hold" nodeType="withEffect">
                                  <p:stCondLst>
                                    <p:cond delay="30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42" presetClass="path" presetSubtype="0" decel="100000" fill="hold" nodeType="withEffect">
                                  <p:stCondLst>
                                    <p:cond delay="300"/>
                                  </p:stCondLst>
                                  <p:childTnLst>
                                    <p:animMotion origin="layout" path="M 1.66667E-6 3.7037E-7 L 1.66667E-6 0.03495 " pathEditMode="relative" rAng="0" ptsTypes="AA">
                                      <p:cBhvr>
                                        <p:cTn id="39" dur="500" spd="-100000" fill="hold"/>
                                        <p:tgtEl>
                                          <p:spTgt spid="57"/>
                                        </p:tgtEl>
                                        <p:attrNameLst>
                                          <p:attrName>ppt_x</p:attrName>
                                          <p:attrName>ppt_y</p:attrName>
                                        </p:attrNameLst>
                                      </p:cBhvr>
                                      <p:rCtr x="0" y="1736"/>
                                    </p:animMotion>
                                  </p:childTnLst>
                                </p:cTn>
                              </p:par>
                              <p:par>
                                <p:cTn id="40" presetID="10" presetClass="entr" presetSubtype="0" fill="hold" grpId="0" nodeType="withEffect">
                                  <p:stCondLst>
                                    <p:cond delay="30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42" presetClass="path" presetSubtype="0" decel="100000" fill="hold" grpId="1" nodeType="withEffect">
                                  <p:stCondLst>
                                    <p:cond delay="300"/>
                                  </p:stCondLst>
                                  <p:childTnLst>
                                    <p:animMotion origin="layout" path="M 1.66667E-6 3.7037E-7 L 1.66667E-6 0.03495 " pathEditMode="relative" rAng="0" ptsTypes="AA">
                                      <p:cBhvr>
                                        <p:cTn id="44" dur="500" spd="-100000" fill="hold"/>
                                        <p:tgtEl>
                                          <p:spTgt spid="35"/>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0" grpId="0" animBg="1"/>
      <p:bldP spid="30" grpId="1" animBg="1"/>
      <p:bldP spid="34" grpId="0" animBg="1"/>
      <p:bldP spid="34" grpId="1" animBg="1"/>
      <p:bldP spid="35" grpId="0" animBg="1"/>
      <p:bldP spid="3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3B0AC84-85D7-4D3A-BCC5-1BB02B075A3A}"/>
              </a:ext>
              <a:ext uri="{C183D7F6-B498-43B3-948B-1728B52AA6E4}">
                <adec:decorative xmlns:adec="http://schemas.microsoft.com/office/drawing/2017/decorative" val="1"/>
              </a:ext>
            </a:extLst>
          </p:cNvPr>
          <p:cNvSpPr>
            <a:spLocks noGrp="1"/>
          </p:cNvSpPr>
          <p:nvPr>
            <p:ph type="title" idx="4294967295"/>
          </p:nvPr>
        </p:nvSpPr>
        <p:spPr bwMode="auto">
          <a:xfrm>
            <a:off x="588261" y="597363"/>
            <a:ext cx="11021127" cy="999943"/>
          </a:xfrm>
          <a:prstGeom prst="rect">
            <a:avLst/>
          </a:prstGeom>
          <a:solidFill>
            <a:schemeClr val="bg1">
              <a:lumMod val="85000"/>
              <a:lumOff val="15000"/>
            </a:schemeClr>
          </a:solid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lnSpc>
                <a:spcPct val="100000"/>
              </a:lnSpc>
              <a:spcBef>
                <a:spcPts val="0"/>
              </a:spcBef>
              <a:spcAft>
                <a:spcPts val="1800"/>
              </a:spcAft>
              <a:buClrTx/>
              <a:buSzTx/>
              <a:buFontTx/>
              <a:buNone/>
              <a:tabLst/>
              <a:defRPr/>
            </a:pPr>
            <a:r>
              <a:rPr kumimoji="0" lang="en-US" sz="3600" b="0" i="0" u="none" strike="noStrike" kern="1200" cap="none" spc="-50" normalizeH="0" baseline="0" noProof="0">
                <a:ln w="3175">
                  <a:noFill/>
                </a:ln>
                <a:solidFill>
                  <a:schemeClr val="accent1"/>
                </a:solidFill>
                <a:effectLst/>
                <a:uLnTx/>
                <a:uFillTx/>
                <a:latin typeface="Segoe UI Semibold"/>
                <a:ea typeface="+mn-ea"/>
                <a:cs typeface="Segoe UI" pitchFamily="34" charset="0"/>
              </a:rPr>
              <a:t>End-to-end development experience</a:t>
            </a:r>
            <a:endParaRPr kumimoji="0" lang="en-US" sz="2000" b="0" i="0" u="none" strike="noStrike" kern="1200" cap="none" spc="0" normalizeH="0" baseline="0" noProof="0">
              <a:ln>
                <a:noFill/>
              </a:ln>
              <a:solidFill>
                <a:schemeClr val="accent1"/>
              </a:solidFill>
              <a:effectLst/>
              <a:uLnTx/>
              <a:uFillTx/>
              <a:latin typeface="+mn-lt"/>
              <a:ea typeface="Segoe UI" pitchFamily="34" charset="0"/>
              <a:cs typeface="Segoe UI" pitchFamily="34" charset="0"/>
            </a:endParaRPr>
          </a:p>
        </p:txBody>
      </p:sp>
      <p:grpSp>
        <p:nvGrpSpPr>
          <p:cNvPr id="13" name="app development">
            <a:extLst>
              <a:ext uri="{FF2B5EF4-FFF2-40B4-BE49-F238E27FC236}">
                <a16:creationId xmlns:a16="http://schemas.microsoft.com/office/drawing/2014/main" id="{23A02CCB-0633-4FA6-9E92-FB0F3D0F9A42}"/>
              </a:ext>
              <a:ext uri="{C183D7F6-B498-43B3-948B-1728B52AA6E4}">
                <adec:decorative xmlns:adec="http://schemas.microsoft.com/office/drawing/2017/decorative" val="1"/>
              </a:ext>
            </a:extLst>
          </p:cNvPr>
          <p:cNvGrpSpPr/>
          <p:nvPr/>
        </p:nvGrpSpPr>
        <p:grpSpPr>
          <a:xfrm>
            <a:off x="10569174" y="853572"/>
            <a:ext cx="808496" cy="487525"/>
            <a:chOff x="1619314" y="4920550"/>
            <a:chExt cx="500421" cy="301755"/>
          </a:xfrm>
        </p:grpSpPr>
        <p:sp>
          <p:nvSpPr>
            <p:cNvPr id="14" name="Freeform: Shape 13">
              <a:extLst>
                <a:ext uri="{FF2B5EF4-FFF2-40B4-BE49-F238E27FC236}">
                  <a16:creationId xmlns:a16="http://schemas.microsoft.com/office/drawing/2014/main" id="{4A472DBD-0C70-4B7C-9CD1-2AD6D449121E}"/>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3AE1BAF-E296-421D-B5D7-5CA4B30B78A1}"/>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4648959-A691-43AE-ADD2-81E48DC08615}"/>
                </a:ext>
              </a:extLst>
            </p:cNvPr>
            <p:cNvSpPr/>
            <p:nvPr/>
          </p:nvSpPr>
          <p:spPr>
            <a:xfrm>
              <a:off x="1824169"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9A958CA-B99B-4A52-ABAA-9F45F1F7CC18}"/>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endParaRPr lang="en-US"/>
            </a:p>
          </p:txBody>
        </p:sp>
      </p:grpSp>
      <p:sp>
        <p:nvSpPr>
          <p:cNvPr id="39" name="Text Placeholder 2">
            <a:extLst>
              <a:ext uri="{FF2B5EF4-FFF2-40B4-BE49-F238E27FC236}">
                <a16:creationId xmlns:a16="http://schemas.microsoft.com/office/drawing/2014/main" id="{3ED00585-4510-43E4-BFDB-4E7F8DD64AAB}"/>
              </a:ext>
            </a:extLst>
          </p:cNvPr>
          <p:cNvSpPr txBox="1">
            <a:spLocks/>
          </p:cNvSpPr>
          <p:nvPr/>
        </p:nvSpPr>
        <p:spPr>
          <a:xfrm>
            <a:off x="588261" y="2413272"/>
            <a:ext cx="4377278" cy="3037755"/>
          </a:xfrm>
          <a:prstGeom prst="rect">
            <a:avLst/>
          </a:prstGeom>
        </p:spPr>
        <p:txBody>
          <a:bodyPr vert="horz" wrap="square" lIns="0" tIns="91440" rIns="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1600" dirty="0"/>
              <a:t>Multi-platform “Core Tools” CLI</a:t>
            </a:r>
          </a:p>
          <a:p>
            <a:pPr>
              <a:spcAft>
                <a:spcPts val="600"/>
              </a:spcAft>
            </a:pPr>
            <a:r>
              <a:rPr lang="en-US" sz="1600" dirty="0"/>
              <a:t>Local functions runtime</a:t>
            </a:r>
          </a:p>
          <a:p>
            <a:pPr>
              <a:spcAft>
                <a:spcPts val="600"/>
              </a:spcAft>
            </a:pPr>
            <a:r>
              <a:rPr lang="en-US" sz="1600" dirty="0"/>
              <a:t>Visual Studio E2E experience &amp; debugging</a:t>
            </a:r>
          </a:p>
          <a:p>
            <a:pPr>
              <a:spcAft>
                <a:spcPts val="600"/>
              </a:spcAft>
            </a:pPr>
            <a:r>
              <a:rPr lang="en-US" sz="1600" dirty="0"/>
              <a:t>Visual Studio Code extension</a:t>
            </a:r>
          </a:p>
          <a:p>
            <a:pPr>
              <a:spcAft>
                <a:spcPts val="600"/>
              </a:spcAft>
            </a:pPr>
            <a:r>
              <a:rPr lang="en-US" sz="1600" dirty="0"/>
              <a:t>CI/CD on </a:t>
            </a:r>
            <a:r>
              <a:rPr lang="en-US" sz="1600" dirty="0" err="1"/>
              <a:t>Github</a:t>
            </a:r>
            <a:r>
              <a:rPr lang="en-US" sz="1600" dirty="0"/>
              <a:t> and </a:t>
            </a:r>
            <a:r>
              <a:rPr lang="en-US" sz="1600" dirty="0" err="1"/>
              <a:t>AzDO</a:t>
            </a:r>
            <a:endParaRPr lang="en-US" sz="1600" dirty="0"/>
          </a:p>
          <a:p>
            <a:pPr>
              <a:spcAft>
                <a:spcPts val="600"/>
              </a:spcAft>
            </a:pPr>
            <a:r>
              <a:rPr lang="en-US" sz="1600" dirty="0" err="1"/>
              <a:t>Eventgrid</a:t>
            </a:r>
            <a:r>
              <a:rPr lang="en-US" sz="1600" dirty="0"/>
              <a:t> emulation (early Preview)</a:t>
            </a:r>
          </a:p>
          <a:p>
            <a:pPr>
              <a:spcAft>
                <a:spcPts val="600"/>
              </a:spcAft>
            </a:pPr>
            <a:r>
              <a:rPr lang="en-US" sz="1600" dirty="0"/>
              <a:t>Storage emulation using Azurite</a:t>
            </a:r>
          </a:p>
          <a:p>
            <a:pPr>
              <a:spcAft>
                <a:spcPts val="600"/>
              </a:spcAft>
            </a:pPr>
            <a:endParaRPr lang="en-US" sz="1600" dirty="0"/>
          </a:p>
        </p:txBody>
      </p:sp>
      <p:cxnSp>
        <p:nvCxnSpPr>
          <p:cNvPr id="43" name="Straight Connector 42">
            <a:extLst>
              <a:ext uri="{FF2B5EF4-FFF2-40B4-BE49-F238E27FC236}">
                <a16:creationId xmlns:a16="http://schemas.microsoft.com/office/drawing/2014/main" id="{387C9A02-4CE9-4490-9275-F126603115FC}"/>
              </a:ext>
              <a:ext uri="{C183D7F6-B498-43B3-948B-1728B52AA6E4}">
                <adec:decorative xmlns:adec="http://schemas.microsoft.com/office/drawing/2017/decorative" val="1"/>
              </a:ext>
            </a:extLst>
          </p:cNvPr>
          <p:cNvCxnSpPr>
            <a:cxnSpLocks/>
          </p:cNvCxnSpPr>
          <p:nvPr/>
        </p:nvCxnSpPr>
        <p:spPr>
          <a:xfrm>
            <a:off x="588261" y="2327245"/>
            <a:ext cx="4562473"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CCE03E00-46F0-4107-A2C7-9E66A08C36D0}"/>
              </a:ext>
              <a:ext uri="{C183D7F6-B498-43B3-948B-1728B52AA6E4}">
                <adec:decorative xmlns:adec="http://schemas.microsoft.com/office/drawing/2017/decorative" val="1"/>
              </a:ext>
            </a:extLst>
          </p:cNvPr>
          <p:cNvSpPr/>
          <p:nvPr/>
        </p:nvSpPr>
        <p:spPr>
          <a:xfrm flipH="1">
            <a:off x="6711553" y="3574821"/>
            <a:ext cx="4105161" cy="4105161"/>
          </a:xfrm>
          <a:prstGeom prst="arc">
            <a:avLst>
              <a:gd name="adj1" fmla="val 13760127"/>
              <a:gd name="adj2" fmla="val 18644627"/>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kern="0">
              <a:solidFill>
                <a:srgbClr val="FFFFFF"/>
              </a:solidFill>
              <a:latin typeface="Segoe UI"/>
              <a:cs typeface="Segoe UI" pitchFamily="34" charset="0"/>
            </a:endParaRPr>
          </a:p>
        </p:txBody>
      </p:sp>
      <p:cxnSp>
        <p:nvCxnSpPr>
          <p:cNvPr id="6" name="Straight Arrow Connector 5">
            <a:extLst>
              <a:ext uri="{FF2B5EF4-FFF2-40B4-BE49-F238E27FC236}">
                <a16:creationId xmlns:a16="http://schemas.microsoft.com/office/drawing/2014/main" id="{37C222B5-88EE-4449-877B-A072C2AB6E23}"/>
              </a:ext>
              <a:ext uri="{C183D7F6-B498-43B3-948B-1728B52AA6E4}">
                <adec:decorative xmlns:adec="http://schemas.microsoft.com/office/drawing/2017/decorative" val="1"/>
              </a:ext>
            </a:extLst>
          </p:cNvPr>
          <p:cNvCxnSpPr>
            <a:cxnSpLocks/>
          </p:cNvCxnSpPr>
          <p:nvPr/>
        </p:nvCxnSpPr>
        <p:spPr>
          <a:xfrm flipV="1">
            <a:off x="8791637" y="2849880"/>
            <a:ext cx="0" cy="724941"/>
          </a:xfrm>
          <a:prstGeom prst="straightConnector1">
            <a:avLst/>
          </a:prstGeom>
          <a:ln w="12700">
            <a:solidFill>
              <a:srgbClr val="67DCFB"/>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9" name="Text Placeholder 2">
            <a:extLst>
              <a:ext uri="{FF2B5EF4-FFF2-40B4-BE49-F238E27FC236}">
                <a16:creationId xmlns:a16="http://schemas.microsoft.com/office/drawing/2014/main" id="{EE759474-E9D0-45AE-BFAC-F64E28CF9DFB}"/>
              </a:ext>
              <a:ext uri="{C183D7F6-B498-43B3-948B-1728B52AA6E4}">
                <adec:decorative xmlns:adec="http://schemas.microsoft.com/office/drawing/2017/decorative" val="1"/>
              </a:ext>
            </a:extLst>
          </p:cNvPr>
          <p:cNvSpPr txBox="1">
            <a:spLocks/>
          </p:cNvSpPr>
          <p:nvPr/>
        </p:nvSpPr>
        <p:spPr>
          <a:xfrm>
            <a:off x="7608832" y="2271966"/>
            <a:ext cx="2365610" cy="553998"/>
          </a:xfrm>
          <a:prstGeom prst="rect">
            <a:avLst/>
          </a:prstGeom>
        </p:spPr>
        <p:txBody>
          <a:bodyPr vert="horz" wrap="square" lIns="0" tIns="91440" rIns="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2400">
                <a:solidFill>
                  <a:schemeClr val="accent1"/>
                </a:solidFill>
                <a:latin typeface="+mj-lt"/>
              </a:rPr>
              <a:t>Azure</a:t>
            </a:r>
          </a:p>
        </p:txBody>
      </p:sp>
      <p:pic>
        <p:nvPicPr>
          <p:cNvPr id="110" name="Picture 109">
            <a:extLst>
              <a:ext uri="{FF2B5EF4-FFF2-40B4-BE49-F238E27FC236}">
                <a16:creationId xmlns:a16="http://schemas.microsoft.com/office/drawing/2014/main" id="{44F6E381-A6A5-452E-AAF8-7A34C545479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486366" y="4623495"/>
            <a:ext cx="403515" cy="403515"/>
          </a:xfrm>
          <a:prstGeom prst="rect">
            <a:avLst/>
          </a:prstGeom>
        </p:spPr>
      </p:pic>
      <p:sp>
        <p:nvSpPr>
          <p:cNvPr id="111" name="Text Placeholder 2">
            <a:extLst>
              <a:ext uri="{FF2B5EF4-FFF2-40B4-BE49-F238E27FC236}">
                <a16:creationId xmlns:a16="http://schemas.microsoft.com/office/drawing/2014/main" id="{964CF442-729A-47A2-887D-9CDC785187C8}"/>
              </a:ext>
              <a:ext uri="{C183D7F6-B498-43B3-948B-1728B52AA6E4}">
                <adec:decorative xmlns:adec="http://schemas.microsoft.com/office/drawing/2017/decorative" val="1"/>
              </a:ext>
            </a:extLst>
          </p:cNvPr>
          <p:cNvSpPr txBox="1">
            <a:spLocks/>
          </p:cNvSpPr>
          <p:nvPr/>
        </p:nvSpPr>
        <p:spPr>
          <a:xfrm>
            <a:off x="6941022" y="5051156"/>
            <a:ext cx="1494203" cy="400110"/>
          </a:xfrm>
          <a:prstGeom prst="rect">
            <a:avLst/>
          </a:prstGeom>
        </p:spPr>
        <p:txBody>
          <a:bodyPr vert="horz" wrap="square" lIns="0" tIns="91440" rIns="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latin typeface="+mj-lt"/>
              </a:rPr>
              <a:t>Develop</a:t>
            </a:r>
          </a:p>
        </p:txBody>
      </p:sp>
      <p:sp>
        <p:nvSpPr>
          <p:cNvPr id="112" name="Text Placeholder 2">
            <a:extLst>
              <a:ext uri="{FF2B5EF4-FFF2-40B4-BE49-F238E27FC236}">
                <a16:creationId xmlns:a16="http://schemas.microsoft.com/office/drawing/2014/main" id="{11ED5245-B4B2-489A-8792-034192EA10C1}"/>
              </a:ext>
              <a:ext uri="{C183D7F6-B498-43B3-948B-1728B52AA6E4}">
                <adec:decorative xmlns:adec="http://schemas.microsoft.com/office/drawing/2017/decorative" val="1"/>
              </a:ext>
            </a:extLst>
          </p:cNvPr>
          <p:cNvSpPr txBox="1">
            <a:spLocks/>
          </p:cNvSpPr>
          <p:nvPr/>
        </p:nvSpPr>
        <p:spPr>
          <a:xfrm>
            <a:off x="8044536" y="5051156"/>
            <a:ext cx="1494203" cy="400110"/>
          </a:xfrm>
          <a:prstGeom prst="rect">
            <a:avLst/>
          </a:prstGeom>
        </p:spPr>
        <p:txBody>
          <a:bodyPr vert="horz" wrap="square" lIns="0" tIns="91440" rIns="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latin typeface="+mj-lt"/>
              </a:rPr>
              <a:t>Debug</a:t>
            </a:r>
          </a:p>
        </p:txBody>
      </p:sp>
      <p:sp>
        <p:nvSpPr>
          <p:cNvPr id="113" name="Text Placeholder 2">
            <a:extLst>
              <a:ext uri="{FF2B5EF4-FFF2-40B4-BE49-F238E27FC236}">
                <a16:creationId xmlns:a16="http://schemas.microsoft.com/office/drawing/2014/main" id="{DF1325F8-6EA7-431C-B3B5-58885569716D}"/>
              </a:ext>
              <a:ext uri="{C183D7F6-B498-43B3-948B-1728B52AA6E4}">
                <adec:decorative xmlns:adec="http://schemas.microsoft.com/office/drawing/2017/decorative" val="1"/>
              </a:ext>
            </a:extLst>
          </p:cNvPr>
          <p:cNvSpPr txBox="1">
            <a:spLocks/>
          </p:cNvSpPr>
          <p:nvPr/>
        </p:nvSpPr>
        <p:spPr>
          <a:xfrm>
            <a:off x="9146832" y="5051156"/>
            <a:ext cx="1494203" cy="400110"/>
          </a:xfrm>
          <a:prstGeom prst="rect">
            <a:avLst/>
          </a:prstGeom>
        </p:spPr>
        <p:txBody>
          <a:bodyPr vert="horz" wrap="square" lIns="0" tIns="91440" rIns="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latin typeface="+mj-lt"/>
              </a:rPr>
              <a:t>Deploy</a:t>
            </a:r>
          </a:p>
        </p:txBody>
      </p:sp>
      <p:pic>
        <p:nvPicPr>
          <p:cNvPr id="114" name="Picture 113">
            <a:extLst>
              <a:ext uri="{FF2B5EF4-FFF2-40B4-BE49-F238E27FC236}">
                <a16:creationId xmlns:a16="http://schemas.microsoft.com/office/drawing/2014/main" id="{0FF3B24C-F83E-4F92-B6CD-B23D3AF735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570249" y="4831603"/>
            <a:ext cx="442776" cy="195407"/>
          </a:xfrm>
          <a:prstGeom prst="rect">
            <a:avLst/>
          </a:prstGeom>
        </p:spPr>
      </p:pic>
      <p:grpSp>
        <p:nvGrpSpPr>
          <p:cNvPr id="115" name="Group 114">
            <a:extLst>
              <a:ext uri="{FF2B5EF4-FFF2-40B4-BE49-F238E27FC236}">
                <a16:creationId xmlns:a16="http://schemas.microsoft.com/office/drawing/2014/main" id="{CFFA78BE-C1E2-4D15-8D56-6242C81BD6D6}"/>
              </a:ext>
              <a:ext uri="{C183D7F6-B498-43B3-948B-1728B52AA6E4}">
                <adec:decorative xmlns:adec="http://schemas.microsoft.com/office/drawing/2017/decorative" val="1"/>
              </a:ext>
            </a:extLst>
          </p:cNvPr>
          <p:cNvGrpSpPr/>
          <p:nvPr/>
        </p:nvGrpSpPr>
        <p:grpSpPr>
          <a:xfrm>
            <a:off x="9719330" y="4680255"/>
            <a:ext cx="349206" cy="346755"/>
            <a:chOff x="2626891" y="2163550"/>
            <a:chExt cx="390630" cy="387888"/>
          </a:xfrm>
        </p:grpSpPr>
        <p:sp>
          <p:nvSpPr>
            <p:cNvPr id="116" name="Freeform 81">
              <a:extLst>
                <a:ext uri="{FF2B5EF4-FFF2-40B4-BE49-F238E27FC236}">
                  <a16:creationId xmlns:a16="http://schemas.microsoft.com/office/drawing/2014/main" id="{16C1C622-75C5-4AAB-BEC7-F6D17F7195A4}"/>
                </a:ext>
              </a:extLst>
            </p:cNvPr>
            <p:cNvSpPr>
              <a:spLocks/>
            </p:cNvSpPr>
            <p:nvPr/>
          </p:nvSpPr>
          <p:spPr bwMode="auto">
            <a:xfrm>
              <a:off x="2626891" y="2163550"/>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17" name="Freeform 82">
              <a:extLst>
                <a:ext uri="{FF2B5EF4-FFF2-40B4-BE49-F238E27FC236}">
                  <a16:creationId xmlns:a16="http://schemas.microsoft.com/office/drawing/2014/main" id="{409F3258-DC47-4E38-9BE2-406D57CD7CB8}"/>
                </a:ext>
              </a:extLst>
            </p:cNvPr>
            <p:cNvSpPr>
              <a:spLocks/>
            </p:cNvSpPr>
            <p:nvPr/>
          </p:nvSpPr>
          <p:spPr bwMode="auto">
            <a:xfrm>
              <a:off x="2626891" y="2264976"/>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18" name="Freeform 83">
              <a:extLst>
                <a:ext uri="{FF2B5EF4-FFF2-40B4-BE49-F238E27FC236}">
                  <a16:creationId xmlns:a16="http://schemas.microsoft.com/office/drawing/2014/main" id="{F1C3ECA7-502C-4A88-A4BA-D554D7B11EF1}"/>
                </a:ext>
              </a:extLst>
            </p:cNvPr>
            <p:cNvSpPr>
              <a:spLocks/>
            </p:cNvSpPr>
            <p:nvPr/>
          </p:nvSpPr>
          <p:spPr bwMode="auto">
            <a:xfrm>
              <a:off x="2729688" y="2163550"/>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19" name="Freeform 84">
              <a:extLst>
                <a:ext uri="{FF2B5EF4-FFF2-40B4-BE49-F238E27FC236}">
                  <a16:creationId xmlns:a16="http://schemas.microsoft.com/office/drawing/2014/main" id="{5866686B-953C-4A55-A5ED-4B39F9CC5B3B}"/>
                </a:ext>
              </a:extLst>
            </p:cNvPr>
            <p:cNvSpPr>
              <a:spLocks/>
            </p:cNvSpPr>
            <p:nvPr/>
          </p:nvSpPr>
          <p:spPr bwMode="auto">
            <a:xfrm>
              <a:off x="2832486" y="2264976"/>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0" name="Freeform 85">
              <a:extLst>
                <a:ext uri="{FF2B5EF4-FFF2-40B4-BE49-F238E27FC236}">
                  <a16:creationId xmlns:a16="http://schemas.microsoft.com/office/drawing/2014/main" id="{AEEA1BCC-70DE-4DFB-9883-037B9CAF4CAB}"/>
                </a:ext>
              </a:extLst>
            </p:cNvPr>
            <p:cNvSpPr>
              <a:spLocks/>
            </p:cNvSpPr>
            <p:nvPr/>
          </p:nvSpPr>
          <p:spPr bwMode="auto">
            <a:xfrm>
              <a:off x="2935283" y="2163550"/>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1" name="Freeform 86">
              <a:extLst>
                <a:ext uri="{FF2B5EF4-FFF2-40B4-BE49-F238E27FC236}">
                  <a16:creationId xmlns:a16="http://schemas.microsoft.com/office/drawing/2014/main" id="{F1F7B91A-2B97-4D7C-BEEB-5BD126498CF7}"/>
                </a:ext>
              </a:extLst>
            </p:cNvPr>
            <p:cNvSpPr>
              <a:spLocks/>
            </p:cNvSpPr>
            <p:nvPr/>
          </p:nvSpPr>
          <p:spPr bwMode="auto">
            <a:xfrm>
              <a:off x="2935283" y="2264976"/>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2" name="Freeform 87">
              <a:extLst>
                <a:ext uri="{FF2B5EF4-FFF2-40B4-BE49-F238E27FC236}">
                  <a16:creationId xmlns:a16="http://schemas.microsoft.com/office/drawing/2014/main" id="{2BC1A3A1-0D70-458E-9B5B-C6F33CEC10AC}"/>
                </a:ext>
              </a:extLst>
            </p:cNvPr>
            <p:cNvSpPr>
              <a:spLocks/>
            </p:cNvSpPr>
            <p:nvPr/>
          </p:nvSpPr>
          <p:spPr bwMode="auto">
            <a:xfrm>
              <a:off x="2832486" y="2163550"/>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3" name="Freeform 88">
              <a:extLst>
                <a:ext uri="{FF2B5EF4-FFF2-40B4-BE49-F238E27FC236}">
                  <a16:creationId xmlns:a16="http://schemas.microsoft.com/office/drawing/2014/main" id="{7A5E433B-E788-43F5-829A-CEBB6694E857}"/>
                </a:ext>
              </a:extLst>
            </p:cNvPr>
            <p:cNvSpPr>
              <a:spLocks/>
            </p:cNvSpPr>
            <p:nvPr/>
          </p:nvSpPr>
          <p:spPr bwMode="auto">
            <a:xfrm>
              <a:off x="2832486" y="2367774"/>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4" name="Freeform 89">
              <a:extLst>
                <a:ext uri="{FF2B5EF4-FFF2-40B4-BE49-F238E27FC236}">
                  <a16:creationId xmlns:a16="http://schemas.microsoft.com/office/drawing/2014/main" id="{F1DB8078-4CDC-4EF2-91F3-C206DE8EF195}"/>
                </a:ext>
              </a:extLst>
            </p:cNvPr>
            <p:cNvSpPr>
              <a:spLocks/>
            </p:cNvSpPr>
            <p:nvPr/>
          </p:nvSpPr>
          <p:spPr bwMode="auto">
            <a:xfrm>
              <a:off x="2935283" y="2470571"/>
              <a:ext cx="82238" cy="80867"/>
            </a:xfrm>
            <a:custGeom>
              <a:avLst/>
              <a:gdLst>
                <a:gd name="T0" fmla="*/ 60 w 60"/>
                <a:gd name="T1" fmla="*/ 0 h 59"/>
                <a:gd name="T2" fmla="*/ 60 w 60"/>
                <a:gd name="T3" fmla="*/ 59 h 59"/>
                <a:gd name="T4" fmla="*/ 0 w 60"/>
                <a:gd name="T5" fmla="*/ 59 h 59"/>
                <a:gd name="T6" fmla="*/ 60 w 60"/>
                <a:gd name="T7" fmla="*/ 0 h 59"/>
              </a:gdLst>
              <a:ahLst/>
              <a:cxnLst>
                <a:cxn ang="0">
                  <a:pos x="T0" y="T1"/>
                </a:cxn>
                <a:cxn ang="0">
                  <a:pos x="T2" y="T3"/>
                </a:cxn>
                <a:cxn ang="0">
                  <a:pos x="T4" y="T5"/>
                </a:cxn>
                <a:cxn ang="0">
                  <a:pos x="T6" y="T7"/>
                </a:cxn>
              </a:cxnLst>
              <a:rect l="0" t="0" r="r" b="b"/>
              <a:pathLst>
                <a:path w="60" h="59">
                  <a:moveTo>
                    <a:pt x="60" y="0"/>
                  </a:moveTo>
                  <a:lnTo>
                    <a:pt x="60" y="59"/>
                  </a:lnTo>
                  <a:lnTo>
                    <a:pt x="0" y="59"/>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5" name="Freeform 90">
              <a:extLst>
                <a:ext uri="{FF2B5EF4-FFF2-40B4-BE49-F238E27FC236}">
                  <a16:creationId xmlns:a16="http://schemas.microsoft.com/office/drawing/2014/main" id="{831CF1AA-CFB0-4531-A63A-E17C434B77A7}"/>
                </a:ext>
              </a:extLst>
            </p:cNvPr>
            <p:cNvSpPr>
              <a:spLocks/>
            </p:cNvSpPr>
            <p:nvPr/>
          </p:nvSpPr>
          <p:spPr bwMode="auto">
            <a:xfrm>
              <a:off x="2935283" y="2367774"/>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6" name="Freeform 91">
              <a:extLst>
                <a:ext uri="{FF2B5EF4-FFF2-40B4-BE49-F238E27FC236}">
                  <a16:creationId xmlns:a16="http://schemas.microsoft.com/office/drawing/2014/main" id="{80821853-132B-4D47-93FF-4075B35239F6}"/>
                </a:ext>
              </a:extLst>
            </p:cNvPr>
            <p:cNvSpPr>
              <a:spLocks/>
            </p:cNvSpPr>
            <p:nvPr/>
          </p:nvSpPr>
          <p:spPr bwMode="auto">
            <a:xfrm>
              <a:off x="2832486" y="2470571"/>
              <a:ext cx="82238" cy="80867"/>
            </a:xfrm>
            <a:custGeom>
              <a:avLst/>
              <a:gdLst>
                <a:gd name="T0" fmla="*/ 0 w 60"/>
                <a:gd name="T1" fmla="*/ 59 h 59"/>
                <a:gd name="T2" fmla="*/ 0 w 60"/>
                <a:gd name="T3" fmla="*/ 0 h 59"/>
                <a:gd name="T4" fmla="*/ 60 w 60"/>
                <a:gd name="T5" fmla="*/ 0 h 59"/>
                <a:gd name="T6" fmla="*/ 0 w 60"/>
                <a:gd name="T7" fmla="*/ 59 h 59"/>
              </a:gdLst>
              <a:ahLst/>
              <a:cxnLst>
                <a:cxn ang="0">
                  <a:pos x="T0" y="T1"/>
                </a:cxn>
                <a:cxn ang="0">
                  <a:pos x="T2" y="T3"/>
                </a:cxn>
                <a:cxn ang="0">
                  <a:pos x="T4" y="T5"/>
                </a:cxn>
                <a:cxn ang="0">
                  <a:pos x="T6" y="T7"/>
                </a:cxn>
              </a:cxnLst>
              <a:rect l="0" t="0" r="r" b="b"/>
              <a:pathLst>
                <a:path w="60" h="59">
                  <a:moveTo>
                    <a:pt x="0" y="59"/>
                  </a:moveTo>
                  <a:lnTo>
                    <a:pt x="0" y="0"/>
                  </a:lnTo>
                  <a:lnTo>
                    <a:pt x="60" y="0"/>
                  </a:lnTo>
                  <a:lnTo>
                    <a:pt x="0"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7" name="Freeform 92">
              <a:extLst>
                <a:ext uri="{FF2B5EF4-FFF2-40B4-BE49-F238E27FC236}">
                  <a16:creationId xmlns:a16="http://schemas.microsoft.com/office/drawing/2014/main" id="{EC413C6A-B781-4BD7-AB02-1876E4C75CBE}"/>
                </a:ext>
              </a:extLst>
            </p:cNvPr>
            <p:cNvSpPr>
              <a:spLocks/>
            </p:cNvSpPr>
            <p:nvPr/>
          </p:nvSpPr>
          <p:spPr bwMode="auto">
            <a:xfrm>
              <a:off x="2729688" y="2367774"/>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8" name="Freeform 93">
              <a:extLst>
                <a:ext uri="{FF2B5EF4-FFF2-40B4-BE49-F238E27FC236}">
                  <a16:creationId xmlns:a16="http://schemas.microsoft.com/office/drawing/2014/main" id="{66CE061E-4198-48ED-9DA0-1AEF4D0BE356}"/>
                </a:ext>
              </a:extLst>
            </p:cNvPr>
            <p:cNvSpPr>
              <a:spLocks/>
            </p:cNvSpPr>
            <p:nvPr/>
          </p:nvSpPr>
          <p:spPr bwMode="auto">
            <a:xfrm>
              <a:off x="2626891" y="2470571"/>
              <a:ext cx="82238" cy="80867"/>
            </a:xfrm>
            <a:custGeom>
              <a:avLst/>
              <a:gdLst>
                <a:gd name="T0" fmla="*/ 60 w 60"/>
                <a:gd name="T1" fmla="*/ 59 h 59"/>
                <a:gd name="T2" fmla="*/ 0 w 60"/>
                <a:gd name="T3" fmla="*/ 59 h 59"/>
                <a:gd name="T4" fmla="*/ 0 w 60"/>
                <a:gd name="T5" fmla="*/ 0 h 59"/>
                <a:gd name="T6" fmla="*/ 60 w 60"/>
                <a:gd name="T7" fmla="*/ 59 h 59"/>
              </a:gdLst>
              <a:ahLst/>
              <a:cxnLst>
                <a:cxn ang="0">
                  <a:pos x="T0" y="T1"/>
                </a:cxn>
                <a:cxn ang="0">
                  <a:pos x="T2" y="T3"/>
                </a:cxn>
                <a:cxn ang="0">
                  <a:pos x="T4" y="T5"/>
                </a:cxn>
                <a:cxn ang="0">
                  <a:pos x="T6" y="T7"/>
                </a:cxn>
              </a:cxnLst>
              <a:rect l="0" t="0" r="r" b="b"/>
              <a:pathLst>
                <a:path w="60" h="59">
                  <a:moveTo>
                    <a:pt x="60" y="59"/>
                  </a:moveTo>
                  <a:lnTo>
                    <a:pt x="0" y="59"/>
                  </a:lnTo>
                  <a:lnTo>
                    <a:pt x="0" y="0"/>
                  </a:lnTo>
                  <a:lnTo>
                    <a:pt x="60"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29" name="Freeform 94">
              <a:extLst>
                <a:ext uri="{FF2B5EF4-FFF2-40B4-BE49-F238E27FC236}">
                  <a16:creationId xmlns:a16="http://schemas.microsoft.com/office/drawing/2014/main" id="{5D3F3177-EF57-4AA5-B7C6-AD486560673D}"/>
                </a:ext>
              </a:extLst>
            </p:cNvPr>
            <p:cNvSpPr>
              <a:spLocks/>
            </p:cNvSpPr>
            <p:nvPr/>
          </p:nvSpPr>
          <p:spPr bwMode="auto">
            <a:xfrm>
              <a:off x="2626891" y="2367774"/>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30" name="Freeform 95">
              <a:extLst>
                <a:ext uri="{FF2B5EF4-FFF2-40B4-BE49-F238E27FC236}">
                  <a16:creationId xmlns:a16="http://schemas.microsoft.com/office/drawing/2014/main" id="{89B4EE9B-7F5A-44C0-AF9D-E82C92B5320F}"/>
                </a:ext>
              </a:extLst>
            </p:cNvPr>
            <p:cNvSpPr>
              <a:spLocks/>
            </p:cNvSpPr>
            <p:nvPr/>
          </p:nvSpPr>
          <p:spPr bwMode="auto">
            <a:xfrm>
              <a:off x="2729688" y="2470571"/>
              <a:ext cx="82238" cy="80867"/>
            </a:xfrm>
            <a:custGeom>
              <a:avLst/>
              <a:gdLst>
                <a:gd name="T0" fmla="*/ 0 w 60"/>
                <a:gd name="T1" fmla="*/ 0 h 59"/>
                <a:gd name="T2" fmla="*/ 60 w 60"/>
                <a:gd name="T3" fmla="*/ 0 h 59"/>
                <a:gd name="T4" fmla="*/ 60 w 60"/>
                <a:gd name="T5" fmla="*/ 59 h 59"/>
                <a:gd name="T6" fmla="*/ 0 w 60"/>
                <a:gd name="T7" fmla="*/ 0 h 59"/>
              </a:gdLst>
              <a:ahLst/>
              <a:cxnLst>
                <a:cxn ang="0">
                  <a:pos x="T0" y="T1"/>
                </a:cxn>
                <a:cxn ang="0">
                  <a:pos x="T2" y="T3"/>
                </a:cxn>
                <a:cxn ang="0">
                  <a:pos x="T4" y="T5"/>
                </a:cxn>
                <a:cxn ang="0">
                  <a:pos x="T6" y="T7"/>
                </a:cxn>
              </a:cxnLst>
              <a:rect l="0" t="0" r="r" b="b"/>
              <a:pathLst>
                <a:path w="60" h="59">
                  <a:moveTo>
                    <a:pt x="0" y="0"/>
                  </a:moveTo>
                  <a:lnTo>
                    <a:pt x="60" y="0"/>
                  </a:lnTo>
                  <a:lnTo>
                    <a:pt x="60" y="5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31" name="Freeform 96">
              <a:extLst>
                <a:ext uri="{FF2B5EF4-FFF2-40B4-BE49-F238E27FC236}">
                  <a16:creationId xmlns:a16="http://schemas.microsoft.com/office/drawing/2014/main" id="{6E63F1B4-447B-40C4-846B-EC711C716A8C}"/>
                </a:ext>
              </a:extLst>
            </p:cNvPr>
            <p:cNvSpPr>
              <a:spLocks/>
            </p:cNvSpPr>
            <p:nvPr/>
          </p:nvSpPr>
          <p:spPr bwMode="auto">
            <a:xfrm>
              <a:off x="2729688" y="2264976"/>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32" name="Oval 97">
              <a:extLst>
                <a:ext uri="{FF2B5EF4-FFF2-40B4-BE49-F238E27FC236}">
                  <a16:creationId xmlns:a16="http://schemas.microsoft.com/office/drawing/2014/main" id="{97F6FC1E-2B05-4230-A064-6265C91F4A7F}"/>
                </a:ext>
              </a:extLst>
            </p:cNvPr>
            <p:cNvSpPr>
              <a:spLocks noChangeArrowheads="1"/>
            </p:cNvSpPr>
            <p:nvPr/>
          </p:nvSpPr>
          <p:spPr bwMode="auto">
            <a:xfrm>
              <a:off x="2791367" y="2328025"/>
              <a:ext cx="61678" cy="6167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sp>
        <p:nvSpPr>
          <p:cNvPr id="133" name="Text Placeholder 2">
            <a:extLst>
              <a:ext uri="{FF2B5EF4-FFF2-40B4-BE49-F238E27FC236}">
                <a16:creationId xmlns:a16="http://schemas.microsoft.com/office/drawing/2014/main" id="{78029DCD-9505-46B4-B77C-59842D6A4BDD}"/>
              </a:ext>
              <a:ext uri="{C183D7F6-B498-43B3-948B-1728B52AA6E4}">
                <adec:decorative xmlns:adec="http://schemas.microsoft.com/office/drawing/2017/decorative" val="1"/>
              </a:ext>
            </a:extLst>
          </p:cNvPr>
          <p:cNvSpPr txBox="1">
            <a:spLocks/>
          </p:cNvSpPr>
          <p:nvPr/>
        </p:nvSpPr>
        <p:spPr>
          <a:xfrm>
            <a:off x="7608832" y="3647633"/>
            <a:ext cx="2365610" cy="400110"/>
          </a:xfrm>
          <a:prstGeom prst="rect">
            <a:avLst/>
          </a:prstGeom>
        </p:spPr>
        <p:txBody>
          <a:bodyPr vert="horz" wrap="square" lIns="0" tIns="91440" rIns="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400">
                <a:solidFill>
                  <a:schemeClr val="accent1"/>
                </a:solidFill>
                <a:latin typeface="+mj-lt"/>
              </a:rPr>
              <a:t>Local</a:t>
            </a:r>
          </a:p>
        </p:txBody>
      </p:sp>
      <p:sp>
        <p:nvSpPr>
          <p:cNvPr id="134" name="Rectangle 133">
            <a:extLst>
              <a:ext uri="{FF2B5EF4-FFF2-40B4-BE49-F238E27FC236}">
                <a16:creationId xmlns:a16="http://schemas.microsoft.com/office/drawing/2014/main" id="{82207974-57DE-4E58-B54C-563637AD5AE5}"/>
              </a:ext>
              <a:ext uri="{C183D7F6-B498-43B3-948B-1728B52AA6E4}">
                <adec:decorative xmlns:adec="http://schemas.microsoft.com/office/drawing/2017/decorative" val="1"/>
              </a:ext>
            </a:extLst>
          </p:cNvPr>
          <p:cNvSpPr/>
          <p:nvPr/>
        </p:nvSpPr>
        <p:spPr bwMode="auto">
          <a:xfrm>
            <a:off x="6941022" y="4400291"/>
            <a:ext cx="3701231" cy="1227109"/>
          </a:xfrm>
          <a:prstGeom prst="rect">
            <a:avLst/>
          </a:prstGeom>
          <a:noFill/>
          <a:ln w="12700" cap="flat" cmpd="sng" algn="ctr">
            <a:gradFill flip="none" rotWithShape="1">
              <a:gsLst>
                <a:gs pos="0">
                  <a:srgbClr val="50E6FF"/>
                </a:gs>
                <a:gs pos="100000">
                  <a:srgbClr val="8661C5"/>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400" kern="0" err="1">
              <a:solidFill>
                <a:srgbClr val="FFFFFF"/>
              </a:solidFill>
              <a:latin typeface="Segoe UI"/>
              <a:cs typeface="Segoe UI" pitchFamily="34" charset="0"/>
            </a:endParaRPr>
          </a:p>
        </p:txBody>
      </p:sp>
      <p:grpSp>
        <p:nvGrpSpPr>
          <p:cNvPr id="135" name="Group 134">
            <a:extLst>
              <a:ext uri="{FF2B5EF4-FFF2-40B4-BE49-F238E27FC236}">
                <a16:creationId xmlns:a16="http://schemas.microsoft.com/office/drawing/2014/main" id="{B7D5A8F2-5D13-4A65-ABA2-5CB2014802C7}"/>
              </a:ext>
              <a:ext uri="{C183D7F6-B498-43B3-948B-1728B52AA6E4}">
                <adec:decorative xmlns:adec="http://schemas.microsoft.com/office/drawing/2017/decorative" val="1"/>
              </a:ext>
            </a:extLst>
          </p:cNvPr>
          <p:cNvGrpSpPr/>
          <p:nvPr/>
        </p:nvGrpSpPr>
        <p:grpSpPr>
          <a:xfrm>
            <a:off x="10250484" y="4260030"/>
            <a:ext cx="556923" cy="497480"/>
            <a:chOff x="6311663" y="3021556"/>
            <a:chExt cx="649207" cy="579914"/>
          </a:xfrm>
        </p:grpSpPr>
        <p:sp>
          <p:nvSpPr>
            <p:cNvPr id="136" name="Rectangle 135">
              <a:extLst>
                <a:ext uri="{FF2B5EF4-FFF2-40B4-BE49-F238E27FC236}">
                  <a16:creationId xmlns:a16="http://schemas.microsoft.com/office/drawing/2014/main" id="{A70F9DC4-1094-4B6D-80A6-D26A72DA1295}"/>
                </a:ext>
              </a:extLst>
            </p:cNvPr>
            <p:cNvSpPr/>
            <p:nvPr/>
          </p:nvSpPr>
          <p:spPr bwMode="auto">
            <a:xfrm>
              <a:off x="6311663" y="3021556"/>
              <a:ext cx="649207" cy="5799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37" name="Graphic 136" descr="Functions icon">
              <a:extLst>
                <a:ext uri="{FF2B5EF4-FFF2-40B4-BE49-F238E27FC236}">
                  <a16:creationId xmlns:a16="http://schemas.microsoft.com/office/drawing/2014/main" id="{BCB8B780-ABD4-40DA-B9C4-01BDD17F09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4626" y="3079873"/>
              <a:ext cx="463280" cy="463280"/>
            </a:xfrm>
            <a:prstGeom prst="rect">
              <a:avLst/>
            </a:prstGeom>
          </p:spPr>
        </p:pic>
      </p:grpSp>
      <p:sp>
        <p:nvSpPr>
          <p:cNvPr id="10" name="Rectangle 9">
            <a:extLst>
              <a:ext uri="{FF2B5EF4-FFF2-40B4-BE49-F238E27FC236}">
                <a16:creationId xmlns:a16="http://schemas.microsoft.com/office/drawing/2014/main" id="{591E3992-D6DC-4057-8C74-1AB254138011}"/>
              </a:ext>
              <a:ext uri="{C183D7F6-B498-43B3-948B-1728B52AA6E4}">
                <adec:decorative xmlns:adec="http://schemas.microsoft.com/office/drawing/2017/decorative" val="1"/>
              </a:ext>
            </a:extLst>
          </p:cNvPr>
          <p:cNvSpPr/>
          <p:nvPr/>
        </p:nvSpPr>
        <p:spPr bwMode="auto">
          <a:xfrm>
            <a:off x="6805998" y="5120640"/>
            <a:ext cx="440854" cy="6470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5770C4F3-AFB1-492D-A44E-98ED393C7FA9}"/>
              </a:ext>
              <a:ext uri="{C183D7F6-B498-43B3-948B-1728B52AA6E4}">
                <adec:decorative xmlns:adec="http://schemas.microsoft.com/office/drawing/2017/decorative" val="1"/>
              </a:ext>
            </a:extLst>
          </p:cNvPr>
          <p:cNvGrpSpPr/>
          <p:nvPr/>
        </p:nvGrpSpPr>
        <p:grpSpPr>
          <a:xfrm>
            <a:off x="6672154" y="5215434"/>
            <a:ext cx="535299" cy="647798"/>
            <a:chOff x="5517875" y="3368919"/>
            <a:chExt cx="233375" cy="282423"/>
          </a:xfrm>
        </p:grpSpPr>
        <p:sp>
          <p:nvSpPr>
            <p:cNvPr id="107" name="Freeform: Shape 106">
              <a:extLst>
                <a:ext uri="{FF2B5EF4-FFF2-40B4-BE49-F238E27FC236}">
                  <a16:creationId xmlns:a16="http://schemas.microsoft.com/office/drawing/2014/main" id="{CBF51EF3-B590-4118-89AA-E10C9CC9AFD7}"/>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1097240"/>
              <a:endParaRPr lang="en-US" sz="2118">
                <a:solidFill>
                  <a:srgbClr val="1A1A1A"/>
                </a:solidFill>
                <a:latin typeface="Segoe UI"/>
              </a:endParaRPr>
            </a:p>
          </p:txBody>
        </p:sp>
        <p:sp>
          <p:nvSpPr>
            <p:cNvPr id="108" name="Freeform: Shape 107">
              <a:extLst>
                <a:ext uri="{FF2B5EF4-FFF2-40B4-BE49-F238E27FC236}">
                  <a16:creationId xmlns:a16="http://schemas.microsoft.com/office/drawing/2014/main" id="{D5393B9C-3687-400E-BC41-48F757621A31}"/>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1097240"/>
              <a:endParaRPr lang="en-US" sz="2118">
                <a:solidFill>
                  <a:srgbClr val="1A1A1A"/>
                </a:solidFill>
                <a:latin typeface="Segoe UI"/>
              </a:endParaRPr>
            </a:p>
          </p:txBody>
        </p:sp>
      </p:grpSp>
    </p:spTree>
    <p:extLst>
      <p:ext uri="{BB962C8B-B14F-4D97-AF65-F5344CB8AC3E}">
        <p14:creationId xmlns:p14="http://schemas.microsoft.com/office/powerpoint/2010/main" val="104491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0"/>
                                  </p:stCondLst>
                                  <p:childTnLst>
                                    <p:animMotion origin="layout" path="M -3.95833E-6 3.7037E-7 L -3.95833E-6 0.03495 " pathEditMode="relative" rAng="0" ptsTypes="AA">
                                      <p:cBhvr>
                                        <p:cTn id="9" dur="500" spd="-100000" fill="hold"/>
                                        <p:tgtEl>
                                          <p:spTgt spid="43"/>
                                        </p:tgtEl>
                                        <p:attrNameLst>
                                          <p:attrName>ppt_x</p:attrName>
                                          <p:attrName>ppt_y</p:attrName>
                                        </p:attrNameLst>
                                      </p:cBhvr>
                                      <p:rCtr x="0" y="1736"/>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42" presetClass="path" presetSubtype="0" decel="100000" fill="hold" grpId="1" nodeType="withEffect">
                                  <p:stCondLst>
                                    <p:cond delay="0"/>
                                  </p:stCondLst>
                                  <p:childTnLst>
                                    <p:animMotion origin="layout" path="M -3.95833E-6 3.7037E-7 L -3.95833E-6 0.03495 " pathEditMode="relative" rAng="0" ptsTypes="AA">
                                      <p:cBhvr>
                                        <p:cTn id="14" dur="500" spd="-100000" fill="hold"/>
                                        <p:tgtEl>
                                          <p:spTgt spid="3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4C0A85-7CA2-4E71-BB2D-A76E67EE3CFE}"/>
              </a:ext>
              <a:ext uri="{C183D7F6-B498-43B3-948B-1728B52AA6E4}">
                <adec:decorative xmlns:adec="http://schemas.microsoft.com/office/drawing/2017/decorative" val="1"/>
              </a:ext>
            </a:extLst>
          </p:cNvPr>
          <p:cNvSpPr/>
          <p:nvPr/>
        </p:nvSpPr>
        <p:spPr bwMode="auto">
          <a:xfrm>
            <a:off x="8718150" y="0"/>
            <a:ext cx="3473850" cy="68580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448193" rtl="0" eaLnBrk="1" fontAlgn="auto" latinLnBrk="0" hangingPunct="1">
              <a:spcBef>
                <a:spcPts val="0"/>
              </a:spcBef>
              <a:spcAft>
                <a:spcPts val="1800"/>
              </a:spcAft>
              <a:buClrTx/>
              <a:buSzTx/>
              <a:buFontTx/>
              <a:buNone/>
              <a:tabLst/>
              <a:defRPr/>
            </a:pPr>
            <a:endParaRPr kumimoji="0" lang="en-US" sz="26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grpSp>
        <p:nvGrpSpPr>
          <p:cNvPr id="12" name="Group 11">
            <a:extLst>
              <a:ext uri="{FF2B5EF4-FFF2-40B4-BE49-F238E27FC236}">
                <a16:creationId xmlns:a16="http://schemas.microsoft.com/office/drawing/2014/main" id="{545E3694-227F-4DE6-8F3E-2B21350ACE0E}"/>
              </a:ext>
              <a:ext uri="{C183D7F6-B498-43B3-948B-1728B52AA6E4}">
                <adec:decorative xmlns:adec="http://schemas.microsoft.com/office/drawing/2017/decorative" val="1"/>
              </a:ext>
            </a:extLst>
          </p:cNvPr>
          <p:cNvGrpSpPr/>
          <p:nvPr/>
        </p:nvGrpSpPr>
        <p:grpSpPr>
          <a:xfrm>
            <a:off x="586741" y="5537880"/>
            <a:ext cx="429259" cy="547394"/>
            <a:chOff x="690181" y="5468242"/>
            <a:chExt cx="697555" cy="889527"/>
          </a:xfrm>
        </p:grpSpPr>
        <p:sp>
          <p:nvSpPr>
            <p:cNvPr id="14" name="Rectangle 77">
              <a:extLst>
                <a:ext uri="{FF2B5EF4-FFF2-40B4-BE49-F238E27FC236}">
                  <a16:creationId xmlns:a16="http://schemas.microsoft.com/office/drawing/2014/main" id="{B1C03B87-C0D7-4F0F-92D5-9DB80480EC30}"/>
                </a:ext>
              </a:extLst>
            </p:cNvPr>
            <p:cNvSpPr>
              <a:spLocks noChangeArrowheads="1"/>
            </p:cNvSpPr>
            <p:nvPr/>
          </p:nvSpPr>
          <p:spPr bwMode="auto">
            <a:xfrm>
              <a:off x="690181" y="5468242"/>
              <a:ext cx="697555" cy="8895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grpSp>
          <p:nvGrpSpPr>
            <p:cNvPr id="15" name="Group 14">
              <a:extLst>
                <a:ext uri="{FF2B5EF4-FFF2-40B4-BE49-F238E27FC236}">
                  <a16:creationId xmlns:a16="http://schemas.microsoft.com/office/drawing/2014/main" id="{38866673-2B1F-45D5-84FE-014DD5697E18}"/>
                </a:ext>
              </a:extLst>
            </p:cNvPr>
            <p:cNvGrpSpPr/>
            <p:nvPr/>
          </p:nvGrpSpPr>
          <p:grpSpPr>
            <a:xfrm rot="2698380">
              <a:off x="864196" y="5737196"/>
              <a:ext cx="349525" cy="351619"/>
              <a:chOff x="6800943" y="804765"/>
              <a:chExt cx="739291" cy="743720"/>
            </a:xfrm>
          </p:grpSpPr>
          <p:sp>
            <p:nvSpPr>
              <p:cNvPr id="16" name="Freeform: Shape 15">
                <a:extLst>
                  <a:ext uri="{FF2B5EF4-FFF2-40B4-BE49-F238E27FC236}">
                    <a16:creationId xmlns:a16="http://schemas.microsoft.com/office/drawing/2014/main" id="{87FF4952-195C-43D7-B955-2F9D33044A96}"/>
                  </a:ext>
                </a:extLst>
              </p:cNvPr>
              <p:cNvSpPr/>
              <p:nvPr/>
            </p:nvSpPr>
            <p:spPr>
              <a:xfrm>
                <a:off x="6800943" y="1055150"/>
                <a:ext cx="493337" cy="493335"/>
              </a:xfrm>
              <a:custGeom>
                <a:avLst/>
                <a:gdLst>
                  <a:gd name="connsiteX0" fmla="*/ 139432 w 174724"/>
                  <a:gd name="connsiteY0" fmla="*/ 1753 h 174723"/>
                  <a:gd name="connsiteX1" fmla="*/ 173385 w 174724"/>
                  <a:gd name="connsiteY1" fmla="*/ 1753 h 174723"/>
                  <a:gd name="connsiteX2" fmla="*/ 173385 w 174724"/>
                  <a:gd name="connsiteY2" fmla="*/ 35284 h 174723"/>
                  <a:gd name="connsiteX3" fmla="*/ 100485 w 174724"/>
                  <a:gd name="connsiteY3" fmla="*/ 108184 h 174723"/>
                  <a:gd name="connsiteX4" fmla="*/ 35490 w 174724"/>
                  <a:gd name="connsiteY4" fmla="*/ 173178 h 174723"/>
                  <a:gd name="connsiteX5" fmla="*/ 1753 w 174724"/>
                  <a:gd name="connsiteY5" fmla="*/ 139432 h 174723"/>
                  <a:gd name="connsiteX6" fmla="*/ 139432 w 174724"/>
                  <a:gd name="connsiteY6" fmla="*/ 1753 h 17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724" h="174723">
                    <a:moveTo>
                      <a:pt x="139432" y="1753"/>
                    </a:moveTo>
                    <a:lnTo>
                      <a:pt x="173385" y="1753"/>
                    </a:lnTo>
                    <a:lnTo>
                      <a:pt x="173385" y="35284"/>
                    </a:lnTo>
                    <a:lnTo>
                      <a:pt x="100485" y="108184"/>
                    </a:lnTo>
                    <a:lnTo>
                      <a:pt x="35490" y="173178"/>
                    </a:lnTo>
                    <a:lnTo>
                      <a:pt x="1753" y="139432"/>
                    </a:lnTo>
                    <a:lnTo>
                      <a:pt x="139432" y="1753"/>
                    </a:lnTo>
                    <a:close/>
                  </a:path>
                </a:pathLst>
              </a:custGeom>
              <a:solidFill>
                <a:srgbClr val="50E6FF"/>
              </a:solidFill>
              <a:ln w="4713" cap="flat">
                <a:noFill/>
                <a:prstDash val="solid"/>
                <a:miter/>
              </a:ln>
            </p:spPr>
            <p:txBody>
              <a:bodyPr rtlCol="0" anchor="ctr"/>
              <a:lstStyle/>
              <a:p>
                <a:pPr defTabSz="1097240"/>
                <a:endParaRPr lang="en-US" sz="2118">
                  <a:solidFill>
                    <a:srgbClr val="1A1A1A"/>
                  </a:solidFill>
                  <a:latin typeface="Segoe UI"/>
                </a:endParaRPr>
              </a:p>
            </p:txBody>
          </p:sp>
          <p:sp>
            <p:nvSpPr>
              <p:cNvPr id="17" name="Freeform: Shape 16">
                <a:extLst>
                  <a:ext uri="{FF2B5EF4-FFF2-40B4-BE49-F238E27FC236}">
                    <a16:creationId xmlns:a16="http://schemas.microsoft.com/office/drawing/2014/main" id="{2DDAAE50-6FDB-40F0-8FC4-482483A640C2}"/>
                  </a:ext>
                </a:extLst>
              </p:cNvPr>
              <p:cNvSpPr/>
              <p:nvPr/>
            </p:nvSpPr>
            <p:spPr>
              <a:xfrm>
                <a:off x="6966898" y="804765"/>
                <a:ext cx="573336" cy="573336"/>
              </a:xfrm>
              <a:custGeom>
                <a:avLst/>
                <a:gdLst>
                  <a:gd name="connsiteX0" fmla="*/ 204561 w 203058"/>
                  <a:gd name="connsiteY0" fmla="*/ 1753 h 203057"/>
                  <a:gd name="connsiteX1" fmla="*/ 204561 w 203058"/>
                  <a:gd name="connsiteY1" fmla="*/ 168771 h 203057"/>
                  <a:gd name="connsiteX2" fmla="*/ 156842 w 203058"/>
                  <a:gd name="connsiteY2" fmla="*/ 168771 h 203057"/>
                  <a:gd name="connsiteX3" fmla="*/ 156842 w 203058"/>
                  <a:gd name="connsiteY3" fmla="*/ 81961 h 203057"/>
                  <a:gd name="connsiteX4" fmla="*/ 35284 w 203058"/>
                  <a:gd name="connsiteY4" fmla="*/ 203519 h 203057"/>
                  <a:gd name="connsiteX5" fmla="*/ 1753 w 203058"/>
                  <a:gd name="connsiteY5" fmla="*/ 203519 h 203057"/>
                  <a:gd name="connsiteX6" fmla="*/ 1753 w 203058"/>
                  <a:gd name="connsiteY6" fmla="*/ 169566 h 203057"/>
                  <a:gd name="connsiteX7" fmla="*/ 121847 w 203058"/>
                  <a:gd name="connsiteY7" fmla="*/ 49472 h 203057"/>
                  <a:gd name="connsiteX8" fmla="*/ 37542 w 203058"/>
                  <a:gd name="connsiteY8" fmla="*/ 49472 h 203057"/>
                  <a:gd name="connsiteX9" fmla="*/ 37542 w 203058"/>
                  <a:gd name="connsiteY9" fmla="*/ 1753 h 203057"/>
                  <a:gd name="connsiteX10" fmla="*/ 204561 w 203058"/>
                  <a:gd name="connsiteY10" fmla="*/ 1753 h 203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058" h="203057">
                    <a:moveTo>
                      <a:pt x="204561" y="1753"/>
                    </a:moveTo>
                    <a:lnTo>
                      <a:pt x="204561" y="168771"/>
                    </a:lnTo>
                    <a:lnTo>
                      <a:pt x="156842" y="168771"/>
                    </a:lnTo>
                    <a:lnTo>
                      <a:pt x="156842" y="81961"/>
                    </a:lnTo>
                    <a:lnTo>
                      <a:pt x="35284" y="203519"/>
                    </a:lnTo>
                    <a:lnTo>
                      <a:pt x="1753" y="203519"/>
                    </a:lnTo>
                    <a:lnTo>
                      <a:pt x="1753" y="169566"/>
                    </a:lnTo>
                    <a:lnTo>
                      <a:pt x="121847" y="49472"/>
                    </a:lnTo>
                    <a:lnTo>
                      <a:pt x="37542" y="49472"/>
                    </a:lnTo>
                    <a:lnTo>
                      <a:pt x="37542" y="1753"/>
                    </a:lnTo>
                    <a:lnTo>
                      <a:pt x="204561" y="1753"/>
                    </a:lnTo>
                    <a:close/>
                  </a:path>
                </a:pathLst>
              </a:custGeom>
              <a:solidFill>
                <a:srgbClr val="50E6FF"/>
              </a:solidFill>
              <a:ln w="4713" cap="flat">
                <a:noFill/>
                <a:prstDash val="solid"/>
                <a:miter/>
              </a:ln>
            </p:spPr>
            <p:txBody>
              <a:bodyPr rtlCol="0" anchor="ctr"/>
              <a:lstStyle/>
              <a:p>
                <a:pPr defTabSz="1097240"/>
                <a:endParaRPr lang="en-US" sz="2118">
                  <a:solidFill>
                    <a:srgbClr val="1A1A1A"/>
                  </a:solidFill>
                  <a:latin typeface="Segoe UI"/>
                </a:endParaRPr>
              </a:p>
            </p:txBody>
          </p:sp>
        </p:grpSp>
      </p:grpSp>
      <p:sp>
        <p:nvSpPr>
          <p:cNvPr id="9" name="Title 8">
            <a:extLst>
              <a:ext uri="{FF2B5EF4-FFF2-40B4-BE49-F238E27FC236}">
                <a16:creationId xmlns:a16="http://schemas.microsoft.com/office/drawing/2014/main" id="{3CD4B5D6-DA47-4A8F-BC53-D9BA9A461F40}"/>
              </a:ext>
            </a:extLst>
          </p:cNvPr>
          <p:cNvSpPr>
            <a:spLocks noGrp="1"/>
          </p:cNvSpPr>
          <p:nvPr>
            <p:ph type="title"/>
          </p:nvPr>
        </p:nvSpPr>
        <p:spPr>
          <a:xfrm>
            <a:off x="588963" y="457200"/>
            <a:ext cx="11017250" cy="1107996"/>
          </a:xfrm>
        </p:spPr>
        <p:txBody>
          <a:bodyPr/>
          <a:lstStyle/>
          <a:p>
            <a:r>
              <a:rPr lang="en-US"/>
              <a:t>Azure Functions is an </a:t>
            </a:r>
            <a:br>
              <a:rPr lang="en-US"/>
            </a:br>
            <a:r>
              <a:rPr lang="en-US"/>
              <a:t>open-source project</a:t>
            </a:r>
          </a:p>
        </p:txBody>
      </p:sp>
      <p:sp>
        <p:nvSpPr>
          <p:cNvPr id="20" name="TextBox 19">
            <a:extLst>
              <a:ext uri="{FF2B5EF4-FFF2-40B4-BE49-F238E27FC236}">
                <a16:creationId xmlns:a16="http://schemas.microsoft.com/office/drawing/2014/main" id="{BC3D5A49-3A68-42EF-882B-576B4C24F704}"/>
              </a:ext>
            </a:extLst>
          </p:cNvPr>
          <p:cNvSpPr txBox="1"/>
          <p:nvPr/>
        </p:nvSpPr>
        <p:spPr>
          <a:xfrm>
            <a:off x="586741" y="1671334"/>
            <a:ext cx="7528559" cy="369332"/>
          </a:xfrm>
          <a:prstGeom prst="rect">
            <a:avLst/>
          </a:prstGeom>
          <a:noFill/>
        </p:spPr>
        <p:txBody>
          <a:bodyPr wrap="square" lIns="0" rIns="0">
            <a:spAutoFit/>
          </a:bodyPr>
          <a:lstStyle/>
          <a:p>
            <a:r>
              <a:rPr lang="en-US" sz="1800">
                <a:solidFill>
                  <a:schemeClr val="accent1"/>
                </a:solidFill>
                <a:latin typeface="+mj-lt"/>
              </a:rPr>
              <a:t>Functions runtime and all extensions are fully open-source</a:t>
            </a:r>
          </a:p>
        </p:txBody>
      </p:sp>
      <p:sp>
        <p:nvSpPr>
          <p:cNvPr id="8" name="TextBox 7">
            <a:extLst>
              <a:ext uri="{FF2B5EF4-FFF2-40B4-BE49-F238E27FC236}">
                <a16:creationId xmlns:a16="http://schemas.microsoft.com/office/drawing/2014/main" id="{34420807-FF11-478A-979C-AD92B0C17858}"/>
              </a:ext>
            </a:extLst>
          </p:cNvPr>
          <p:cNvSpPr txBox="1"/>
          <p:nvPr/>
        </p:nvSpPr>
        <p:spPr>
          <a:xfrm>
            <a:off x="588263" y="2585038"/>
            <a:ext cx="6487091" cy="1846659"/>
          </a:xfrm>
          <a:prstGeom prst="rect">
            <a:avLst/>
          </a:prstGeom>
          <a:noFill/>
        </p:spPr>
        <p:style>
          <a:lnRef idx="0">
            <a:scrgbClr r="0" g="0" b="0"/>
          </a:lnRef>
          <a:fillRef idx="0">
            <a:scrgbClr r="0" g="0" b="0"/>
          </a:fillRef>
          <a:effectRef idx="0">
            <a:scrgbClr r="0" g="0" b="0"/>
          </a:effectRef>
          <a:fontRef idx="major"/>
        </p:style>
        <p:txBody>
          <a:bodyPr wrap="square" lIns="0" tIns="0" rIns="0" bIns="0" rtlCol="0">
            <a:spAutoFit/>
          </a:bodyPr>
          <a:lstStyle/>
          <a:p>
            <a:pPr defTabSz="914225">
              <a:defRPr/>
            </a:pPr>
            <a:r>
              <a:rPr lang="en-US" sz="2400" kern="0">
                <a:solidFill>
                  <a:srgbClr val="50E6FF"/>
                </a:solidFill>
                <a:latin typeface="Segoe UI Semibold"/>
              </a:rPr>
              <a:t>Azure Functions Core Tools </a:t>
            </a:r>
            <a:r>
              <a:rPr lang="en-US" sz="2400" kern="0">
                <a:solidFill>
                  <a:srgbClr val="FFFFFF"/>
                </a:solidFill>
                <a:latin typeface="Segoe UI Semibold"/>
              </a:rPr>
              <a:t>lets you develop and test your functions on your local computer from the command prompt or terminal, and the local functions can connect to live Azure services</a:t>
            </a:r>
          </a:p>
        </p:txBody>
      </p:sp>
      <p:sp>
        <p:nvSpPr>
          <p:cNvPr id="11" name="Rectangle 10">
            <a:extLst>
              <a:ext uri="{FF2B5EF4-FFF2-40B4-BE49-F238E27FC236}">
                <a16:creationId xmlns:a16="http://schemas.microsoft.com/office/drawing/2014/main" id="{0CEA364E-2374-4F87-8288-098A4666F8E6}"/>
              </a:ext>
            </a:extLst>
          </p:cNvPr>
          <p:cNvSpPr/>
          <p:nvPr/>
        </p:nvSpPr>
        <p:spPr bwMode="auto">
          <a:xfrm>
            <a:off x="1188721" y="5624222"/>
            <a:ext cx="6926580" cy="3747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defTabSz="914192"/>
            <a:r>
              <a:rPr lang="en-US" sz="1400">
                <a:solidFill>
                  <a:srgbClr val="FFFFFF"/>
                </a:solidFill>
                <a:latin typeface="Segoe UI Semibold"/>
                <a:ea typeface="Segoe UI Black" panose="020B0A02040204020203" pitchFamily="34" charset="0"/>
              </a:rPr>
              <a:t>Learn more </a:t>
            </a:r>
            <a:r>
              <a:rPr lang="en-US" sz="1400">
                <a:solidFill>
                  <a:srgbClr val="D2D2D2">
                    <a:lumMod val="75000"/>
                  </a:srgbClr>
                </a:solidFill>
                <a:latin typeface="Segoe UI Semibold"/>
                <a:ea typeface="Segoe UI Black" panose="020B0A02040204020203" pitchFamily="34" charset="0"/>
              </a:rPr>
              <a:t>|</a:t>
            </a:r>
            <a:r>
              <a:rPr lang="en-US" sz="1400">
                <a:solidFill>
                  <a:srgbClr val="FFFFFF"/>
                </a:solidFill>
                <a:latin typeface="Segoe UI Semibold"/>
                <a:ea typeface="Segoe UI Black" panose="020B0A02040204020203" pitchFamily="34" charset="0"/>
              </a:rPr>
              <a:t> </a:t>
            </a:r>
            <a:r>
              <a:rPr lang="en-US" sz="1400">
                <a:solidFill>
                  <a:srgbClr val="FFFFFF"/>
                </a:solidFill>
                <a:latin typeface="Segoe UI Semibold"/>
                <a:ea typeface="Segoe UI Black" panose="020B0A02040204020203" pitchFamily="34" charset="0"/>
                <a:hlinkClick r:id="rId3"/>
              </a:rPr>
              <a:t>https://github.com/Azure/Azure-Functions</a:t>
            </a:r>
            <a:endParaRPr lang="en-US" sz="1400">
              <a:solidFill>
                <a:srgbClr val="FFFFFF"/>
              </a:solidFill>
              <a:latin typeface="Segoe UI Semibold"/>
              <a:ea typeface="Segoe UI Black" panose="020B0A02040204020203" pitchFamily="34" charset="0"/>
            </a:endParaRPr>
          </a:p>
        </p:txBody>
      </p:sp>
      <p:pic>
        <p:nvPicPr>
          <p:cNvPr id="3" name="Graphic 2" descr="azure functions">
            <a:extLst>
              <a:ext uri="{FF2B5EF4-FFF2-40B4-BE49-F238E27FC236}">
                <a16:creationId xmlns:a16="http://schemas.microsoft.com/office/drawing/2014/main" id="{8DDFC0F9-6BC6-4A64-A93D-2F3D7EA853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60877" y="1521502"/>
            <a:ext cx="1388397" cy="1388397"/>
          </a:xfrm>
          <a:prstGeom prst="rect">
            <a:avLst/>
          </a:prstGeom>
        </p:spPr>
      </p:pic>
      <p:sp>
        <p:nvSpPr>
          <p:cNvPr id="7" name="TextBox 6">
            <a:extLst>
              <a:ext uri="{FF2B5EF4-FFF2-40B4-BE49-F238E27FC236}">
                <a16:creationId xmlns:a16="http://schemas.microsoft.com/office/drawing/2014/main" id="{E7EFCD51-A674-40F1-9A91-48520C449999}"/>
              </a:ext>
            </a:extLst>
          </p:cNvPr>
          <p:cNvSpPr txBox="1"/>
          <p:nvPr/>
        </p:nvSpPr>
        <p:spPr>
          <a:xfrm>
            <a:off x="10312407" y="3079265"/>
            <a:ext cx="320601" cy="553998"/>
          </a:xfrm>
          <a:prstGeom prst="rect">
            <a:avLst/>
          </a:prstGeom>
          <a:noFill/>
        </p:spPr>
        <p:txBody>
          <a:bodyPr wrap="none" lIns="0" tIns="0" rIns="0" bIns="0" rtlCol="0">
            <a:spAutoFit/>
          </a:bodyPr>
          <a:lstStyle/>
          <a:p>
            <a:pPr algn="l"/>
            <a:r>
              <a:rPr lang="en-US" sz="3600">
                <a:latin typeface="+mj-lt"/>
              </a:rPr>
              <a:t>+</a:t>
            </a:r>
          </a:p>
        </p:txBody>
      </p:sp>
      <p:pic>
        <p:nvPicPr>
          <p:cNvPr id="2" name="Graphic 1" descr="github">
            <a:extLst>
              <a:ext uri="{FF2B5EF4-FFF2-40B4-BE49-F238E27FC236}">
                <a16:creationId xmlns:a16="http://schemas.microsoft.com/office/drawing/2014/main" id="{57C80548-0748-4B19-9552-E178FADFA7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60877" y="3948102"/>
            <a:ext cx="1388397" cy="1388397"/>
          </a:xfrm>
          <a:prstGeom prst="rect">
            <a:avLst/>
          </a:prstGeom>
        </p:spPr>
      </p:pic>
    </p:spTree>
    <p:extLst>
      <p:ext uri="{BB962C8B-B14F-4D97-AF65-F5344CB8AC3E}">
        <p14:creationId xmlns:p14="http://schemas.microsoft.com/office/powerpoint/2010/main" val="3696710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3.95833E-6 3.7037E-7 L -3.95833E-6 0.03495 " pathEditMode="relative" rAng="0" ptsTypes="AA">
                                      <p:cBhvr>
                                        <p:cTn id="9" dur="500" spd="-100000" fill="hold"/>
                                        <p:tgtEl>
                                          <p:spTgt spid="8"/>
                                        </p:tgtEl>
                                        <p:attrNameLst>
                                          <p:attrName>ppt_x</p:attrName>
                                          <p:attrName>ppt_y</p:attrName>
                                        </p:attrNameLst>
                                      </p:cBhvr>
                                      <p:rCtr x="0" y="1736"/>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4.58333E-6 3.7037E-7 L 4.58333E-6 0.03495 " pathEditMode="relative" rAng="0" ptsTypes="AA">
                                      <p:cBhvr>
                                        <p:cTn id="14" dur="500" spd="-100000" fill="hold"/>
                                        <p:tgtEl>
                                          <p:spTgt spid="12"/>
                                        </p:tgtEl>
                                        <p:attrNameLst>
                                          <p:attrName>ppt_x</p:attrName>
                                          <p:attrName>ppt_y</p:attrName>
                                        </p:attrNameLst>
                                      </p:cBhvr>
                                      <p:rCtr x="0" y="1736"/>
                                    </p:animMotion>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100"/>
                                  </p:stCondLst>
                                  <p:childTnLst>
                                    <p:animMotion origin="layout" path="M 4.58333E-6 3.7037E-7 L 4.58333E-6 0.03495 " pathEditMode="relative" rAng="0" ptsTypes="AA">
                                      <p:cBhvr>
                                        <p:cTn id="19" dur="500" spd="-100000" fill="hold"/>
                                        <p:tgtEl>
                                          <p:spTgt spid="11"/>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p:bldP spid="11" grpId="1"/>
    </p:bldLst>
  </p:timing>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6BE475FE3D65E4E893A8EB35444E28B" ma:contentTypeVersion="25" ma:contentTypeDescription="Create a new document." ma:contentTypeScope="" ma:versionID="fd56c1dc598d05cc500e290d128fe726">
  <xsd:schema xmlns:xsd="http://www.w3.org/2001/XMLSchema" xmlns:xs="http://www.w3.org/2001/XMLSchema" xmlns:p="http://schemas.microsoft.com/office/2006/metadata/properties" xmlns:ns1="http://schemas.microsoft.com/sharepoint/v3" xmlns:ns2="8c549ff6-be8b-4d2f-a427-0e43081ea2a7" xmlns:ns3="498ab54b-dc15-46a3-9798-269cb0296dca" xmlns:ns4="b99bc2c0-e520-48d7-b586-85cd5c9bb38a" targetNamespace="http://schemas.microsoft.com/office/2006/metadata/properties" ma:root="true" ma:fieldsID="b88b7df58a8070665c285963e32e8ee3" ns1:_="" ns2:_="" ns3:_="" ns4:_="">
    <xsd:import namespace="http://schemas.microsoft.com/sharepoint/v3"/>
    <xsd:import namespace="8c549ff6-be8b-4d2f-a427-0e43081ea2a7"/>
    <xsd:import namespace="498ab54b-dc15-46a3-9798-269cb0296dca"/>
    <xsd:import namespace="b99bc2c0-e520-48d7-b586-85cd5c9bb38a"/>
    <xsd:element name="properties">
      <xsd:complexType>
        <xsd:sequence>
          <xsd:element name="documentManagement">
            <xsd:complexType>
              <xsd:all>
                <xsd:element ref="ns2:Doc_Type" minOccurs="0"/>
                <xsd:element ref="ns2:Published" minOccurs="0"/>
                <xsd:element ref="ns2:To_x0020_Do_x0020_Notes" minOccurs="0"/>
                <xsd:element ref="ns2:TFS_x0020_ID" minOccurs="0"/>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EventHashCode" minOccurs="0"/>
                <xsd:element ref="ns4:MediaServiceGenerationTime" minOccurs="0"/>
                <xsd:element ref="ns4:MediaServiceAutoKeyPoints" minOccurs="0"/>
                <xsd:element ref="ns4:MediaServiceKeyPoints" minOccurs="0"/>
                <xsd:element ref="ns4:MediaLengthInSeconds" minOccurs="0"/>
                <xsd:element ref="ns4:MediaServiceSearchProperties" minOccurs="0"/>
                <xsd:element ref="ns4: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c549ff6-be8b-4d2f-a427-0e43081ea2a7" elementFormDefault="qualified">
    <xsd:import namespace="http://schemas.microsoft.com/office/2006/documentManagement/types"/>
    <xsd:import namespace="http://schemas.microsoft.com/office/infopath/2007/PartnerControls"/>
    <xsd:element name="Doc_Type" ma:index="8" nillable="true" ma:displayName="Doc_Type" ma:default="Blog" ma:format="Dropdown" ma:internalName="Doc_Type">
      <xsd:simpleType>
        <xsd:restriction base="dms:Choice">
          <xsd:enumeration value="Blog"/>
          <xsd:enumeration value="Document"/>
        </xsd:restriction>
      </xsd:simpleType>
    </xsd:element>
    <xsd:element name="Published" ma:index="9" nillable="true" ma:displayName="Published" ma:default="1" ma:internalName="Published">
      <xsd:simpleType>
        <xsd:restriction base="dms:Boolean"/>
      </xsd:simpleType>
    </xsd:element>
    <xsd:element name="To_x0020_Do_x0020_Notes" ma:index="10" nillable="true" ma:displayName="To Do Notes" ma:internalName="To_x0020_Do_x0020_Notes">
      <xsd:simpleType>
        <xsd:restriction base="dms:Text">
          <xsd:maxLength value="255"/>
        </xsd:restriction>
      </xsd:simpleType>
    </xsd:element>
    <xsd:element name="TFS_x0020_ID" ma:index="11" nillable="true" ma:displayName="TFS ID" ma:description="TFS ID in IX" ma:internalName="TFS_x0020_ID">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498ab54b-dc15-46a3-9798-269cb0296d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3" nillable="true" ma:displayName="Sharing Hint Hash" ma:internalName="SharingHintHash" ma:readOnly="true">
      <xsd:simpleType>
        <xsd:restriction base="dms:Text"/>
      </xsd:simple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7" nillable="true" ma:displayName="Last Shared By User" ma:description="" ma:internalName="LastSharedByUser" ma:readOnly="true">
      <xsd:simpleType>
        <xsd:restriction base="dms:Note">
          <xsd:maxLength value="255"/>
        </xsd:restriction>
      </xsd:simpleType>
    </xsd:element>
    <xsd:element name="LastSharedByTime" ma:index="18"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99bc2c0-e520-48d7-b586-85cd5c9bb38a" elementFormDefault="qualified">
    <xsd:import namespace="http://schemas.microsoft.com/office/2006/documentManagement/types"/>
    <xsd:import namespace="http://schemas.microsoft.com/office/infopath/2007/PartnerControls"/>
    <xsd:element name="MediaServiceMetadata" ma:index="19" nillable="true" ma:displayName="MediaServiceMetadata" ma:description="" ma:hidden="true" ma:internalName="MediaServiceMetadata" ma:readOnly="true">
      <xsd:simpleType>
        <xsd:restriction base="dms:Note"/>
      </xsd:simpleType>
    </xsd:element>
    <xsd:element name="MediaServiceFastMetadata" ma:index="20" nillable="true" ma:displayName="MediaServiceFastMetadata" ma:description="" ma:hidden="true" ma:internalName="MediaServiceFastMetadata" ma:readOnly="true">
      <xsd:simpleType>
        <xsd:restriction base="dms:Note"/>
      </xsd:simpleType>
    </xsd:element>
    <xsd:element name="MediaServiceDateTaken" ma:index="21" nillable="true" ma:displayName="MediaServiceDateTaken" ma:hidden="true" ma:internalName="MediaServiceDateTaken" ma:readOnly="true">
      <xsd:simpleType>
        <xsd:restriction base="dms:Text"/>
      </xsd:simpleType>
    </xsd:element>
    <xsd:element name="MediaServiceAutoTags" ma:index="22" nillable="true" ma:displayName="MediaServiceAutoTags" ma:internalName="MediaServiceAutoTags" ma:readOnly="true">
      <xsd:simpleType>
        <xsd:restriction base="dms:Text"/>
      </xsd:simpleType>
    </xsd:element>
    <xsd:element name="MediaServiceOCR" ma:index="23" nillable="true" ma:displayName="MediaServiceOCR" ma:internalName="MediaServiceOCR" ma:readOnly="true">
      <xsd:simpleType>
        <xsd:restriction base="dms:Note">
          <xsd:maxLength value="255"/>
        </xsd:restriction>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false">
      <xsd:simpleType>
        <xsd:restriction base="dms:Note">
          <xsd:maxLength value="255"/>
        </xsd:restriction>
      </xsd:simpleType>
    </xsd:element>
    <xsd:element name="MediaLengthInSeconds" ma:index="28" nillable="true" ma:displayName="MediaLengthInSeconds" ma:hidden="true" ma:internalName="MediaLengthInSeconds" ma:readOnly="true">
      <xsd:simpleType>
        <xsd:restriction base="dms:Unknow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99bc2c0-e520-48d7-b586-85cd5c9bb38a" xsi:nil="true"/>
    <Published xmlns="8c549ff6-be8b-4d2f-a427-0e43081ea2a7">true</Published>
    <_ip_UnifiedCompliancePolicyUIAction xmlns="http://schemas.microsoft.com/sharepoint/v3" xsi:nil="true"/>
    <To_x0020_Do_x0020_Notes xmlns="8c549ff6-be8b-4d2f-a427-0e43081ea2a7" xsi:nil="true"/>
    <TFS_x0020_ID xmlns="8c549ff6-be8b-4d2f-a427-0e43081ea2a7" xsi:nil="true"/>
    <_ip_UnifiedCompliancePolicyProperties xmlns="http://schemas.microsoft.com/sharepoint/v3" xsi:nil="true"/>
    <Doc_Type xmlns="8c549ff6-be8b-4d2f-a427-0e43081ea2a7">Blog</Doc_Type>
  </documentManagement>
</p:properties>
</file>

<file path=customXml/itemProps1.xml><?xml version="1.0" encoding="utf-8"?>
<ds:datastoreItem xmlns:ds="http://schemas.openxmlformats.org/officeDocument/2006/customXml" ds:itemID="{46D12117-6F28-4935-8D38-06E90B020059}">
  <ds:schemaRefs>
    <ds:schemaRef ds:uri="498ab54b-dc15-46a3-9798-269cb0296dca"/>
    <ds:schemaRef ds:uri="8c549ff6-be8b-4d2f-a427-0e43081ea2a7"/>
    <ds:schemaRef ds:uri="b99bc2c0-e520-48d7-b586-85cd5c9bb3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b99bc2c0-e520-48d7-b586-85cd5c9bb38a"/>
    <ds:schemaRef ds:uri="http://www.w3.org/XML/1998/namespace"/>
    <ds:schemaRef ds:uri="http://schemas.microsoft.com/office/2006/metadata/properties"/>
    <ds:schemaRef ds:uri="http://purl.org/dc/elements/1.1/"/>
    <ds:schemaRef ds:uri="8c549ff6-be8b-4d2f-a427-0e43081ea2a7"/>
    <ds:schemaRef ds:uri="http://schemas.microsoft.com/sharepoint/v3"/>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498ab54b-dc15-46a3-9798-269cb0296dca"/>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 and black brand template_Nov-20</Template>
  <TotalTime>68</TotalTime>
  <Words>4108</Words>
  <Application>Microsoft Macintosh PowerPoint</Application>
  <PresentationFormat>Widescreen</PresentationFormat>
  <Paragraphs>410</Paragraphs>
  <Slides>39</Slides>
  <Notes>33</Notes>
  <HiddenSlides>3</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Consolas</vt:lpstr>
      <vt:lpstr>Segoe UI</vt:lpstr>
      <vt:lpstr>Segoe UI Light</vt:lpstr>
      <vt:lpstr>Segoe UI Semibold</vt:lpstr>
      <vt:lpstr>Segoe UI Semilight</vt:lpstr>
      <vt:lpstr>SegoeUI</vt:lpstr>
      <vt:lpstr>Symbol</vt:lpstr>
      <vt:lpstr>Wingdings</vt:lpstr>
      <vt:lpstr>Black Template</vt:lpstr>
      <vt:lpstr>Go Serverless with Azure Functions</vt:lpstr>
      <vt:lpstr>PowerPoint Presentation</vt:lpstr>
      <vt:lpstr>Serverless is redefining the way we build cloud native applications</vt:lpstr>
      <vt:lpstr>Evolution of computing</vt:lpstr>
      <vt:lpstr>What is serverless?</vt:lpstr>
      <vt:lpstr>FaaS is at the center of serverless</vt:lpstr>
      <vt:lpstr>Azure Functions</vt:lpstr>
      <vt:lpstr>End-to-end development experience</vt:lpstr>
      <vt:lpstr>Azure Functions is an  open-source project</vt:lpstr>
      <vt:lpstr>DEMO</vt:lpstr>
      <vt:lpstr>Integrated programming model </vt:lpstr>
      <vt:lpstr>Workflows and orchestration  with Durable Functions </vt:lpstr>
      <vt:lpstr>DEMO</vt:lpstr>
      <vt:lpstr>Fully managed and cost-effective</vt:lpstr>
      <vt:lpstr>Hosting options flexibility</vt:lpstr>
      <vt:lpstr>Functions on Kubernetes</vt:lpstr>
      <vt:lpstr>Kubernetes-based  event-driven autoscaling</vt:lpstr>
      <vt:lpstr>KEDA</vt:lpstr>
      <vt:lpstr>DEMO</vt:lpstr>
      <vt:lpstr>PowerPoint Presentation</vt:lpstr>
      <vt:lpstr>Common Functions scenarios</vt:lpstr>
      <vt:lpstr>Common scenarios</vt:lpstr>
      <vt:lpstr>Automation of scheduled tasks</vt:lpstr>
      <vt:lpstr>Real-time stream processing</vt:lpstr>
      <vt:lpstr>Workflows and orchestration  with Durable Functions </vt:lpstr>
      <vt:lpstr>Machine Learning</vt:lpstr>
      <vt:lpstr>Web application backends</vt:lpstr>
      <vt:lpstr>IoT-connected backends</vt:lpstr>
      <vt:lpstr>Azure application services</vt:lpstr>
      <vt:lpstr>Azure application services</vt:lpstr>
      <vt:lpstr>How are companies developing cloud native applications in the real world. </vt:lpstr>
      <vt:lpstr>Global optics and photonics leader creates smart devices</vt:lpstr>
      <vt:lpstr>“The scalability of Azure Functions is amazing. We can send out millions of records,  and the platform adjusts automatically to the load.” Kai Walter Lead Solution Architect</vt:lpstr>
      <vt:lpstr>East West Bank builds a  modern platform on Azure  to win new mobile customers</vt:lpstr>
      <vt:lpstr>“Azure Stream Analytics, Azure Functions, Azure SQL Database, and Azure Cosmos DB are responsible for our biggest ROI.” Rakesh Nambiar Chief Digital Officer</vt:lpstr>
      <vt:lpstr>Kroger dynamically manages  inventory with Azure</vt:lpstr>
      <vt:lpstr>Ready to develop more efficiently  with Azure Functions?</vt:lpstr>
      <vt:lpstr>Appendix</vt:lpstr>
      <vt:lpstr>Boost development efficiency</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Gregory Greenidge</dc:creator>
  <cp:keywords/>
  <dc:description/>
  <cp:lastModifiedBy>Paul Yuknewicz</cp:lastModifiedBy>
  <cp:revision>3</cp:revision>
  <dcterms:created xsi:type="dcterms:W3CDTF">2021-07-06T18:40:47Z</dcterms:created>
  <dcterms:modified xsi:type="dcterms:W3CDTF">2022-12-14T07:59:28Z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0x01010086BE475FE3D65E4E893A8EB35444E28B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